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6313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6" autoAdjust="0"/>
    <p:restoredTop sz="74556" autoAdjust="0"/>
  </p:normalViewPr>
  <p:slideViewPr>
    <p:cSldViewPr showGuides="1">
      <p:cViewPr varScale="1">
        <p:scale>
          <a:sx n="111" d="100"/>
          <a:sy n="111" d="100"/>
        </p:scale>
        <p:origin x="924" y="114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Gestión de formatos de texto</a:t>
            </a:r>
          </a:p>
          <a:p>
            <a:pPr lvl="1"/>
            <a:r>
              <a:rPr lang="de-DE" smtClean="0"/>
              <a:t>Segunda etapa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 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9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</a:t>
            </a:r>
            <a:br>
              <a:rPr lang="de-DE" dirty="0" smtClean="0"/>
            </a:br>
            <a:r>
              <a:rPr lang="de-DE" dirty="0" smtClean="0"/>
              <a:t>Titel der Präsentation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6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bg2"/>
                </a:solidFill>
              </a:rPr>
              <a:t>thyssenkrupp Materials Services |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CSC-MI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 smtClean="0"/>
              <a:t>Formato del maestro de ceremonias por medio de los botones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Gestión de formatos de texto</a:t>
            </a:r>
          </a:p>
          <a:p>
            <a:pPr lvl="1"/>
            <a:r>
              <a:rPr lang="de-DE" dirty="0" smtClean="0"/>
              <a:t>Segunda etapa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t>‹Nr.›</a:t>
            </a:fld>
            <a:endParaRPr lang="de-DE" sz="800" dirty="0" smtClean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 smtClean="0">
                <a:solidFill>
                  <a:schemeClr val="bg2"/>
                </a:solidFill>
              </a:rPr>
              <a:t>| Abril 2019 | Encuesta a clientes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@MX | Enfoque de alerta roja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45444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" name="think-cell Folie" r:id="rId13" imgW="270" imgH="270" progId="TCLayout.ActiveDocument.1">
                  <p:embed/>
                </p:oleObj>
              </mc:Choice>
              <mc:Fallback>
                <p:oleObj name="think-cell Foli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 err="1" smtClean="0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Cliente C / D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Cliente A / B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201068"/>
            <a:ext cx="3447089" cy="92377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smtClean="0"/>
              <a:t>Rellene las columnas A a F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b="1" dirty="0" smtClean="0"/>
              <a:t>Importante</a:t>
            </a:r>
            <a:r>
              <a:rPr lang="en-US" sz="1200" dirty="0" smtClean="0"/>
              <a:t>: Tenga en cuenta </a:t>
            </a:r>
            <a:r>
              <a:rPr lang="en-US" sz="1200" dirty="0"/>
              <a:t>que debe extraer el </a:t>
            </a:r>
            <a:r>
              <a:rPr lang="en-US" sz="1200" dirty="0" smtClean="0"/>
              <a:t>ID de cliente </a:t>
            </a:r>
            <a:r>
              <a:rPr lang="en-US" sz="1200" dirty="0"/>
              <a:t>del </a:t>
            </a:r>
            <a:r>
              <a:rPr lang="en-US" sz="1200" dirty="0" smtClean="0"/>
              <a:t>correo electrónico de </a:t>
            </a:r>
            <a:r>
              <a:rPr lang="en-US" sz="1200" dirty="0"/>
              <a:t>alerta roja 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smtClean="0"/>
              <a:t>Transfiera </a:t>
            </a:r>
            <a:r>
              <a:rPr lang="en-US" sz="1200" dirty="0"/>
              <a:t>el archivo Excel a su persona de contacto local de la encuesta del cliente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615553"/>
          </a:xfrm>
        </p:spPr>
        <p:txBody>
          <a:bodyPr vert="horz"/>
          <a:lstStyle/>
          <a:p>
            <a:r>
              <a:rPr lang="en-US" dirty="0" smtClean="0"/>
              <a:t>Información sobre la definición de alerta roja, resumen del proceso y uso de plantillas de Excel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Enfoque de la alerta roja - Diapositiva de información sobre el representante de ventas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(1) ¿Qué es una alerta roja?</a:t>
            </a:r>
            <a:endParaRPr lang="en-US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4963" y="3955651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(2</a:t>
            </a:r>
            <a:r>
              <a:rPr lang="en-US" dirty="0">
                <a:solidFill>
                  <a:srgbClr val="00A0F5"/>
                </a:solidFill>
              </a:rPr>
              <a:t>) Tratamiento de </a:t>
            </a:r>
            <a:r>
              <a:rPr lang="en-US" dirty="0" smtClean="0">
                <a:solidFill>
                  <a:srgbClr val="00A0F5"/>
                </a:solidFill>
              </a:rPr>
              <a:t>las alertas rojas </a:t>
            </a:r>
            <a:r>
              <a:rPr lang="en-US" dirty="0">
                <a:solidFill>
                  <a:srgbClr val="00A0F5"/>
                </a:solidFill>
              </a:rPr>
              <a:t>tras la notificación automática 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(4</a:t>
            </a:r>
            <a:r>
              <a:rPr lang="en-US" dirty="0">
                <a:solidFill>
                  <a:srgbClr val="00A0F5"/>
                </a:solidFill>
              </a:rPr>
              <a:t>) ¿Cuándo contactar con los distintos grupos de clientes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(3</a:t>
            </a:r>
            <a:r>
              <a:rPr lang="en-US" dirty="0">
                <a:solidFill>
                  <a:srgbClr val="00A0F5"/>
                </a:solidFill>
              </a:rPr>
              <a:t>) Preguntas relevantes para la entrevista con el cliente</a:t>
            </a: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5018490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¿Cuáles son los motivos de la </a:t>
            </a:r>
            <a:r>
              <a:rPr lang="en-US" sz="1400" dirty="0" smtClean="0"/>
              <a:t>evaluación negativa? (pregunta </a:t>
            </a:r>
            <a:r>
              <a:rPr lang="en-US" sz="1400" dirty="0"/>
              <a:t>del NPS</a:t>
            </a:r>
            <a:r>
              <a:rPr lang="en-US" sz="1400" dirty="0" smtClean="0"/>
              <a:t>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2929007" cy="4647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¿Cómo podemos mantenerle como cliente</a:t>
            </a:r>
            <a:r>
              <a:rPr lang="en-US" sz="1400" dirty="0" smtClean="0"/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…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(5</a:t>
            </a:r>
            <a:r>
              <a:rPr lang="en-US" dirty="0">
                <a:solidFill>
                  <a:srgbClr val="00A0F5"/>
                </a:solidFill>
              </a:rPr>
              <a:t>) ¿Cómo utilizar la plantilla de Excel?</a:t>
            </a: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C00000"/>
                </a:solidFill>
              </a:rPr>
              <a:t>1-2 días laborables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FFC000"/>
                </a:solidFill>
              </a:rPr>
              <a:t>3-4 días laborables</a:t>
            </a: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FFFFFF"/>
                </a:solidFill>
              </a:rPr>
              <a:t>!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448826" y="3749773"/>
            <a:ext cx="347339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 smtClean="0"/>
              <a:t>Rojo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 smtClean="0"/>
              <a:t>Alerta </a:t>
            </a:r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bg1"/>
                </a:solidFill>
              </a:rPr>
              <a:t>1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642776" y="2244110"/>
            <a:ext cx="746486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C00000"/>
                </a:solidFill>
              </a:rPr>
              <a:t>Alertas rojas</a:t>
            </a: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335335" y="3461762"/>
            <a:ext cx="4336259" cy="40158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/>
              <a:t>La cancelación es casi una certeza</a:t>
            </a:r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/>
              <a:t>Difundirá opiniones negativas a los demás</a:t>
            </a:r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329075" y="1779291"/>
            <a:ext cx="5386171" cy="35028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en-US" sz="1200" dirty="0"/>
              <a:t>¿Qué probabilidad hay de que recomiende </a:t>
            </a:r>
            <a:r>
              <a:rPr lang="en-US" sz="1200" dirty="0" smtClean="0"/>
              <a:t>[nuestra empresa] </a:t>
            </a:r>
            <a:r>
              <a:rPr lang="en-US" sz="1200" dirty="0"/>
              <a:t>a un colega o socio comercial? Por favor, responda en una escala de "muy poco probable" a "muy probable</a:t>
            </a:r>
            <a:r>
              <a:rPr lang="en-US" sz="1200" dirty="0" smtClean="0"/>
              <a:t>". </a:t>
            </a:r>
            <a:endParaRPr lang="en-US" sz="1200" i="1" dirty="0"/>
          </a:p>
        </p:txBody>
      </p:sp>
      <p:sp>
        <p:nvSpPr>
          <p:cNvPr id="171" name="Textfeld 170"/>
          <p:cNvSpPr txBox="1"/>
          <p:nvPr/>
        </p:nvSpPr>
        <p:spPr>
          <a:xfrm>
            <a:off x="4671595" y="3195010"/>
            <a:ext cx="1127717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>
                <a:latin typeface="TKTypeRegular" panose="020B0306040502020204" pitchFamily="34" charset="0"/>
              </a:rPr>
              <a:t>muy probablemente</a:t>
            </a: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>
                <a:latin typeface="TKTypeRegular" panose="020B0306040502020204" pitchFamily="34" charset="0"/>
              </a:rPr>
              <a:t>muy improbable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65" name="Oval 4"/>
          <p:cNvSpPr>
            <a:spLocks noChangeAspect="1" noChangeArrowheads="1"/>
          </p:cNvSpPr>
          <p:nvPr/>
        </p:nvSpPr>
        <p:spPr bwMode="auto">
          <a:xfrm>
            <a:off x="335337" y="450912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66" name="Oval 4"/>
          <p:cNvSpPr>
            <a:spLocks noChangeAspect="1" noChangeArrowheads="1"/>
          </p:cNvSpPr>
          <p:nvPr/>
        </p:nvSpPr>
        <p:spPr bwMode="auto">
          <a:xfrm>
            <a:off x="335337" y="4869928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6" name="Oval 4"/>
          <p:cNvSpPr>
            <a:spLocks noChangeAspect="1" noChangeArrowheads="1"/>
          </p:cNvSpPr>
          <p:nvPr/>
        </p:nvSpPr>
        <p:spPr bwMode="auto">
          <a:xfrm>
            <a:off x="335337" y="5230736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623392" y="4453597"/>
            <a:ext cx="182555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Preparación de la entrevista con el cliente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623392" y="4813637"/>
            <a:ext cx="1725533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/>
              <a:t>Realización de la entrevista con el cliente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623393" y="5173677"/>
            <a:ext cx="2448272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Documentación de la entrevista con </a:t>
            </a:r>
            <a:r>
              <a:rPr lang="en-US" sz="1200" dirty="0" smtClean="0"/>
              <a:t>el </a:t>
            </a:r>
            <a:r>
              <a:rPr lang="en-US" sz="1200" dirty="0"/>
              <a:t>cliente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623392" y="5544873"/>
            <a:ext cx="2152404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Devuelve el archivo Excel al </a:t>
            </a:r>
            <a:r>
              <a:rPr lang="en-US" sz="1200" dirty="0" smtClean="0"/>
              <a:t>responsable </a:t>
            </a:r>
            <a:r>
              <a:rPr lang="en-US" sz="1200" dirty="0"/>
              <a:t>local </a:t>
            </a:r>
          </a:p>
        </p:txBody>
      </p:sp>
      <p:sp>
        <p:nvSpPr>
          <p:cNvPr id="185" name="Freeform 163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826" y="4875595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6" name="Freeform 79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3454826" y="5233656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7" name="Freeform 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3454826" y="4517534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8" name="Textfeld 187"/>
          <p:cNvSpPr txBox="1"/>
          <p:nvPr/>
        </p:nvSpPr>
        <p:spPr>
          <a:xfrm>
            <a:off x="3758728" y="4526358"/>
            <a:ext cx="1589731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Utilizar </a:t>
            </a:r>
            <a:r>
              <a:rPr lang="en-US" sz="1200" dirty="0" smtClean="0"/>
              <a:t>la información </a:t>
            </a:r>
            <a:r>
              <a:rPr lang="en-US" sz="1200" dirty="0"/>
              <a:t>proporcionada </a:t>
            </a:r>
          </a:p>
        </p:txBody>
      </p:sp>
      <p:sp>
        <p:nvSpPr>
          <p:cNvPr id="189" name="Textfeld 188"/>
          <p:cNvSpPr txBox="1"/>
          <p:nvPr/>
        </p:nvSpPr>
        <p:spPr>
          <a:xfrm>
            <a:off x="3758728" y="4887763"/>
            <a:ext cx="64492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Teléfono</a:t>
            </a:r>
          </a:p>
        </p:txBody>
      </p:sp>
      <p:sp>
        <p:nvSpPr>
          <p:cNvPr id="190" name="Textfeld 189"/>
          <p:cNvSpPr txBox="1"/>
          <p:nvPr/>
        </p:nvSpPr>
        <p:spPr>
          <a:xfrm>
            <a:off x="3758728" y="5249168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Excel</a:t>
            </a:r>
          </a:p>
        </p:txBody>
      </p:sp>
      <p:cxnSp>
        <p:nvCxnSpPr>
          <p:cNvPr id="191" name="Gerade Verbindung 32"/>
          <p:cNvCxnSpPr/>
          <p:nvPr/>
        </p:nvCxnSpPr>
        <p:spPr>
          <a:xfrm>
            <a:off x="3287688" y="4474611"/>
            <a:ext cx="2150" cy="133293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826" y="5591718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93" name="Textfeld 192"/>
          <p:cNvSpPr txBox="1"/>
          <p:nvPr/>
        </p:nvSpPr>
        <p:spPr>
          <a:xfrm>
            <a:off x="3758728" y="5610573"/>
            <a:ext cx="39914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Correo electrónico</a:t>
            </a:r>
          </a:p>
        </p:txBody>
      </p:sp>
      <p:sp>
        <p:nvSpPr>
          <p:cNvPr id="194" name="Oval 4"/>
          <p:cNvSpPr>
            <a:spLocks noChangeAspect="1" noChangeArrowheads="1"/>
          </p:cNvSpPr>
          <p:nvPr/>
        </p:nvSpPr>
        <p:spPr bwMode="auto">
          <a:xfrm>
            <a:off x="334962" y="5591543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4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386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275</Words>
  <Application>Microsoft Office PowerPoint</Application>
  <PresentationFormat>Breitbild</PresentationFormat>
  <Paragraphs>48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Información sobre la definición de alerta roja, resumen del proceso y uso de plantillas de Excel Enfoque de la alerta roja - Diapositiva de información sobre el representante de ventas</vt:lpstr>
    </vt:vector>
  </TitlesOfParts>
  <Company>ThyssenKrupp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Erbach, Florian</dc:creator>
  <cp:lastModifiedBy>Stalp, Alexander</cp:lastModifiedBy>
  <cp:revision>345</cp:revision>
  <cp:lastPrinted>2021-09-24T08:32:50Z</cp:lastPrinted>
  <dcterms:created xsi:type="dcterms:W3CDTF">2019-03-11T07:33:18Z</dcterms:created>
  <dcterms:modified xsi:type="dcterms:W3CDTF">2021-09-27T05:44:08Z</dcterms:modified>
</cp:coreProperties>
</file>