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6" autoAdjust="0"/>
    <p:restoredTop sz="74556" autoAdjust="0"/>
  </p:normalViewPr>
  <p:slideViewPr>
    <p:cSldViewPr showGuides="1">
      <p:cViewPr varScale="1">
        <p:scale>
          <a:sx n="70" d="100"/>
          <a:sy n="70" d="100"/>
        </p:scale>
        <p:origin x="954" y="54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61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</a:t>
            </a:r>
            <a:br>
              <a:rPr lang="de-DE" dirty="0" smtClean="0"/>
            </a:br>
            <a:r>
              <a:rPr lang="de-DE" dirty="0" smtClean="0"/>
              <a:t>Titel der Präsentation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8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bg2"/>
                </a:solidFill>
              </a:rPr>
              <a:t>thyssenkrupp Materials Services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|  CSC-MI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pPr lvl="0">
                <a:lnSpc>
                  <a:spcPct val="90000"/>
                </a:lnSpc>
              </a:pPr>
              <a:t>‹Nr.›</a:t>
            </a:fld>
            <a:endParaRPr lang="de-DE" sz="800" dirty="0" smtClean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 smtClean="0">
                <a:solidFill>
                  <a:schemeClr val="bg2"/>
                </a:solidFill>
              </a:rPr>
              <a:t>|  April, 2019  |  Customer Survey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@MX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623165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think-cell Folie" r:id="rId13" imgW="270" imgH="270" progId="TCLayout.ActiveDocument.1">
                  <p:embed/>
                </p:oleObj>
              </mc:Choice>
              <mc:Fallback>
                <p:oleObj name="think-cell Folie" r:id="rId13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 err="1" smtClean="0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 / D customer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A / B customer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122585"/>
            <a:ext cx="3447089" cy="108074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fr-FR" sz="1200" dirty="0"/>
              <a:t>Remplissez les colonnes A à F</a:t>
            </a:r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fr-FR" sz="1200" dirty="0"/>
              <a:t>Notez que vous devez extraire l'ID utilisateur unique du client de l'e-mail d'alerte rouge (par exemple "[ID 4189034]")</a:t>
            </a:r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fr-FR" sz="1200" dirty="0"/>
              <a:t>Transférez le fichier Excel à votre interlocuteur local de l'enquête </a:t>
            </a:r>
            <a:r>
              <a:rPr lang="fr-FR" sz="1200" dirty="0" smtClean="0"/>
              <a:t>client</a:t>
            </a:r>
            <a:endParaRPr lang="en-US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615553"/>
          </a:xfrm>
        </p:spPr>
        <p:txBody>
          <a:bodyPr vert="horz"/>
          <a:lstStyle/>
          <a:p>
            <a:r>
              <a:rPr lang="en-US" dirty="0" err="1" smtClean="0"/>
              <a:t>Gestion</a:t>
            </a:r>
            <a:r>
              <a:rPr lang="en-US" dirty="0" smtClean="0"/>
              <a:t> des Red </a:t>
            </a:r>
            <a:r>
              <a:rPr lang="en-US" dirty="0"/>
              <a:t>A</a:t>
            </a:r>
            <a:r>
              <a:rPr lang="en-US" dirty="0" smtClean="0"/>
              <a:t>lert – attention nouveau process</a:t>
            </a:r>
            <a:br>
              <a:rPr lang="en-US" dirty="0" smtClean="0"/>
            </a:br>
            <a:r>
              <a:rPr lang="en-US" sz="1800" dirty="0" err="1" smtClean="0">
                <a:solidFill>
                  <a:schemeClr val="tx1"/>
                </a:solidFill>
              </a:rPr>
              <a:t>Regardez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régulièrement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votre</a:t>
            </a:r>
            <a:r>
              <a:rPr lang="en-US" sz="1800" dirty="0" smtClean="0">
                <a:solidFill>
                  <a:schemeClr val="tx1"/>
                </a:solidFill>
              </a:rPr>
              <a:t> “</a:t>
            </a:r>
            <a:r>
              <a:rPr lang="en-US" sz="1800" dirty="0" err="1" smtClean="0">
                <a:solidFill>
                  <a:schemeClr val="tx1"/>
                </a:solidFill>
              </a:rPr>
              <a:t>courrier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indésirables</a:t>
            </a:r>
            <a:r>
              <a:rPr lang="en-US" sz="1800" dirty="0" smtClean="0">
                <a:solidFill>
                  <a:schemeClr val="tx1"/>
                </a:solidFill>
              </a:rPr>
              <a:t>/spam” pendant la </a:t>
            </a:r>
            <a:r>
              <a:rPr lang="en-US" sz="1800" dirty="0" err="1" smtClean="0">
                <a:solidFill>
                  <a:schemeClr val="tx1"/>
                </a:solidFill>
              </a:rPr>
              <a:t>période</a:t>
            </a:r>
            <a:r>
              <a:rPr lang="en-US" sz="1800" dirty="0" smtClean="0">
                <a:solidFill>
                  <a:schemeClr val="tx1"/>
                </a:solidFill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</a:rPr>
              <a:t>l’enquête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(1) </a:t>
            </a:r>
            <a:r>
              <a:rPr lang="en-US" dirty="0" err="1" smtClean="0">
                <a:solidFill>
                  <a:srgbClr val="00A0F5"/>
                </a:solidFill>
              </a:rPr>
              <a:t>Qu’est</a:t>
            </a:r>
            <a:r>
              <a:rPr lang="en-US" dirty="0" smtClean="0">
                <a:solidFill>
                  <a:srgbClr val="00A0F5"/>
                </a:solidFill>
              </a:rPr>
              <a:t> </a:t>
            </a:r>
            <a:r>
              <a:rPr lang="en-US" dirty="0" err="1" smtClean="0">
                <a:solidFill>
                  <a:srgbClr val="00A0F5"/>
                </a:solidFill>
              </a:rPr>
              <a:t>ce</a:t>
            </a:r>
            <a:r>
              <a:rPr lang="en-US" dirty="0" smtClean="0">
                <a:solidFill>
                  <a:srgbClr val="00A0F5"/>
                </a:solidFill>
              </a:rPr>
              <a:t> </a:t>
            </a:r>
            <a:r>
              <a:rPr lang="en-US" dirty="0" err="1" smtClean="0">
                <a:solidFill>
                  <a:srgbClr val="00A0F5"/>
                </a:solidFill>
              </a:rPr>
              <a:t>qu’une</a:t>
            </a:r>
            <a:r>
              <a:rPr lang="en-US" dirty="0" smtClean="0">
                <a:solidFill>
                  <a:srgbClr val="00A0F5"/>
                </a:solidFill>
              </a:rPr>
              <a:t> “Red </a:t>
            </a:r>
            <a:r>
              <a:rPr lang="en-US" dirty="0">
                <a:solidFill>
                  <a:srgbClr val="00A0F5"/>
                </a:solidFill>
              </a:rPr>
              <a:t>A</a:t>
            </a:r>
            <a:r>
              <a:rPr lang="en-US" dirty="0" smtClean="0">
                <a:solidFill>
                  <a:srgbClr val="00A0F5"/>
                </a:solidFill>
              </a:rPr>
              <a:t>lert” (</a:t>
            </a:r>
            <a:r>
              <a:rPr lang="en-US" dirty="0" err="1" smtClean="0">
                <a:solidFill>
                  <a:srgbClr val="00A0F5"/>
                </a:solidFill>
              </a:rPr>
              <a:t>alerte</a:t>
            </a:r>
            <a:r>
              <a:rPr lang="en-US" dirty="0" smtClean="0">
                <a:solidFill>
                  <a:srgbClr val="00A0F5"/>
                </a:solidFill>
              </a:rPr>
              <a:t> rouge)?</a:t>
            </a:r>
            <a:endParaRPr lang="en-US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4678" y="4045537"/>
            <a:ext cx="538028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(2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en-US" dirty="0" smtClean="0">
                <a:solidFill>
                  <a:srgbClr val="00A0F5"/>
                </a:solidFill>
              </a:rPr>
              <a:t>Process pour la </a:t>
            </a:r>
            <a:r>
              <a:rPr lang="en-US" dirty="0" err="1" smtClean="0">
                <a:solidFill>
                  <a:srgbClr val="00A0F5"/>
                </a:solidFill>
              </a:rPr>
              <a:t>gestion</a:t>
            </a:r>
            <a:r>
              <a:rPr lang="en-US" dirty="0" smtClean="0">
                <a:solidFill>
                  <a:srgbClr val="00A0F5"/>
                </a:solidFill>
              </a:rPr>
              <a:t> </a:t>
            </a:r>
            <a:r>
              <a:rPr lang="en-US" dirty="0" err="1" smtClean="0">
                <a:solidFill>
                  <a:srgbClr val="00A0F5"/>
                </a:solidFill>
              </a:rPr>
              <a:t>d’une</a:t>
            </a:r>
            <a:r>
              <a:rPr lang="en-US" dirty="0" smtClean="0">
                <a:solidFill>
                  <a:srgbClr val="00A0F5"/>
                </a:solidFill>
              </a:rPr>
              <a:t> “red alert” après reception </a:t>
            </a:r>
            <a:r>
              <a:rPr lang="en-US" dirty="0" err="1" smtClean="0">
                <a:solidFill>
                  <a:srgbClr val="00A0F5"/>
                </a:solidFill>
              </a:rPr>
              <a:t>d’une</a:t>
            </a:r>
            <a:r>
              <a:rPr lang="en-US" dirty="0" smtClean="0">
                <a:solidFill>
                  <a:srgbClr val="00A0F5"/>
                </a:solidFill>
              </a:rPr>
              <a:t> notification </a:t>
            </a:r>
            <a:r>
              <a:rPr lang="en-US" dirty="0" err="1" smtClean="0">
                <a:solidFill>
                  <a:srgbClr val="00A0F5"/>
                </a:solidFill>
              </a:rPr>
              <a:t>automatique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437112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(4</a:t>
            </a:r>
            <a:r>
              <a:rPr lang="en-US" dirty="0">
                <a:solidFill>
                  <a:srgbClr val="00A0F5"/>
                </a:solidFill>
              </a:rPr>
              <a:t>) When to contact different customer groups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(3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en-US" dirty="0" err="1" smtClean="0">
                <a:solidFill>
                  <a:srgbClr val="00A0F5"/>
                </a:solidFill>
              </a:rPr>
              <a:t>Exemple</a:t>
            </a:r>
            <a:r>
              <a:rPr lang="en-US" dirty="0" smtClean="0">
                <a:solidFill>
                  <a:srgbClr val="00A0F5"/>
                </a:solidFill>
              </a:rPr>
              <a:t> de questions pour </a:t>
            </a:r>
            <a:r>
              <a:rPr lang="en-US" dirty="0" err="1" smtClean="0">
                <a:solidFill>
                  <a:srgbClr val="00A0F5"/>
                </a:solidFill>
              </a:rPr>
              <a:t>l’entretien</a:t>
            </a:r>
            <a:r>
              <a:rPr lang="en-US" dirty="0" smtClean="0">
                <a:solidFill>
                  <a:srgbClr val="00A0F5"/>
                </a:solidFill>
              </a:rPr>
              <a:t> client…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5140959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err="1" smtClean="0"/>
              <a:t>Quelles</a:t>
            </a:r>
            <a:r>
              <a:rPr lang="en-US" sz="1400" dirty="0" smtClean="0"/>
              <a:t> </a:t>
            </a:r>
            <a:r>
              <a:rPr lang="en-US" sz="1400" dirty="0" err="1" smtClean="0"/>
              <a:t>sont</a:t>
            </a:r>
            <a:r>
              <a:rPr lang="en-US" sz="1400" dirty="0" smtClean="0"/>
              <a:t> les raisons de </a:t>
            </a:r>
            <a:r>
              <a:rPr lang="en-US" sz="1400" dirty="0" err="1" smtClean="0"/>
              <a:t>votre</a:t>
            </a:r>
            <a:r>
              <a:rPr lang="en-US" sz="1400" dirty="0" smtClean="0"/>
              <a:t> </a:t>
            </a:r>
            <a:r>
              <a:rPr lang="en-US" sz="1400" dirty="0" err="1" smtClean="0"/>
              <a:t>évaluation</a:t>
            </a:r>
            <a:r>
              <a:rPr lang="en-US" sz="1400" dirty="0" smtClean="0"/>
              <a:t> </a:t>
            </a:r>
            <a:r>
              <a:rPr lang="en-US" sz="1400" dirty="0" err="1"/>
              <a:t>négative</a:t>
            </a:r>
            <a:r>
              <a:rPr lang="en-US" sz="1400" dirty="0"/>
              <a:t>? </a:t>
            </a:r>
            <a:r>
              <a:rPr lang="en-US" sz="1400" dirty="0" smtClean="0"/>
              <a:t>(</a:t>
            </a:r>
            <a:r>
              <a:rPr lang="en-US" sz="1400" dirty="0"/>
              <a:t>NPS </a:t>
            </a:r>
            <a:r>
              <a:rPr lang="en-US" sz="1400" dirty="0" smtClean="0"/>
              <a:t>question)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3275577" cy="4647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Comment </a:t>
            </a:r>
            <a:r>
              <a:rPr lang="en-US" sz="1400" dirty="0" err="1" smtClean="0"/>
              <a:t>pouvons</a:t>
            </a:r>
            <a:r>
              <a:rPr lang="en-US" sz="1400" dirty="0" smtClean="0"/>
              <a:t> nous </a:t>
            </a:r>
            <a:r>
              <a:rPr lang="en-US" sz="1400" dirty="0" err="1" smtClean="0"/>
              <a:t>garder</a:t>
            </a:r>
            <a:r>
              <a:rPr lang="en-US" sz="1400" dirty="0" smtClean="0"/>
              <a:t> </a:t>
            </a:r>
            <a:r>
              <a:rPr lang="en-US" sz="1400" dirty="0" err="1" smtClean="0"/>
              <a:t>notre</a:t>
            </a:r>
            <a:r>
              <a:rPr lang="en-US" sz="1400" dirty="0" smtClean="0"/>
              <a:t> client?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…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(5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en-US" dirty="0" smtClean="0">
                <a:solidFill>
                  <a:srgbClr val="00A0F5"/>
                </a:solidFill>
              </a:rPr>
              <a:t>Comment </a:t>
            </a:r>
            <a:r>
              <a:rPr lang="en-US" dirty="0" err="1" smtClean="0">
                <a:solidFill>
                  <a:srgbClr val="00A0F5"/>
                </a:solidFill>
              </a:rPr>
              <a:t>utiliser</a:t>
            </a:r>
            <a:r>
              <a:rPr lang="en-US" dirty="0" smtClean="0">
                <a:solidFill>
                  <a:srgbClr val="00A0F5"/>
                </a:solidFill>
              </a:rPr>
              <a:t> le tableau excel de </a:t>
            </a:r>
            <a:r>
              <a:rPr lang="en-US" dirty="0" err="1" smtClean="0">
                <a:solidFill>
                  <a:srgbClr val="00A0F5"/>
                </a:solidFill>
              </a:rPr>
              <a:t>suivi</a:t>
            </a:r>
            <a:r>
              <a:rPr lang="en-US" dirty="0" smtClean="0">
                <a:solidFill>
                  <a:srgbClr val="00A0F5"/>
                </a:solidFill>
              </a:rPr>
              <a:t> 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C00000"/>
                </a:solidFill>
              </a:rPr>
              <a:t>1-2 </a:t>
            </a:r>
            <a:r>
              <a:rPr lang="en-US" sz="1600" dirty="0" err="1" smtClean="0">
                <a:solidFill>
                  <a:srgbClr val="C00000"/>
                </a:solidFill>
              </a:rPr>
              <a:t>jours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travaillés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FFC000"/>
                </a:solidFill>
              </a:rPr>
              <a:t>3-4 </a:t>
            </a:r>
            <a:r>
              <a:rPr lang="en-US" sz="1600" dirty="0" err="1" smtClean="0">
                <a:solidFill>
                  <a:srgbClr val="FFC000"/>
                </a:solidFill>
              </a:rPr>
              <a:t>jours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 err="1" smtClean="0">
                <a:solidFill>
                  <a:srgbClr val="FFC000"/>
                </a:solidFill>
              </a:rPr>
              <a:t>travaillés</a:t>
            </a:r>
            <a:endParaRPr lang="en-US" sz="1600" dirty="0" smtClean="0">
              <a:solidFill>
                <a:srgbClr val="FFC000"/>
              </a:solidFill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FFFFFF"/>
                </a:solidFill>
              </a:rPr>
              <a:t>!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448826" y="3749773"/>
            <a:ext cx="347339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 smtClean="0"/>
              <a:t>Red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/>
              <a:t>A</a:t>
            </a:r>
            <a:r>
              <a:rPr lang="en-US" sz="1400" dirty="0" smtClean="0"/>
              <a:t>lert</a:t>
            </a:r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bg1"/>
                </a:solidFill>
              </a:rPr>
              <a:t>1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642776" y="2244110"/>
            <a:ext cx="746486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C00000"/>
                </a:solidFill>
              </a:rPr>
              <a:t>Red alerts</a:t>
            </a: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255336" y="3306699"/>
            <a:ext cx="4336259" cy="60984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endParaRPr lang="fr-FR" sz="1200" dirty="0"/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fr-FR" sz="1200" dirty="0"/>
              <a:t>Annulation presque une certitude</a:t>
            </a:r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fr-FR" sz="1200" dirty="0"/>
              <a:t>Propagera des opinions négatives aux autres</a:t>
            </a:r>
            <a:endParaRPr lang="en-US" sz="1200" dirty="0"/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118699" y="1708520"/>
            <a:ext cx="5616263" cy="7155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fr-FR" sz="1200" dirty="0"/>
              <a:t>Quelle est la probabilité que vous recommandiez [notre entreprise] à un collègue ou à un partenaire commercial? Veuillez répondre sur une échelle allant de «très improbable» à «très probable».</a:t>
            </a:r>
            <a:endParaRPr lang="en-US" sz="1200" i="1" dirty="0"/>
          </a:p>
          <a:p>
            <a:pPr marL="0" lvl="1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endParaRPr lang="fr-FR" sz="1200" dirty="0"/>
          </a:p>
        </p:txBody>
      </p:sp>
      <p:sp>
        <p:nvSpPr>
          <p:cNvPr id="171" name="Textfeld 170"/>
          <p:cNvSpPr txBox="1"/>
          <p:nvPr/>
        </p:nvSpPr>
        <p:spPr>
          <a:xfrm>
            <a:off x="4671595" y="3195010"/>
            <a:ext cx="1127717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>
                <a:latin typeface="TKTypeRegular" panose="020B0306040502020204" pitchFamily="34" charset="0"/>
              </a:rPr>
              <a:t>very likely</a:t>
            </a: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>
                <a:latin typeface="TKTypeRegular" panose="020B0306040502020204" pitchFamily="34" charset="0"/>
              </a:rPr>
              <a:t>very unlikely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65" name="Oval 4"/>
          <p:cNvSpPr>
            <a:spLocks noChangeAspect="1" noChangeArrowheads="1"/>
          </p:cNvSpPr>
          <p:nvPr/>
        </p:nvSpPr>
        <p:spPr bwMode="auto">
          <a:xfrm>
            <a:off x="335337" y="450912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66" name="Oval 4"/>
          <p:cNvSpPr>
            <a:spLocks noChangeAspect="1" noChangeArrowheads="1"/>
          </p:cNvSpPr>
          <p:nvPr/>
        </p:nvSpPr>
        <p:spPr bwMode="auto">
          <a:xfrm>
            <a:off x="335337" y="4869928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6" name="Oval 4"/>
          <p:cNvSpPr>
            <a:spLocks noChangeAspect="1" noChangeArrowheads="1"/>
          </p:cNvSpPr>
          <p:nvPr/>
        </p:nvSpPr>
        <p:spPr bwMode="auto">
          <a:xfrm>
            <a:off x="335337" y="5230736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695376" y="4530453"/>
            <a:ext cx="1957652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Preparation </a:t>
            </a:r>
            <a:r>
              <a:rPr lang="en-US" sz="1200" dirty="0" smtClean="0"/>
              <a:t>de </a:t>
            </a:r>
            <a:r>
              <a:rPr lang="en-US" sz="1200" dirty="0" err="1" smtClean="0"/>
              <a:t>l’entretien</a:t>
            </a:r>
            <a:r>
              <a:rPr lang="en-US" sz="1200" dirty="0" smtClean="0"/>
              <a:t> client</a:t>
            </a:r>
            <a:endParaRPr lang="en-US" sz="1200" dirty="0"/>
          </a:p>
        </p:txBody>
      </p:sp>
      <p:sp>
        <p:nvSpPr>
          <p:cNvPr id="181" name="Textfeld 180"/>
          <p:cNvSpPr txBox="1"/>
          <p:nvPr/>
        </p:nvSpPr>
        <p:spPr>
          <a:xfrm>
            <a:off x="695376" y="4890493"/>
            <a:ext cx="1506951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err="1" smtClean="0"/>
              <a:t>Exécution</a:t>
            </a:r>
            <a:r>
              <a:rPr lang="en-US" sz="1200" dirty="0" smtClean="0"/>
              <a:t> </a:t>
            </a:r>
            <a:r>
              <a:rPr lang="en-US" sz="1200" dirty="0"/>
              <a:t>de </a:t>
            </a:r>
            <a:r>
              <a:rPr lang="en-US" sz="1200" dirty="0" err="1"/>
              <a:t>l’entretien</a:t>
            </a:r>
            <a:r>
              <a:rPr lang="en-US" sz="1200" dirty="0"/>
              <a:t> 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695376" y="5250533"/>
            <a:ext cx="1848519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err="1" smtClean="0"/>
              <a:t>Retranscription</a:t>
            </a:r>
            <a:r>
              <a:rPr lang="en-US" sz="1200" dirty="0"/>
              <a:t> de </a:t>
            </a:r>
            <a:r>
              <a:rPr lang="en-US" sz="1200" dirty="0" err="1"/>
              <a:t>l’entretien</a:t>
            </a:r>
            <a:r>
              <a:rPr lang="en-US" sz="1200" dirty="0"/>
              <a:t> 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695376" y="5621729"/>
            <a:ext cx="250441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Retour du </a:t>
            </a:r>
            <a:r>
              <a:rPr lang="en-US" sz="1200" dirty="0" err="1" smtClean="0"/>
              <a:t>fichier</a:t>
            </a:r>
            <a:r>
              <a:rPr lang="en-US" sz="1200" dirty="0" smtClean="0"/>
              <a:t> Excel </a:t>
            </a:r>
            <a:r>
              <a:rPr lang="en-US" sz="1200" dirty="0"/>
              <a:t>au responsible local </a:t>
            </a:r>
          </a:p>
        </p:txBody>
      </p:sp>
      <p:sp>
        <p:nvSpPr>
          <p:cNvPr id="185" name="Freeform 163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826" y="4875595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6" name="Freeform 79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3454826" y="5233656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7" name="Freeform 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3454826" y="4517534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8" name="Textfeld 187"/>
          <p:cNvSpPr txBox="1"/>
          <p:nvPr/>
        </p:nvSpPr>
        <p:spPr>
          <a:xfrm>
            <a:off x="3758728" y="4526358"/>
            <a:ext cx="203446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err="1" smtClean="0"/>
              <a:t>Utiliser</a:t>
            </a:r>
            <a:r>
              <a:rPr lang="en-US" sz="1200" dirty="0" smtClean="0"/>
              <a:t> les </a:t>
            </a:r>
            <a:r>
              <a:rPr lang="en-US" sz="1200" dirty="0" err="1" smtClean="0"/>
              <a:t>informations</a:t>
            </a:r>
            <a:r>
              <a:rPr lang="en-US" sz="1200" dirty="0" smtClean="0"/>
              <a:t> </a:t>
            </a:r>
            <a:r>
              <a:rPr lang="en-US" sz="1200" dirty="0" err="1" smtClean="0"/>
              <a:t>fournies</a:t>
            </a:r>
            <a:endParaRPr lang="en-US" sz="1200" dirty="0"/>
          </a:p>
        </p:txBody>
      </p:sp>
      <p:sp>
        <p:nvSpPr>
          <p:cNvPr id="189" name="Textfeld 188"/>
          <p:cNvSpPr txBox="1"/>
          <p:nvPr/>
        </p:nvSpPr>
        <p:spPr>
          <a:xfrm>
            <a:off x="3758728" y="4887763"/>
            <a:ext cx="64492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Telephone</a:t>
            </a:r>
          </a:p>
        </p:txBody>
      </p:sp>
      <p:sp>
        <p:nvSpPr>
          <p:cNvPr id="190" name="Textfeld 189"/>
          <p:cNvSpPr txBox="1"/>
          <p:nvPr/>
        </p:nvSpPr>
        <p:spPr>
          <a:xfrm>
            <a:off x="3758728" y="5249168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Excel</a:t>
            </a:r>
          </a:p>
        </p:txBody>
      </p:sp>
      <p:cxnSp>
        <p:nvCxnSpPr>
          <p:cNvPr id="191" name="Gerade Verbindung 32"/>
          <p:cNvCxnSpPr/>
          <p:nvPr/>
        </p:nvCxnSpPr>
        <p:spPr>
          <a:xfrm>
            <a:off x="3287688" y="4474611"/>
            <a:ext cx="2150" cy="133293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826" y="5591718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93" name="Textfeld 192"/>
          <p:cNvSpPr txBox="1"/>
          <p:nvPr/>
        </p:nvSpPr>
        <p:spPr>
          <a:xfrm>
            <a:off x="3758728" y="5610573"/>
            <a:ext cx="39914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E-mail</a:t>
            </a:r>
          </a:p>
        </p:txBody>
      </p:sp>
      <p:sp>
        <p:nvSpPr>
          <p:cNvPr id="194" name="Oval 4"/>
          <p:cNvSpPr>
            <a:spLocks noChangeAspect="1" noChangeArrowheads="1"/>
          </p:cNvSpPr>
          <p:nvPr/>
        </p:nvSpPr>
        <p:spPr bwMode="auto">
          <a:xfrm>
            <a:off x="334962" y="5591543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4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638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252</Words>
  <Application>Microsoft Office PowerPoint</Application>
  <PresentationFormat>Breitbild</PresentationFormat>
  <Paragraphs>49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Gestion des Red Alert – attention nouveau process Regardez régulièrement votre “courrier indésirables/spam” pendant la période de l’enquête</vt:lpstr>
    </vt:vector>
  </TitlesOfParts>
  <Company>ThyssenKrupp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Erbach, Florian</dc:creator>
  <cp:lastModifiedBy>Stalp, Alexander</cp:lastModifiedBy>
  <cp:revision>339</cp:revision>
  <dcterms:created xsi:type="dcterms:W3CDTF">2019-03-11T07:33:18Z</dcterms:created>
  <dcterms:modified xsi:type="dcterms:W3CDTF">2021-09-22T11:10:43Z</dcterms:modified>
</cp:coreProperties>
</file>