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notesSlides/notesSlide9.xml" ContentType="application/vnd.openxmlformats-officedocument.presentationml.notesSlide+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2.xml" ContentType="application/vnd.openxmlformats-officedocument.presentationml.notesSlide+xml"/>
  <Override PartName="/ppt/tags/tag64.xml" ContentType="application/vnd.openxmlformats-officedocument.presentationml.tags+xml"/>
  <Override PartName="/ppt/notesSlides/notesSlide13.xml" ContentType="application/vnd.openxmlformats-officedocument.presentationml.notesSlide+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1086" r:id="rId5"/>
    <p:sldId id="1087" r:id="rId6"/>
    <p:sldId id="1101" r:id="rId7"/>
    <p:sldId id="1074" r:id="rId8"/>
    <p:sldId id="1088" r:id="rId9"/>
    <p:sldId id="1104" r:id="rId10"/>
    <p:sldId id="1105" r:id="rId11"/>
    <p:sldId id="1102" r:id="rId12"/>
    <p:sldId id="1091" r:id="rId13"/>
    <p:sldId id="1092" r:id="rId14"/>
    <p:sldId id="1093" r:id="rId15"/>
    <p:sldId id="1064" r:id="rId16"/>
    <p:sldId id="1094" r:id="rId17"/>
    <p:sldId id="1095" r:id="rId18"/>
    <p:sldId id="1096" r:id="rId19"/>
    <p:sldId id="1103" r:id="rId20"/>
    <p:sldId id="1097" r:id="rId21"/>
    <p:sldId id="1098" r:id="rId22"/>
    <p:sldId id="1099" r:id="rId23"/>
    <p:sldId id="1100" r:id="rId24"/>
    <p:sldId id="1056" r:id="rId25"/>
  </p:sldIdLst>
  <p:sldSz cx="12192000" cy="6858000"/>
  <p:notesSz cx="6858000" cy="9144000"/>
  <p:custDataLst>
    <p:tags r:id="rId2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D0CF348-0594-46CA-A3FE-00E908FBF5D9}">
          <p14:sldIdLst>
            <p14:sldId id="1086"/>
            <p14:sldId id="1087"/>
          </p14:sldIdLst>
        </p14:section>
        <p14:section name="1 Nachhaltigkeit bei thyssenkrupp" id="{E0B27A91-7921-4769-B828-23950C92E6A4}">
          <p14:sldIdLst>
            <p14:sldId id="1101"/>
            <p14:sldId id="1074"/>
            <p14:sldId id="1088"/>
            <p14:sldId id="1104"/>
            <p14:sldId id="1105"/>
          </p14:sldIdLst>
        </p14:section>
        <p14:section name="2 Supplier Code of Conduct" id="{6BBD9954-0080-4907-A01E-3BA1E5754348}">
          <p14:sldIdLst>
            <p14:sldId id="1102"/>
            <p14:sldId id="1091"/>
            <p14:sldId id="1092"/>
            <p14:sldId id="1093"/>
            <p14:sldId id="1064"/>
            <p14:sldId id="1094"/>
            <p14:sldId id="1095"/>
            <p14:sldId id="1096"/>
          </p14:sldIdLst>
        </p14:section>
        <p14:section name="3 Vertragliche Zusicherung des Lieferanten" id="{E3724310-2E14-4BD3-A6AF-0E430BE4EDEE}">
          <p14:sldIdLst>
            <p14:sldId id="1103"/>
            <p14:sldId id="1097"/>
            <p14:sldId id="1098"/>
            <p14:sldId id="1099"/>
            <p14:sldId id="1100"/>
            <p14:sldId id="1056"/>
          </p14:sldIdLst>
        </p14:section>
      </p14:sectionLst>
    </p:ext>
    <p:ext uri="{EFAFB233-063F-42B5-8137-9DF3F51BA10A}">
      <p15:sldGuideLst xmlns:p15="http://schemas.microsoft.com/office/powerpoint/2012/main">
        <p15:guide id="1" orient="horz" pos="187" userDrawn="1">
          <p15:clr>
            <a:srgbClr val="A4A3A4"/>
          </p15:clr>
        </p15:guide>
        <p15:guide id="2" orient="horz" pos="3838">
          <p15:clr>
            <a:srgbClr val="A4A3A4"/>
          </p15:clr>
        </p15:guide>
        <p15:guide id="3" orient="horz" pos="958" userDrawn="1">
          <p15:clr>
            <a:srgbClr val="A4A3A4"/>
          </p15:clr>
        </p15:guide>
        <p15:guide id="4" orient="horz" pos="3362" userDrawn="1">
          <p15:clr>
            <a:srgbClr val="A4A3A4"/>
          </p15:clr>
        </p15:guide>
        <p15:guide id="5" pos="211">
          <p15:clr>
            <a:srgbClr val="A4A3A4"/>
          </p15:clr>
        </p15:guide>
        <p15:guide id="6" pos="7469">
          <p15:clr>
            <a:srgbClr val="A4A3A4"/>
          </p15:clr>
        </p15:guide>
        <p15:guide id="7" pos="6947">
          <p15:clr>
            <a:srgbClr val="A4A3A4"/>
          </p15:clr>
        </p15:guide>
        <p15:guide id="8"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bert, Klaudia Irena" initials="SKI" lastIdx="3" clrIdx="0">
    <p:extLst>
      <p:ext uri="{19B8F6BF-5375-455C-9EA6-DF929625EA0E}">
        <p15:presenceInfo xmlns:p15="http://schemas.microsoft.com/office/powerpoint/2012/main" userId="S-1-5-21-2740790551-1855900947-3663776579-236728" providerId="AD"/>
      </p:ext>
    </p:extLst>
  </p:cmAuthor>
  <p:cmAuthor id="2" name="Bäumges, Johannes" initials="BJ" lastIdx="13" clrIdx="1">
    <p:extLst>
      <p:ext uri="{19B8F6BF-5375-455C-9EA6-DF929625EA0E}">
        <p15:presenceInfo xmlns:p15="http://schemas.microsoft.com/office/powerpoint/2012/main" userId="Bäumges, Johannes" providerId="None"/>
      </p:ext>
    </p:extLst>
  </p:cmAuthor>
  <p:cmAuthor id="3" name="Darwichpour-Kirchner, Gela" initials="DG" lastIdx="25" clrIdx="2">
    <p:extLst>
      <p:ext uri="{19B8F6BF-5375-455C-9EA6-DF929625EA0E}">
        <p15:presenceInfo xmlns:p15="http://schemas.microsoft.com/office/powerpoint/2012/main" userId="S-1-5-21-2740790551-1855900947-3663776579-355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50"/>
    <a:srgbClr val="FFFFFF"/>
    <a:srgbClr val="00A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2479" autoAdjust="0"/>
  </p:normalViewPr>
  <p:slideViewPr>
    <p:cSldViewPr snapToGrid="0">
      <p:cViewPr varScale="1">
        <p:scale>
          <a:sx n="80" d="100"/>
          <a:sy n="80" d="100"/>
        </p:scale>
        <p:origin x="365" y="67"/>
      </p:cViewPr>
      <p:guideLst>
        <p:guide orient="horz" pos="187"/>
        <p:guide orient="horz" pos="3838"/>
        <p:guide orient="horz" pos="958"/>
        <p:guide orient="horz" pos="3362"/>
        <p:guide pos="211"/>
        <p:guide pos="7469"/>
        <p:guide pos="694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E19A9B-F41E-4663-9DC5-20914585F568}" type="datetimeFigureOut">
              <a:rPr lang="de-DE" smtClean="0"/>
              <a:t>29.01.2024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Edycja formatu wzorca tekstu</a:t>
            </a:r>
          </a:p>
          <a:p>
            <a:pPr lvl="1"/>
            <a:r>
              <a:rPr lang="de-DE"/>
              <a:t>Drugi poziom</a:t>
            </a:r>
          </a:p>
          <a:p>
            <a:pPr lvl="2"/>
            <a:r>
              <a:rPr lang="de-DE"/>
              <a:t>Trzeci poziom</a:t>
            </a:r>
          </a:p>
          <a:p>
            <a:pPr lvl="3"/>
            <a:r>
              <a:rPr lang="de-DE"/>
              <a:t>Czwarty poziom</a:t>
            </a:r>
          </a:p>
          <a:p>
            <a:pPr lvl="4"/>
            <a:r>
              <a:rPr lang="de-DE"/>
              <a:t>Piąty poziom</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F40EC-D7E6-4560-83F9-F4B5F2AB5A92}" type="slidenum">
              <a:rPr lang="de-DE" smtClean="0"/>
              <a:t>‹Nr.›</a:t>
            </a:fld>
            <a:endParaRPr lang="de-DE"/>
          </a:p>
        </p:txBody>
      </p:sp>
    </p:spTree>
    <p:extLst>
      <p:ext uri="{BB962C8B-B14F-4D97-AF65-F5344CB8AC3E}">
        <p14:creationId xmlns:p14="http://schemas.microsoft.com/office/powerpoint/2010/main" val="10254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E7F40EC-D7E6-4560-83F9-F4B5F2AB5A92}" type="slidenum">
              <a:rPr lang="de-DE" smtClean="0"/>
              <a:t>1</a:t>
            </a:fld>
            <a:endParaRPr lang="de-DE"/>
          </a:p>
        </p:txBody>
      </p:sp>
    </p:spTree>
    <p:extLst>
      <p:ext uri="{BB962C8B-B14F-4D97-AF65-F5344CB8AC3E}">
        <p14:creationId xmlns:p14="http://schemas.microsoft.com/office/powerpoint/2010/main" val="263569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200"/>
              </a:spcAft>
            </a:pPr>
            <a:r>
              <a:rPr lang="de-DE" sz="1200" dirty="0">
                <a:solidFill>
                  <a:schemeClr val="accent5"/>
                </a:solidFill>
              </a:rPr>
              <a:t>Oczekiwania dotyczące uczciwości w środowisku biznesowym</a:t>
            </a:r>
          </a:p>
          <a:p>
            <a:pPr marL="171450" indent="-171450">
              <a:spcAft>
                <a:spcPts val="1200"/>
              </a:spcAft>
              <a:buClr>
                <a:schemeClr val="accent5"/>
              </a:buClr>
              <a:buFont typeface="Arial" panose="020B0604020202020204" pitchFamily="34" charset="0"/>
              <a:buChar char="•"/>
            </a:pPr>
            <a:r>
              <a:rPr lang="de-DE" sz="1200" dirty="0">
                <a:solidFill>
                  <a:schemeClr val="accent3"/>
                </a:solidFill>
              </a:rPr>
              <a:t>Zakaz korupcji: </a:t>
            </a:r>
            <a:r>
              <a:rPr lang="de-DE" sz="1200" dirty="0"/>
              <a:t>Odrzucenie wszelkich form korupcji, kradzieży, defraudacji, oszustw lub wymuszeń. Zero tolerancji dla nielegalnych płatności lub przyznawania innych korzyści osobom fizycznym, firmom lub urzędnikom publicznym w celu wywarcia wpływu na procesy decyzyjne;</a:t>
            </a:r>
          </a:p>
          <a:p>
            <a:pPr marL="171450" marR="0" lvl="0" indent="-171450" algn="l" defTabSz="914400" rtl="0" eaLnBrk="1" fontAlgn="auto" latinLnBrk="0" hangingPunct="1">
              <a:lnSpc>
                <a:spcPct val="100000"/>
              </a:lnSpc>
              <a:spcBef>
                <a:spcPts val="0"/>
              </a:spcBef>
              <a:spcAft>
                <a:spcPts val="1200"/>
              </a:spcAft>
              <a:buClr>
                <a:schemeClr val="accent5"/>
              </a:buClr>
              <a:buSzTx/>
              <a:buFont typeface="Arial" panose="020B0604020202020204" pitchFamily="34" charset="0"/>
              <a:buChar char="•"/>
              <a:tabLst/>
              <a:defRPr/>
            </a:pPr>
            <a:r>
              <a:rPr lang="de-DE" sz="1200" dirty="0">
                <a:solidFill>
                  <a:schemeClr val="accent3"/>
                </a:solidFill>
              </a:rPr>
              <a:t>Zakaz przekupstwa: </a:t>
            </a:r>
            <a:r>
              <a:rPr lang="de-DE" sz="1200" dirty="0"/>
              <a:t>Odrzucenie wszelkich form przekupstwa. Zakaz wręczania lub przyjmowania łapówek, łapówek zwrotnych lub innych nielegalnych płatności, zachęt, przysług lub innych korzyści lub gratyfikacji wartościowych w celu realizacji możliwości biznesowych, przyspieszenia lub </a:t>
            </a:r>
            <a:r>
              <a:rPr lang="de-DE" sz="1200" dirty="0" err="1"/>
              <a:t>ułatwienia</a:t>
            </a:r>
            <a:r>
              <a:rPr lang="de-DE" sz="1200" dirty="0"/>
              <a:t> </a:t>
            </a:r>
            <a:r>
              <a:rPr lang="de-DE" sz="1200" dirty="0" err="1"/>
              <a:t>czynności</a:t>
            </a:r>
            <a:r>
              <a:rPr lang="de-DE" sz="1200" dirty="0"/>
              <a:t> </a:t>
            </a:r>
            <a:r>
              <a:rPr lang="de-DE" sz="1200" dirty="0" err="1"/>
              <a:t>lub</a:t>
            </a:r>
            <a:r>
              <a:rPr lang="de-DE" sz="1200" dirty="0"/>
              <a:t> </a:t>
            </a:r>
            <a:r>
              <a:rPr lang="pl-PL" sz="1200" dirty="0"/>
              <a:t> będących </a:t>
            </a:r>
            <a:r>
              <a:rPr lang="de-DE" sz="1200" dirty="0"/>
              <a:t>w </a:t>
            </a:r>
            <a:r>
              <a:rPr lang="de-DE" sz="1200" dirty="0" err="1"/>
              <a:t>jak</a:t>
            </a:r>
            <a:r>
              <a:rPr lang="pl-PL" sz="1200" dirty="0" err="1"/>
              <a:t>imkolwiek</a:t>
            </a:r>
            <a:r>
              <a:rPr lang="pl-PL" sz="1200" dirty="0"/>
              <a:t> </a:t>
            </a:r>
            <a:r>
              <a:rPr lang="de-DE" sz="1200" dirty="0" err="1"/>
              <a:t>związku</a:t>
            </a:r>
            <a:r>
              <a:rPr lang="de-DE" sz="1200" dirty="0"/>
              <a:t> z działalnością biznesową spółek thyssenkrupp;</a:t>
            </a:r>
          </a:p>
          <a:p>
            <a:pPr marL="171450" indent="-171450">
              <a:spcAft>
                <a:spcPts val="1200"/>
              </a:spcAft>
              <a:buClr>
                <a:schemeClr val="accent5"/>
              </a:buClr>
              <a:buFont typeface="Arial" panose="020B0604020202020204" pitchFamily="34" charset="0"/>
              <a:buChar char="•"/>
            </a:pPr>
            <a:r>
              <a:rPr lang="de-DE" sz="1200" dirty="0">
                <a:solidFill>
                  <a:schemeClr val="accent3"/>
                </a:solidFill>
              </a:rPr>
              <a:t>Zaproszenia i prezenty: Zakaz </a:t>
            </a:r>
            <a:r>
              <a:rPr lang="de-DE" sz="1200" dirty="0"/>
              <a:t>prób wywierania wpływu na kontakty biznesowe, klientów lub urzędników państwowych poprzez zaproszenia lub prezenty. Zakaz żądania niewłaściwych korzyści od pracowników firmy </a:t>
            </a:r>
            <a:r>
              <a:rPr lang="de-DE" sz="1200" dirty="0" err="1"/>
              <a:t>thyssenkrupp. Zaproszenia i prezenty </a:t>
            </a:r>
            <a:r>
              <a:rPr lang="de-DE" sz="1200" dirty="0"/>
              <a:t>dla pracowników firmy </a:t>
            </a:r>
            <a:r>
              <a:rPr lang="de-DE" sz="1200" dirty="0" err="1"/>
              <a:t>thyssenkrupp </a:t>
            </a:r>
            <a:r>
              <a:rPr lang="de-DE" sz="1200" dirty="0"/>
              <a:t>lub bliskich im osób są dopuszczalne tylko wtedy, gdy okazja i zakres są odpowiednie, tj. mają niską wartość i mogą być traktowane jako wyraz ogólnie uznanej lokalnej praktyki biznesowej;</a:t>
            </a:r>
          </a:p>
          <a:p>
            <a:pPr marL="171450" indent="-171450">
              <a:spcAft>
                <a:spcPts val="1200"/>
              </a:spcAft>
              <a:buClr>
                <a:schemeClr val="accent5"/>
              </a:buClr>
              <a:buFont typeface="Arial" panose="020B0604020202020204" pitchFamily="34" charset="0"/>
              <a:buChar char="•"/>
            </a:pPr>
            <a:r>
              <a:rPr lang="de-DE" sz="1200" dirty="0">
                <a:solidFill>
                  <a:schemeClr val="accent3"/>
                </a:solidFill>
              </a:rPr>
              <a:t>Konflikt interesów: </a:t>
            </a:r>
            <a:r>
              <a:rPr lang="de-DE" sz="1200" dirty="0"/>
              <a:t>Decyzje dotyczące działalności biznesowej z thyssenkrupp są podejmowane wyłącznie na podstawie obiektywnych kryteriów. Od </a:t>
            </a:r>
            <a:r>
              <a:rPr lang="de-DE" sz="1200" dirty="0" err="1"/>
              <a:t>samego</a:t>
            </a:r>
            <a:r>
              <a:rPr lang="de-DE" sz="1200" dirty="0"/>
              <a:t> </a:t>
            </a:r>
            <a:r>
              <a:rPr lang="de-DE" sz="1200" dirty="0" err="1"/>
              <a:t>początku</a:t>
            </a:r>
            <a:r>
              <a:rPr lang="de-DE" sz="1200" dirty="0"/>
              <a:t> </a:t>
            </a:r>
            <a:r>
              <a:rPr lang="de-DE" sz="1200" dirty="0" err="1"/>
              <a:t>należy</a:t>
            </a:r>
            <a:r>
              <a:rPr lang="de-DE" sz="1200" dirty="0"/>
              <a:t> </a:t>
            </a:r>
            <a:r>
              <a:rPr lang="de-DE" sz="1200" dirty="0" err="1"/>
              <a:t>unikać</a:t>
            </a:r>
            <a:r>
              <a:rPr lang="de-DE" sz="1200" dirty="0"/>
              <a:t> </a:t>
            </a:r>
            <a:r>
              <a:rPr lang="de-DE" sz="1200" dirty="0" err="1"/>
              <a:t>konfliktów</a:t>
            </a:r>
            <a:r>
              <a:rPr lang="de-DE" sz="1200" dirty="0"/>
              <a:t> </a:t>
            </a:r>
            <a:r>
              <a:rPr lang="de-DE" sz="1200" dirty="0" err="1"/>
              <a:t>interesów</a:t>
            </a:r>
            <a:r>
              <a:rPr lang="de-DE" sz="1200" dirty="0"/>
              <a:t> </a:t>
            </a:r>
            <a:r>
              <a:rPr lang="pl-PL" sz="1200" dirty="0"/>
              <a:t>związanych </a:t>
            </a:r>
            <a:r>
              <a:rPr lang="de-DE" sz="1200" dirty="0"/>
              <a:t>z </a:t>
            </a:r>
            <a:r>
              <a:rPr lang="de-DE" sz="1200" dirty="0" err="1">
                <a:latin typeface="+mj-lt"/>
              </a:rPr>
              <a:t>interesami</a:t>
            </a:r>
            <a:r>
              <a:rPr lang="de-DE" sz="1200" dirty="0">
                <a:latin typeface="+mj-lt"/>
              </a:rPr>
              <a:t> </a:t>
            </a:r>
            <a:r>
              <a:rPr lang="de-DE" sz="1200" dirty="0" err="1">
                <a:latin typeface="+mj-lt"/>
              </a:rPr>
              <a:t>prywatnymi</a:t>
            </a:r>
            <a:r>
              <a:rPr lang="pl-PL" sz="1200" dirty="0">
                <a:latin typeface="+mj-lt"/>
              </a:rPr>
              <a:t>, </a:t>
            </a:r>
            <a:r>
              <a:rPr lang="de-DE" sz="1200" dirty="0" err="1">
                <a:latin typeface="+mj-lt"/>
              </a:rPr>
              <a:t>inną</a:t>
            </a:r>
            <a:r>
              <a:rPr lang="de-DE" sz="1200" dirty="0">
                <a:latin typeface="+mj-lt"/>
              </a:rPr>
              <a:t> </a:t>
            </a:r>
            <a:r>
              <a:rPr lang="de-DE" sz="1200" dirty="0" err="1">
                <a:latin typeface="+mj-lt"/>
              </a:rPr>
              <a:t>działalnością</a:t>
            </a:r>
            <a:r>
              <a:rPr lang="de-DE" sz="1200" dirty="0">
                <a:latin typeface="+mj-lt"/>
              </a:rPr>
              <a:t> </a:t>
            </a:r>
            <a:r>
              <a:rPr lang="de-DE" sz="1200" dirty="0" err="1">
                <a:latin typeface="+mj-lt"/>
              </a:rPr>
              <a:t>gospodarczą</a:t>
            </a:r>
            <a:r>
              <a:rPr lang="de-DE" sz="1200" dirty="0">
                <a:latin typeface="+mj-lt"/>
              </a:rPr>
              <a:t> </a:t>
            </a:r>
            <a:r>
              <a:rPr lang="de-DE" sz="1200" dirty="0" err="1">
                <a:latin typeface="+mj-lt"/>
              </a:rPr>
              <a:t>lub</a:t>
            </a:r>
            <a:r>
              <a:rPr lang="de-DE" sz="1200" dirty="0">
                <a:latin typeface="+mj-lt"/>
              </a:rPr>
              <a:t> </a:t>
            </a:r>
            <a:r>
              <a:rPr lang="pl-PL" sz="1200" dirty="0">
                <a:latin typeface="+mj-lt"/>
              </a:rPr>
              <a:t>innymi aktywnościami</a:t>
            </a:r>
            <a:r>
              <a:rPr lang="de-DE" sz="1200" dirty="0">
                <a:latin typeface="+mj-lt"/>
              </a:rPr>
              <a:t>, </a:t>
            </a:r>
            <a:r>
              <a:rPr lang="de-DE" sz="1200" dirty="0"/>
              <a:t>w </a:t>
            </a:r>
            <a:r>
              <a:rPr lang="de-DE" sz="1200" dirty="0" err="1"/>
              <a:t>tym</a:t>
            </a:r>
            <a:r>
              <a:rPr lang="de-DE" sz="1200" dirty="0"/>
              <a:t> </a:t>
            </a:r>
            <a:r>
              <a:rPr lang="de-DE" sz="1200" dirty="0" err="1"/>
              <a:t>interesami</a:t>
            </a:r>
            <a:r>
              <a:rPr lang="de-DE" sz="1200" dirty="0"/>
              <a:t> </a:t>
            </a:r>
            <a:r>
              <a:rPr lang="pl-PL" sz="1200" dirty="0"/>
              <a:t>dot. </a:t>
            </a:r>
            <a:r>
              <a:rPr lang="de-DE" sz="1200" dirty="0" err="1"/>
              <a:t>krewnych</a:t>
            </a:r>
            <a:r>
              <a:rPr lang="de-DE" sz="1200" dirty="0"/>
              <a:t> </a:t>
            </a:r>
            <a:r>
              <a:rPr lang="de-DE" sz="1200" dirty="0" err="1"/>
              <a:t>lub</a:t>
            </a:r>
            <a:r>
              <a:rPr lang="de-DE" sz="1200" dirty="0"/>
              <a:t> </a:t>
            </a:r>
            <a:r>
              <a:rPr lang="de-DE" sz="1200" dirty="0" err="1"/>
              <a:t>innych</a:t>
            </a:r>
            <a:r>
              <a:rPr lang="de-DE" sz="1200" dirty="0"/>
              <a:t> </a:t>
            </a:r>
            <a:r>
              <a:rPr lang="de-DE" sz="1200" dirty="0" err="1"/>
              <a:t>powiązanych</a:t>
            </a:r>
            <a:r>
              <a:rPr lang="de-DE" sz="1200" dirty="0"/>
              <a:t> </a:t>
            </a:r>
            <a:r>
              <a:rPr lang="de-DE" sz="1200" dirty="0" err="1"/>
              <a:t>osób</a:t>
            </a:r>
            <a:r>
              <a:rPr lang="de-DE" sz="1200" dirty="0"/>
              <a:t> </a:t>
            </a:r>
            <a:r>
              <a:rPr lang="de-DE" sz="1200" dirty="0" err="1"/>
              <a:t>lub</a:t>
            </a:r>
            <a:r>
              <a:rPr lang="de-DE" sz="1200" dirty="0"/>
              <a:t> </a:t>
            </a:r>
            <a:r>
              <a:rPr lang="de-DE" sz="1200" dirty="0" err="1"/>
              <a:t>organizacji</a:t>
            </a:r>
            <a:endParaRPr lang="de-DE" sz="1200" dirty="0"/>
          </a:p>
          <a:p>
            <a:pPr marL="171450" marR="0" lvl="0" indent="-171450" algn="l" defTabSz="914400" rtl="0" eaLnBrk="1" fontAlgn="auto" latinLnBrk="0" hangingPunct="1">
              <a:lnSpc>
                <a:spcPct val="100000"/>
              </a:lnSpc>
              <a:spcBef>
                <a:spcPts val="0"/>
              </a:spcBef>
              <a:spcAft>
                <a:spcPts val="1200"/>
              </a:spcAft>
              <a:buClr>
                <a:schemeClr val="accent5"/>
              </a:buClr>
              <a:buSzTx/>
              <a:buFont typeface="Arial" panose="020B0604020202020204" pitchFamily="34" charset="0"/>
              <a:buChar char="•"/>
              <a:tabLst/>
              <a:defRPr/>
            </a:pPr>
            <a:endParaRPr lang="de-DE" sz="1200" dirty="0"/>
          </a:p>
          <a:p>
            <a:pPr marL="171450" indent="-171450">
              <a:spcAft>
                <a:spcPts val="1200"/>
              </a:spcAft>
              <a:buClr>
                <a:schemeClr val="accent5"/>
              </a:buClr>
              <a:buFont typeface="Arial" panose="020B0604020202020204" pitchFamily="34" charset="0"/>
              <a:buChar char="•"/>
            </a:pPr>
            <a:endParaRPr lang="de-DE" sz="1200" dirty="0"/>
          </a:p>
          <a:p>
            <a:endParaRPr lang="de-DE" dirty="0"/>
          </a:p>
        </p:txBody>
      </p:sp>
      <p:sp>
        <p:nvSpPr>
          <p:cNvPr id="4" name="Foliennummernplatzhalter 3"/>
          <p:cNvSpPr>
            <a:spLocks noGrp="1"/>
          </p:cNvSpPr>
          <p:nvPr>
            <p:ph type="sldNum" sz="quarter" idx="10"/>
          </p:nvPr>
        </p:nvSpPr>
        <p:spPr/>
        <p:txBody>
          <a:bodyPr/>
          <a:lstStyle/>
          <a:p>
            <a:fld id="{2E7F40EC-D7E6-4560-83F9-F4B5F2AB5A92}" type="slidenum">
              <a:rPr lang="de-DE" smtClean="0"/>
              <a:t>14</a:t>
            </a:fld>
            <a:endParaRPr lang="de-DE"/>
          </a:p>
        </p:txBody>
      </p:sp>
    </p:spTree>
    <p:extLst>
      <p:ext uri="{BB962C8B-B14F-4D97-AF65-F5344CB8AC3E}">
        <p14:creationId xmlns:p14="http://schemas.microsoft.com/office/powerpoint/2010/main" val="1919010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314B6D35-852B-4CB1-B4B4-8B2062EB2CDD}" type="slidenum">
              <a:rPr lang="de-DE" smtClean="0"/>
              <a:t>15</a:t>
            </a:fld>
            <a:endParaRPr lang="de-DE"/>
          </a:p>
        </p:txBody>
      </p:sp>
    </p:spTree>
    <p:extLst>
      <p:ext uri="{BB962C8B-B14F-4D97-AF65-F5344CB8AC3E}">
        <p14:creationId xmlns:p14="http://schemas.microsoft.com/office/powerpoint/2010/main" val="72953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F40EC-D7E6-4560-83F9-F4B5F2AB5A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t>17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925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F40EC-D7E6-4560-83F9-F4B5F2AB5A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t>18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95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F40EC-D7E6-4560-83F9-F4B5F2AB5A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t>19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28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7F40EC-D7E6-4560-83F9-F4B5F2AB5A92}" type="slidenum">
              <a:rPr lang="de-DE" smtClean="0"/>
              <a:t>21</a:t>
            </a:fld>
            <a:endParaRPr lang="de-DE"/>
          </a:p>
        </p:txBody>
      </p:sp>
    </p:spTree>
    <p:extLst>
      <p:ext uri="{BB962C8B-B14F-4D97-AF65-F5344CB8AC3E}">
        <p14:creationId xmlns:p14="http://schemas.microsoft.com/office/powerpoint/2010/main" val="87417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200000"/>
              </a:lnSpc>
              <a:spcBef>
                <a:spcPts val="600"/>
              </a:spcBef>
              <a:buFont typeface="Arial" panose="020B0604020202020204" pitchFamily="34" charset="0"/>
              <a:buNone/>
            </a:pPr>
            <a:endParaRPr lang="de-DE" sz="1600" dirty="0"/>
          </a:p>
        </p:txBody>
      </p:sp>
      <p:sp>
        <p:nvSpPr>
          <p:cNvPr id="4" name="Foliennummernplatzhalter 3"/>
          <p:cNvSpPr>
            <a:spLocks noGrp="1"/>
          </p:cNvSpPr>
          <p:nvPr>
            <p:ph type="sldNum" sz="quarter" idx="10"/>
          </p:nvPr>
        </p:nvSpPr>
        <p:spPr/>
        <p:txBody>
          <a:bodyPr/>
          <a:lstStyle/>
          <a:p>
            <a:fld id="{2E7F40EC-D7E6-4560-83F9-F4B5F2AB5A92}" type="slidenum">
              <a:rPr lang="de-DE" smtClean="0"/>
              <a:t>5</a:t>
            </a:fld>
            <a:endParaRPr lang="de-DE"/>
          </a:p>
        </p:txBody>
      </p:sp>
    </p:spTree>
    <p:extLst>
      <p:ext uri="{BB962C8B-B14F-4D97-AF65-F5344CB8AC3E}">
        <p14:creationId xmlns:p14="http://schemas.microsoft.com/office/powerpoint/2010/main" val="167711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7F40EC-D7E6-4560-83F9-F4B5F2AB5A92}" type="slidenum">
              <a:rPr lang="de-DE" smtClean="0"/>
              <a:t>6</a:t>
            </a:fld>
            <a:endParaRPr lang="de-DE"/>
          </a:p>
        </p:txBody>
      </p:sp>
    </p:spTree>
    <p:extLst>
      <p:ext uri="{BB962C8B-B14F-4D97-AF65-F5344CB8AC3E}">
        <p14:creationId xmlns:p14="http://schemas.microsoft.com/office/powerpoint/2010/main" val="70928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a:t>Dobra</a:t>
            </a:r>
            <a:r>
              <a:rPr lang="de-DE" dirty="0"/>
              <a:t> </a:t>
            </a:r>
            <a:r>
              <a:rPr lang="de-DE" dirty="0" err="1"/>
              <a:t>wiadomość</a:t>
            </a:r>
            <a:r>
              <a:rPr lang="de-DE" dirty="0"/>
              <a:t> </a:t>
            </a:r>
            <a:r>
              <a:rPr lang="de-DE" dirty="0" err="1"/>
              <a:t>jest</a:t>
            </a:r>
            <a:r>
              <a:rPr lang="de-DE" dirty="0"/>
              <a:t> </a:t>
            </a:r>
            <a:r>
              <a:rPr lang="de-DE" dirty="0" err="1"/>
              <a:t>taka</a:t>
            </a:r>
            <a:r>
              <a:rPr lang="de-DE" dirty="0"/>
              <a:t>, </a:t>
            </a:r>
            <a:r>
              <a:rPr lang="de-DE" dirty="0" err="1"/>
              <a:t>że</a:t>
            </a:r>
            <a:r>
              <a:rPr lang="de-DE" dirty="0"/>
              <a:t> </a:t>
            </a:r>
            <a:r>
              <a:rPr lang="de-DE" dirty="0" err="1"/>
              <a:t>zrównoważony</a:t>
            </a:r>
            <a:r>
              <a:rPr lang="de-DE" dirty="0"/>
              <a:t> </a:t>
            </a:r>
            <a:r>
              <a:rPr lang="de-DE" dirty="0" err="1"/>
              <a:t>rozwój</a:t>
            </a:r>
            <a:r>
              <a:rPr lang="de-DE" dirty="0"/>
              <a:t> </a:t>
            </a:r>
            <a:r>
              <a:rPr lang="de-DE" dirty="0" err="1"/>
              <a:t>jest</a:t>
            </a:r>
            <a:r>
              <a:rPr lang="de-DE" dirty="0"/>
              <a:t> </a:t>
            </a:r>
            <a:r>
              <a:rPr lang="de-DE" dirty="0" err="1"/>
              <a:t>już</a:t>
            </a:r>
            <a:r>
              <a:rPr lang="de-DE" dirty="0"/>
              <a:t> </a:t>
            </a:r>
            <a:r>
              <a:rPr lang="de-DE" dirty="0" err="1"/>
              <a:t>integralną</a:t>
            </a:r>
            <a:r>
              <a:rPr lang="de-DE" dirty="0"/>
              <a:t> </a:t>
            </a:r>
            <a:r>
              <a:rPr lang="de-DE" dirty="0" err="1"/>
              <a:t>częścią</a:t>
            </a:r>
            <a:r>
              <a:rPr lang="de-DE" dirty="0"/>
              <a:t> </a:t>
            </a:r>
            <a:r>
              <a:rPr lang="de-DE" dirty="0" err="1"/>
              <a:t>naszej</a:t>
            </a:r>
            <a:r>
              <a:rPr lang="de-DE" dirty="0"/>
              <a:t> </a:t>
            </a:r>
            <a:r>
              <a:rPr lang="de-DE" dirty="0" err="1"/>
              <a:t>strategii</a:t>
            </a:r>
            <a:r>
              <a:rPr lang="de-DE" dirty="0"/>
              <a:t> </a:t>
            </a:r>
            <a:r>
              <a:rPr lang="de-DE" dirty="0" err="1"/>
              <a:t>korporacyjnej</a:t>
            </a:r>
            <a:r>
              <a:rPr lang="de-DE" dirty="0"/>
              <a:t>. </a:t>
            </a:r>
          </a:p>
          <a:p>
            <a:pPr marL="171450" indent="-171450">
              <a:buFont typeface="Arial" panose="020B0604020202020204" pitchFamily="34" charset="0"/>
              <a:buChar char="•"/>
            </a:pPr>
            <a:r>
              <a:rPr lang="de-DE" dirty="0" err="1"/>
              <a:t>Naszym</a:t>
            </a:r>
            <a:r>
              <a:rPr lang="de-DE" dirty="0"/>
              <a:t> </a:t>
            </a:r>
            <a:r>
              <a:rPr lang="de-DE" dirty="0" err="1"/>
              <a:t>celem</a:t>
            </a:r>
            <a:r>
              <a:rPr lang="de-DE" dirty="0"/>
              <a:t> </a:t>
            </a:r>
            <a:r>
              <a:rPr lang="de-DE" dirty="0" err="1"/>
              <a:t>jest</a:t>
            </a:r>
            <a:r>
              <a:rPr lang="de-DE" dirty="0"/>
              <a:t> </a:t>
            </a:r>
            <a:r>
              <a:rPr lang="de-DE" dirty="0" err="1"/>
              <a:t>oferowanie</a:t>
            </a:r>
            <a:r>
              <a:rPr lang="de-DE" dirty="0"/>
              <a:t> </a:t>
            </a:r>
            <a:r>
              <a:rPr lang="de-DE" dirty="0" err="1"/>
              <a:t>innowacyjnych</a:t>
            </a:r>
            <a:r>
              <a:rPr lang="de-DE" dirty="0"/>
              <a:t> </a:t>
            </a:r>
            <a:r>
              <a:rPr lang="de-DE" dirty="0" err="1"/>
              <a:t>produktów</a:t>
            </a:r>
            <a:r>
              <a:rPr lang="de-DE" dirty="0"/>
              <a:t>, </a:t>
            </a:r>
            <a:r>
              <a:rPr lang="de-DE" dirty="0" err="1"/>
              <a:t>technologii</a:t>
            </a:r>
            <a:r>
              <a:rPr lang="de-DE" dirty="0"/>
              <a:t> i </a:t>
            </a:r>
            <a:r>
              <a:rPr lang="de-DE" dirty="0" err="1"/>
              <a:t>usług</a:t>
            </a:r>
            <a:r>
              <a:rPr lang="de-DE" dirty="0"/>
              <a:t> na </a:t>
            </a:r>
            <a:r>
              <a:rPr lang="de-DE" dirty="0" err="1"/>
              <a:t>całym</a:t>
            </a:r>
            <a:r>
              <a:rPr lang="de-DE" dirty="0"/>
              <a:t> </a:t>
            </a:r>
            <a:r>
              <a:rPr lang="de-DE" dirty="0" err="1"/>
              <a:t>świecie</a:t>
            </a:r>
            <a:r>
              <a:rPr lang="de-DE" dirty="0"/>
              <a:t>, </a:t>
            </a:r>
            <a:r>
              <a:rPr lang="de-DE" dirty="0" err="1"/>
              <a:t>które</a:t>
            </a:r>
            <a:r>
              <a:rPr lang="de-DE" dirty="0"/>
              <a:t> </a:t>
            </a:r>
            <a:r>
              <a:rPr lang="de-DE" dirty="0" err="1"/>
              <a:t>przyczyniają</a:t>
            </a:r>
            <a:r>
              <a:rPr lang="de-DE" dirty="0"/>
              <a:t> </a:t>
            </a:r>
            <a:r>
              <a:rPr lang="de-DE" dirty="0" err="1"/>
              <a:t>się</a:t>
            </a:r>
            <a:r>
              <a:rPr lang="de-DE" dirty="0"/>
              <a:t> do </a:t>
            </a:r>
            <a:r>
              <a:rPr lang="de-DE" dirty="0" err="1"/>
              <a:t>zrównoważonego</a:t>
            </a:r>
            <a:r>
              <a:rPr lang="de-DE" dirty="0"/>
              <a:t> </a:t>
            </a:r>
            <a:r>
              <a:rPr lang="de-DE" dirty="0" err="1"/>
              <a:t>sukcesu</a:t>
            </a:r>
            <a:r>
              <a:rPr lang="de-DE" dirty="0"/>
              <a:t> </a:t>
            </a:r>
            <a:r>
              <a:rPr lang="de-DE" dirty="0" err="1"/>
              <a:t>naszych</a:t>
            </a:r>
            <a:r>
              <a:rPr lang="de-DE" dirty="0"/>
              <a:t> </a:t>
            </a:r>
            <a:r>
              <a:rPr lang="de-DE" dirty="0" err="1"/>
              <a:t>klientów</a:t>
            </a:r>
            <a:r>
              <a:rPr lang="de-DE" dirty="0"/>
              <a:t>.</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err="1"/>
              <a:t>Wspólnie</a:t>
            </a:r>
            <a:r>
              <a:rPr lang="de-DE" dirty="0"/>
              <a:t> z </a:t>
            </a:r>
            <a:r>
              <a:rPr lang="de-DE" dirty="0" err="1"/>
              <a:t>naszymi</a:t>
            </a:r>
            <a:r>
              <a:rPr lang="de-DE" dirty="0"/>
              <a:t> </a:t>
            </a:r>
            <a:r>
              <a:rPr lang="de-DE" dirty="0" err="1"/>
              <a:t>klientami</a:t>
            </a:r>
            <a:r>
              <a:rPr lang="de-DE" dirty="0"/>
              <a:t> </a:t>
            </a:r>
            <a:r>
              <a:rPr lang="de-DE" dirty="0" err="1"/>
              <a:t>patrzymy</a:t>
            </a:r>
            <a:r>
              <a:rPr lang="de-DE" dirty="0"/>
              <a:t> w </a:t>
            </a:r>
            <a:r>
              <a:rPr lang="de-DE" dirty="0" err="1"/>
              <a:t>przyszłość</a:t>
            </a:r>
            <a:r>
              <a:rPr lang="de-DE" dirty="0"/>
              <a:t> i - </a:t>
            </a:r>
            <a:r>
              <a:rPr lang="de-DE" dirty="0" err="1"/>
              <a:t>oprócz</a:t>
            </a:r>
            <a:r>
              <a:rPr lang="de-DE" dirty="0"/>
              <a:t> </a:t>
            </a:r>
            <a:r>
              <a:rPr lang="de-DE" dirty="0" err="1"/>
              <a:t>względów</a:t>
            </a:r>
            <a:r>
              <a:rPr lang="de-DE" dirty="0"/>
              <a:t> </a:t>
            </a:r>
            <a:r>
              <a:rPr lang="de-DE" dirty="0" err="1"/>
              <a:t>ekonomicznych</a:t>
            </a:r>
            <a:r>
              <a:rPr lang="de-DE" dirty="0"/>
              <a:t> - w </a:t>
            </a:r>
            <a:r>
              <a:rPr lang="de-DE" dirty="0" err="1"/>
              <a:t>naszych</a:t>
            </a:r>
            <a:r>
              <a:rPr lang="de-DE" dirty="0"/>
              <a:t> </a:t>
            </a:r>
            <a:r>
              <a:rPr lang="de-DE" dirty="0" err="1"/>
              <a:t>procesach</a:t>
            </a:r>
            <a:r>
              <a:rPr lang="de-DE" dirty="0"/>
              <a:t> </a:t>
            </a:r>
            <a:r>
              <a:rPr lang="de-DE" dirty="0" err="1"/>
              <a:t>decyzyjnych</a:t>
            </a:r>
            <a:r>
              <a:rPr lang="de-DE" dirty="0"/>
              <a:t> </a:t>
            </a:r>
            <a:r>
              <a:rPr lang="de-DE" dirty="0" err="1"/>
              <a:t>uwzględniamy</a:t>
            </a:r>
            <a:r>
              <a:rPr lang="de-DE" dirty="0"/>
              <a:t> </a:t>
            </a:r>
            <a:r>
              <a:rPr lang="de-DE" dirty="0" err="1"/>
              <a:t>również</a:t>
            </a:r>
            <a:r>
              <a:rPr lang="de-DE" dirty="0"/>
              <a:t> </a:t>
            </a:r>
            <a:r>
              <a:rPr lang="de-DE" dirty="0" err="1"/>
              <a:t>kwestie</a:t>
            </a:r>
            <a:r>
              <a:rPr lang="de-DE" dirty="0"/>
              <a:t> </a:t>
            </a:r>
            <a:r>
              <a:rPr lang="de-DE" dirty="0" err="1"/>
              <a:t>ekologiczne</a:t>
            </a:r>
            <a:r>
              <a:rPr lang="de-DE" dirty="0"/>
              <a:t> i </a:t>
            </a:r>
            <a:r>
              <a:rPr lang="de-DE" dirty="0" err="1"/>
              <a:t>społeczne</a:t>
            </a:r>
            <a:r>
              <a:rPr lang="de-DE" dirty="0"/>
              <a:t>. </a:t>
            </a:r>
          </a:p>
          <a:p>
            <a:pPr marL="171450" indent="-171450">
              <a:buFont typeface="Arial" panose="020B0604020202020204" pitchFamily="34" charset="0"/>
              <a:buChar char="•"/>
            </a:pPr>
            <a:r>
              <a:rPr lang="de-DE" dirty="0" err="1"/>
              <a:t>Podstawą</a:t>
            </a:r>
            <a:r>
              <a:rPr lang="de-DE" dirty="0"/>
              <a:t> </a:t>
            </a:r>
            <a:r>
              <a:rPr lang="de-DE" dirty="0" err="1"/>
              <a:t>tego</a:t>
            </a:r>
            <a:r>
              <a:rPr lang="de-DE" dirty="0"/>
              <a:t> </a:t>
            </a:r>
            <a:r>
              <a:rPr lang="de-DE" dirty="0" err="1"/>
              <a:t>jest</a:t>
            </a:r>
            <a:r>
              <a:rPr lang="de-DE" dirty="0"/>
              <a:t> </a:t>
            </a:r>
            <a:r>
              <a:rPr lang="pl-PL" dirty="0"/>
              <a:t>całościowe spojrzenie na </a:t>
            </a:r>
            <a:r>
              <a:rPr lang="de-DE" dirty="0" err="1"/>
              <a:t>nasz</a:t>
            </a:r>
            <a:r>
              <a:rPr lang="pl-PL" dirty="0"/>
              <a:t>e</a:t>
            </a:r>
            <a:r>
              <a:rPr lang="de-DE" dirty="0"/>
              <a:t> </a:t>
            </a:r>
            <a:r>
              <a:rPr lang="de-DE" dirty="0" err="1"/>
              <a:t>łańcuch</a:t>
            </a:r>
            <a:r>
              <a:rPr lang="pl-PL" dirty="0"/>
              <a:t>y</a:t>
            </a:r>
            <a:r>
              <a:rPr lang="de-DE" dirty="0"/>
              <a:t> </a:t>
            </a:r>
            <a:r>
              <a:rPr lang="de-DE" dirty="0" err="1"/>
              <a:t>wartości</a:t>
            </a:r>
            <a:r>
              <a:rPr lang="de-DE" dirty="0"/>
              <a:t> i</a:t>
            </a:r>
            <a:r>
              <a:rPr lang="pl-PL" dirty="0"/>
              <a:t> łańcuchy</a:t>
            </a:r>
            <a:r>
              <a:rPr lang="de-DE" dirty="0"/>
              <a:t> </a:t>
            </a:r>
            <a:r>
              <a:rPr lang="de-DE" dirty="0" err="1"/>
              <a:t>produkc</a:t>
            </a:r>
            <a:r>
              <a:rPr lang="pl-PL" dirty="0" err="1"/>
              <a:t>yjne</a:t>
            </a:r>
            <a:r>
              <a:rPr lang="de-DE" dirty="0"/>
              <a:t>. </a:t>
            </a:r>
          </a:p>
          <a:p>
            <a:pPr marL="171450" indent="-171450">
              <a:buFont typeface="Arial" panose="020B0604020202020204" pitchFamily="34" charset="0"/>
              <a:buChar char="•"/>
            </a:pPr>
            <a:r>
              <a:rPr lang="de-DE" dirty="0"/>
              <a:t>W </a:t>
            </a:r>
            <a:r>
              <a:rPr lang="de-DE" dirty="0" err="1"/>
              <a:t>ten</a:t>
            </a:r>
            <a:r>
              <a:rPr lang="de-DE" dirty="0"/>
              <a:t> </a:t>
            </a:r>
            <a:r>
              <a:rPr lang="de-DE" dirty="0" err="1"/>
              <a:t>sposób</a:t>
            </a:r>
            <a:r>
              <a:rPr lang="de-DE" dirty="0"/>
              <a:t> </a:t>
            </a:r>
            <a:r>
              <a:rPr lang="de-DE" dirty="0" err="1"/>
              <a:t>poprawiamy</a:t>
            </a:r>
            <a:r>
              <a:rPr lang="de-DE" dirty="0"/>
              <a:t> </a:t>
            </a:r>
            <a:r>
              <a:rPr lang="de-DE" dirty="0" err="1"/>
              <a:t>nasze</a:t>
            </a:r>
            <a:r>
              <a:rPr lang="de-DE" dirty="0"/>
              <a:t> </a:t>
            </a:r>
            <a:r>
              <a:rPr lang="de-DE" dirty="0" err="1"/>
              <a:t>wyniki</a:t>
            </a:r>
            <a:r>
              <a:rPr lang="de-DE" dirty="0"/>
              <a:t> i </a:t>
            </a:r>
            <a:r>
              <a:rPr lang="de-DE" dirty="0" err="1"/>
              <a:t>wzmacniamy</a:t>
            </a:r>
            <a:r>
              <a:rPr lang="de-DE" dirty="0"/>
              <a:t> </a:t>
            </a:r>
            <a:r>
              <a:rPr lang="de-DE" dirty="0" err="1"/>
              <a:t>przyszłą</a:t>
            </a:r>
            <a:r>
              <a:rPr lang="de-DE" dirty="0"/>
              <a:t> </a:t>
            </a:r>
            <a:r>
              <a:rPr lang="de-DE" dirty="0" err="1"/>
              <a:t>rentowność</a:t>
            </a:r>
            <a:r>
              <a:rPr lang="de-DE" dirty="0"/>
              <a:t> </a:t>
            </a:r>
            <a:r>
              <a:rPr lang="de-DE" dirty="0" err="1"/>
              <a:t>naszej</a:t>
            </a:r>
            <a:r>
              <a:rPr lang="de-DE" dirty="0"/>
              <a:t> </a:t>
            </a:r>
            <a:r>
              <a:rPr lang="de-DE" dirty="0" err="1"/>
              <a:t>firmy</a:t>
            </a:r>
            <a:r>
              <a:rPr lang="de-DE" dirty="0"/>
              <a:t>.</a:t>
            </a:r>
          </a:p>
          <a:p>
            <a:endParaRPr lang="de-DE" dirty="0"/>
          </a:p>
        </p:txBody>
      </p:sp>
      <p:sp>
        <p:nvSpPr>
          <p:cNvPr id="4" name="Foliennummernplatzhalter 3"/>
          <p:cNvSpPr>
            <a:spLocks noGrp="1"/>
          </p:cNvSpPr>
          <p:nvPr>
            <p:ph type="sldNum" sz="quarter" idx="5"/>
          </p:nvPr>
        </p:nvSpPr>
        <p:spPr/>
        <p:txBody>
          <a:bodyPr/>
          <a:lstStyle/>
          <a:p>
            <a:fld id="{CAA2A421-727C-49B1-A098-B7277550379B}" type="slidenum">
              <a:rPr lang="de-DE" smtClean="0"/>
              <a:t>7</a:t>
            </a:fld>
            <a:endParaRPr lang="de-DE" dirty="0"/>
          </a:p>
        </p:txBody>
      </p:sp>
    </p:spTree>
    <p:extLst>
      <p:ext uri="{BB962C8B-B14F-4D97-AF65-F5344CB8AC3E}">
        <p14:creationId xmlns:p14="http://schemas.microsoft.com/office/powerpoint/2010/main" val="127752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F40EC-D7E6-4560-83F9-F4B5F2AB5A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t>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674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E7F40EC-D7E6-4560-83F9-F4B5F2AB5A92}" type="slidenum">
              <a:rPr lang="de-DE" smtClean="0"/>
              <a:t>10</a:t>
            </a:fld>
            <a:endParaRPr lang="de-DE"/>
          </a:p>
        </p:txBody>
      </p:sp>
    </p:spTree>
    <p:extLst>
      <p:ext uri="{BB962C8B-B14F-4D97-AF65-F5344CB8AC3E}">
        <p14:creationId xmlns:p14="http://schemas.microsoft.com/office/powerpoint/2010/main" val="3012018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200"/>
              </a:spcAft>
            </a:pPr>
            <a:r>
              <a:rPr lang="de-DE" sz="1200" dirty="0" err="1">
                <a:solidFill>
                  <a:schemeClr val="accent5"/>
                </a:solidFill>
              </a:rPr>
              <a:t>Oczekiwanie</a:t>
            </a:r>
            <a:r>
              <a:rPr lang="de-DE" sz="1200" dirty="0">
                <a:solidFill>
                  <a:schemeClr val="accent5"/>
                </a:solidFill>
              </a:rPr>
              <a:t> </a:t>
            </a:r>
            <a:r>
              <a:rPr lang="de-DE" sz="1200" dirty="0" err="1">
                <a:solidFill>
                  <a:schemeClr val="accent5"/>
                </a:solidFill>
              </a:rPr>
              <a:t>ogólne</a:t>
            </a:r>
            <a:r>
              <a:rPr lang="de-DE" sz="1200" dirty="0">
                <a:solidFill>
                  <a:schemeClr val="accent5"/>
                </a:solidFill>
              </a:rPr>
              <a:t>: </a:t>
            </a:r>
            <a:r>
              <a:rPr lang="pl-PL" sz="1200" dirty="0">
                <a:solidFill>
                  <a:schemeClr val="accent5"/>
                </a:solidFill>
              </a:rPr>
              <a:t>Przestrzeganie </a:t>
            </a:r>
            <a:r>
              <a:rPr lang="de-DE" sz="1200" dirty="0" err="1">
                <a:solidFill>
                  <a:schemeClr val="accent5"/>
                </a:solidFill>
              </a:rPr>
              <a:t>przepi</a:t>
            </a:r>
            <a:r>
              <a:rPr lang="pl-PL" sz="1200" dirty="0">
                <a:solidFill>
                  <a:schemeClr val="accent5"/>
                </a:solidFill>
              </a:rPr>
              <a:t>sów</a:t>
            </a:r>
            <a:r>
              <a:rPr lang="de-DE" sz="1200" dirty="0">
                <a:solidFill>
                  <a:schemeClr val="accent5"/>
                </a:solidFill>
              </a:rPr>
              <a:t> </a:t>
            </a:r>
            <a:r>
              <a:rPr lang="de-DE" sz="1200" dirty="0" err="1">
                <a:solidFill>
                  <a:schemeClr val="accent5"/>
                </a:solidFill>
              </a:rPr>
              <a:t>prawa</a:t>
            </a:r>
            <a:r>
              <a:rPr lang="de-DE" sz="1200" dirty="0">
                <a:solidFill>
                  <a:schemeClr val="accent5"/>
                </a:solidFill>
              </a:rPr>
              <a:t> i </a:t>
            </a:r>
            <a:r>
              <a:rPr lang="de-DE" sz="1200" dirty="0" err="1">
                <a:solidFill>
                  <a:schemeClr val="accent5"/>
                </a:solidFill>
              </a:rPr>
              <a:t>regulac</a:t>
            </a:r>
            <a:r>
              <a:rPr lang="pl-PL" sz="1200" dirty="0" err="1">
                <a:solidFill>
                  <a:schemeClr val="accent5"/>
                </a:solidFill>
              </a:rPr>
              <a:t>ji</a:t>
            </a:r>
            <a:r>
              <a:rPr lang="de-DE" sz="1200" dirty="0">
                <a:solidFill>
                  <a:schemeClr val="accent5"/>
                </a:solidFill>
              </a:rPr>
              <a:t> </a:t>
            </a:r>
            <a:r>
              <a:rPr lang="de-DE" sz="1200" dirty="0" err="1">
                <a:solidFill>
                  <a:schemeClr val="accent5"/>
                </a:solidFill>
              </a:rPr>
              <a:t>międzynarodowy</a:t>
            </a:r>
            <a:r>
              <a:rPr lang="pl-PL" sz="1200" dirty="0" err="1">
                <a:solidFill>
                  <a:schemeClr val="accent5"/>
                </a:solidFill>
              </a:rPr>
              <a:t>ch</a:t>
            </a:r>
            <a:endParaRPr lang="de-DE" sz="1200" dirty="0">
              <a:solidFill>
                <a:schemeClr val="accent5"/>
              </a:solidFill>
            </a:endParaRPr>
          </a:p>
          <a:p>
            <a:pPr marL="171450" indent="-171450">
              <a:spcAft>
                <a:spcPts val="1200"/>
              </a:spcAft>
              <a:buClr>
                <a:schemeClr val="accent5"/>
              </a:buClr>
              <a:buFont typeface="Arial" panose="020B0604020202020204" pitchFamily="34" charset="0"/>
              <a:buChar char="•"/>
            </a:pPr>
            <a:r>
              <a:rPr lang="pl-PL" sz="1200" dirty="0"/>
              <a:t>Przestrzeganie</a:t>
            </a:r>
            <a:r>
              <a:rPr lang="de-DE" sz="1200" dirty="0"/>
              <a:t> </a:t>
            </a:r>
            <a:r>
              <a:rPr lang="de-DE" sz="1200" dirty="0" err="1"/>
              <a:t>przepis</a:t>
            </a:r>
            <a:r>
              <a:rPr lang="pl-PL" sz="1200" dirty="0"/>
              <a:t>ów</a:t>
            </a:r>
            <a:r>
              <a:rPr lang="de-DE" sz="1200" dirty="0"/>
              <a:t> </a:t>
            </a:r>
            <a:r>
              <a:rPr lang="de-DE" sz="1200" dirty="0" err="1"/>
              <a:t>prawa</a:t>
            </a:r>
            <a:r>
              <a:rPr lang="de-DE" sz="1200" dirty="0"/>
              <a:t>, </a:t>
            </a:r>
            <a:r>
              <a:rPr lang="pl-PL" sz="1200" dirty="0"/>
              <a:t>ustaw, </a:t>
            </a:r>
            <a:r>
              <a:rPr lang="de-DE" sz="1200" dirty="0" err="1"/>
              <a:t>regulacj</a:t>
            </a:r>
            <a:r>
              <a:rPr lang="pl-PL" sz="1200" dirty="0"/>
              <a:t>i</a:t>
            </a:r>
            <a:r>
              <a:rPr lang="de-DE" sz="1200" dirty="0"/>
              <a:t> i </a:t>
            </a:r>
            <a:r>
              <a:rPr lang="pl-PL" sz="1200" dirty="0"/>
              <a:t>standardów obowiązujących </a:t>
            </a:r>
            <a:r>
              <a:rPr lang="de-DE" sz="1200" dirty="0"/>
              <a:t>w </a:t>
            </a:r>
            <a:r>
              <a:rPr lang="de-DE" sz="1200" dirty="0" err="1"/>
              <a:t>krajach</a:t>
            </a:r>
            <a:r>
              <a:rPr lang="de-DE" sz="1200" dirty="0"/>
              <a:t>, w </a:t>
            </a:r>
            <a:r>
              <a:rPr lang="de-DE" sz="1200" dirty="0" err="1"/>
              <a:t>których</a:t>
            </a:r>
            <a:r>
              <a:rPr lang="de-DE" sz="1200" dirty="0"/>
              <a:t> </a:t>
            </a:r>
            <a:r>
              <a:rPr lang="de-DE" sz="1200" dirty="0" err="1"/>
              <a:t>dostawcy</a:t>
            </a:r>
            <a:r>
              <a:rPr lang="de-DE" sz="1200" dirty="0"/>
              <a:t> </a:t>
            </a:r>
            <a:r>
              <a:rPr lang="de-DE" sz="1200" dirty="0" err="1"/>
              <a:t>prowadzą</a:t>
            </a:r>
            <a:r>
              <a:rPr lang="de-DE" sz="1200" dirty="0"/>
              <a:t> </a:t>
            </a:r>
            <a:r>
              <a:rPr lang="de-DE" sz="1200" dirty="0" err="1"/>
              <a:t>działalność</a:t>
            </a:r>
            <a:r>
              <a:rPr lang="de-DE" sz="1200" dirty="0"/>
              <a:t> </a:t>
            </a:r>
            <a:r>
              <a:rPr lang="de-DE" sz="1200" dirty="0" err="1"/>
              <a:t>lub</a:t>
            </a:r>
            <a:r>
              <a:rPr lang="de-DE" sz="1200" dirty="0"/>
              <a:t> </a:t>
            </a:r>
            <a:r>
              <a:rPr lang="de-DE" sz="1200" dirty="0" err="1"/>
              <a:t>mają</a:t>
            </a:r>
            <a:r>
              <a:rPr lang="de-DE" sz="1200" dirty="0"/>
              <a:t> </a:t>
            </a:r>
            <a:r>
              <a:rPr lang="pl-PL" sz="1200" dirty="0"/>
              <a:t>swoją </a:t>
            </a:r>
            <a:r>
              <a:rPr lang="de-DE" sz="1200" dirty="0" err="1"/>
              <a:t>siedzibę</a:t>
            </a:r>
            <a:r>
              <a:rPr lang="de-DE" sz="1200" dirty="0"/>
              <a:t>;</a:t>
            </a:r>
          </a:p>
          <a:p>
            <a:pPr marL="171450" marR="0" lvl="0" indent="-171450" algn="l" defTabSz="914400" rtl="0" eaLnBrk="1" fontAlgn="auto" latinLnBrk="0" hangingPunct="1">
              <a:lnSpc>
                <a:spcPct val="100000"/>
              </a:lnSpc>
              <a:spcBef>
                <a:spcPts val="0"/>
              </a:spcBef>
              <a:spcAft>
                <a:spcPts val="1200"/>
              </a:spcAft>
              <a:buClr>
                <a:schemeClr val="accent5"/>
              </a:buClr>
              <a:buSzTx/>
              <a:buFont typeface="Arial" panose="020B0604020202020204" pitchFamily="34" charset="0"/>
              <a:buChar char="•"/>
              <a:tabLst/>
              <a:defRPr/>
            </a:pPr>
            <a:r>
              <a:rPr lang="pl-PL" sz="1200" dirty="0"/>
              <a:t>Przestrzeganie</a:t>
            </a:r>
            <a:r>
              <a:rPr lang="de-DE" sz="1200" dirty="0"/>
              <a:t> </a:t>
            </a:r>
            <a:r>
              <a:rPr lang="de-DE" sz="1200" dirty="0" err="1">
                <a:latin typeface="+mj-lt"/>
              </a:rPr>
              <a:t>Zasad</a:t>
            </a:r>
            <a:r>
              <a:rPr lang="de-DE" sz="1200" dirty="0">
                <a:latin typeface="+mj-lt"/>
              </a:rPr>
              <a:t> Global Compact</a:t>
            </a:r>
            <a:r>
              <a:rPr lang="pl-PL" sz="1200" dirty="0">
                <a:latin typeface="+mj-lt"/>
              </a:rPr>
              <a:t> Organizacji Narodów Zjednoczonych, </a:t>
            </a:r>
            <a:r>
              <a:rPr lang="de-DE" sz="1200" dirty="0" err="1"/>
              <a:t>Podstawow</a:t>
            </a:r>
            <a:r>
              <a:rPr lang="pl-PL" sz="1200" dirty="0" err="1"/>
              <a:t>ych</a:t>
            </a:r>
            <a:r>
              <a:rPr lang="de-DE" sz="1200" dirty="0"/>
              <a:t> </a:t>
            </a:r>
            <a:r>
              <a:rPr lang="de-DE" sz="1200" dirty="0" err="1"/>
              <a:t>standard</a:t>
            </a:r>
            <a:r>
              <a:rPr lang="pl-PL" sz="1200" dirty="0"/>
              <a:t>ów</a:t>
            </a:r>
            <a:r>
              <a:rPr lang="de-DE" sz="1200" dirty="0"/>
              <a:t> </a:t>
            </a:r>
            <a:r>
              <a:rPr lang="pl-PL" sz="1200" dirty="0"/>
              <a:t>pracy wskazanych przez </a:t>
            </a:r>
            <a:r>
              <a:rPr lang="de-DE" sz="1200" dirty="0" err="1"/>
              <a:t>Międzynarodow</a:t>
            </a:r>
            <a:r>
              <a:rPr lang="pl-PL" sz="1200" dirty="0"/>
              <a:t>ą</a:t>
            </a:r>
            <a:r>
              <a:rPr lang="de-DE" sz="1200" dirty="0"/>
              <a:t> </a:t>
            </a:r>
            <a:r>
              <a:rPr lang="de-DE" sz="1200" dirty="0" err="1"/>
              <a:t>Organizacj</a:t>
            </a:r>
            <a:r>
              <a:rPr lang="pl-PL" sz="1200" dirty="0"/>
              <a:t>ę</a:t>
            </a:r>
            <a:r>
              <a:rPr lang="de-DE" sz="1200" dirty="0"/>
              <a:t> </a:t>
            </a:r>
            <a:r>
              <a:rPr lang="de-DE" sz="1200" dirty="0" err="1"/>
              <a:t>Pracy</a:t>
            </a:r>
            <a:r>
              <a:rPr lang="de-DE" sz="1200" dirty="0"/>
              <a:t> </a:t>
            </a:r>
            <a:r>
              <a:rPr lang="de-DE" sz="1200" dirty="0">
                <a:latin typeface="+mj-lt"/>
              </a:rPr>
              <a:t>(MOP)</a:t>
            </a:r>
            <a:r>
              <a:rPr lang="pl-PL" sz="1200" dirty="0">
                <a:latin typeface="+mj-lt"/>
              </a:rPr>
              <a:t>, </a:t>
            </a:r>
            <a:endParaRPr lang="de-DE" sz="1200" dirty="0"/>
          </a:p>
          <a:p>
            <a:pPr marL="171450" indent="-171450">
              <a:spcAft>
                <a:spcPts val="1200"/>
              </a:spcAft>
              <a:buClr>
                <a:schemeClr val="accent5"/>
              </a:buClr>
              <a:buFont typeface="Arial" panose="020B0604020202020204" pitchFamily="34" charset="0"/>
              <a:buChar char="•"/>
            </a:pPr>
            <a:r>
              <a:rPr lang="pl-PL" sz="1200" dirty="0">
                <a:latin typeface="+mj-lt"/>
              </a:rPr>
              <a:t>Przestrzeganie Paryskiego Porozumienia Klimatycznego</a:t>
            </a:r>
            <a:r>
              <a:rPr lang="de-DE" sz="1200" dirty="0">
                <a:latin typeface="+mj-lt"/>
              </a:rPr>
              <a:t>, </a:t>
            </a:r>
            <a:r>
              <a:rPr lang="de-DE" sz="1200" dirty="0" err="1"/>
              <a:t>Konwencj</a:t>
            </a:r>
            <a:r>
              <a:rPr lang="pl-PL" sz="1200" dirty="0"/>
              <a:t>i</a:t>
            </a:r>
            <a:r>
              <a:rPr lang="de-DE" sz="1200" dirty="0"/>
              <a:t> </a:t>
            </a:r>
            <a:r>
              <a:rPr lang="de-DE" sz="1200" dirty="0" err="1"/>
              <a:t>sztokholmsk</a:t>
            </a:r>
            <a:r>
              <a:rPr lang="pl-PL" sz="1200" dirty="0" err="1"/>
              <a:t>iej</a:t>
            </a:r>
            <a:r>
              <a:rPr lang="de-DE" sz="1200" dirty="0"/>
              <a:t> w </a:t>
            </a:r>
            <a:r>
              <a:rPr lang="de-DE" sz="1200" dirty="0" err="1"/>
              <a:t>sprawie</a:t>
            </a:r>
            <a:r>
              <a:rPr lang="de-DE" sz="1200" dirty="0"/>
              <a:t> </a:t>
            </a:r>
            <a:r>
              <a:rPr lang="de-DE" sz="1200" dirty="0" err="1"/>
              <a:t>trwałych</a:t>
            </a:r>
            <a:r>
              <a:rPr lang="de-DE" sz="1200" dirty="0"/>
              <a:t> </a:t>
            </a:r>
            <a:r>
              <a:rPr lang="de-DE" sz="1200" dirty="0" err="1"/>
              <a:t>zanieczyszczeń</a:t>
            </a:r>
            <a:r>
              <a:rPr lang="de-DE" sz="1200" dirty="0"/>
              <a:t> </a:t>
            </a:r>
            <a:r>
              <a:rPr lang="de-DE" sz="1200" dirty="0" err="1"/>
              <a:t>organicznych</a:t>
            </a:r>
            <a:r>
              <a:rPr lang="de-DE" sz="1200" dirty="0"/>
              <a:t>, </a:t>
            </a:r>
            <a:r>
              <a:rPr lang="de-DE" sz="1200" dirty="0" err="1"/>
              <a:t>Konwencj</a:t>
            </a:r>
            <a:r>
              <a:rPr lang="pl-PL" sz="1200" dirty="0"/>
              <a:t>i</a:t>
            </a:r>
            <a:r>
              <a:rPr lang="de-DE" sz="1200" dirty="0"/>
              <a:t> </a:t>
            </a:r>
            <a:r>
              <a:rPr lang="de-DE" sz="1200" dirty="0" err="1"/>
              <a:t>bazylejsk</a:t>
            </a:r>
            <a:r>
              <a:rPr lang="pl-PL" sz="1200" dirty="0" err="1"/>
              <a:t>iej</a:t>
            </a:r>
            <a:r>
              <a:rPr lang="de-DE" sz="1200" dirty="0"/>
              <a:t> o </a:t>
            </a:r>
            <a:r>
              <a:rPr lang="de-DE" sz="1200" dirty="0" err="1"/>
              <a:t>kontroli</a:t>
            </a:r>
            <a:r>
              <a:rPr lang="de-DE" sz="1200" dirty="0"/>
              <a:t> </a:t>
            </a:r>
            <a:r>
              <a:rPr lang="de-DE" sz="1200" dirty="0" err="1"/>
              <a:t>transgranicznego</a:t>
            </a:r>
            <a:r>
              <a:rPr lang="de-DE" sz="1200" dirty="0"/>
              <a:t> </a:t>
            </a:r>
            <a:r>
              <a:rPr lang="de-DE" sz="1200" dirty="0" err="1"/>
              <a:t>transportu</a:t>
            </a:r>
            <a:r>
              <a:rPr lang="de-DE" sz="1200" dirty="0"/>
              <a:t> i </a:t>
            </a:r>
            <a:r>
              <a:rPr lang="de-DE" sz="1200" dirty="0" err="1"/>
              <a:t>usuwania</a:t>
            </a:r>
            <a:r>
              <a:rPr lang="de-DE" sz="1200" dirty="0"/>
              <a:t> </a:t>
            </a:r>
            <a:r>
              <a:rPr lang="de-DE" sz="1200" dirty="0" err="1"/>
              <a:t>odpadów</a:t>
            </a:r>
            <a:r>
              <a:rPr lang="de-DE" sz="1200" dirty="0"/>
              <a:t> </a:t>
            </a:r>
            <a:r>
              <a:rPr lang="de-DE" sz="1200" dirty="0" err="1"/>
              <a:t>niebezpiecznych</a:t>
            </a:r>
            <a:r>
              <a:rPr lang="de-DE" sz="1200" dirty="0"/>
              <a:t> </a:t>
            </a:r>
            <a:r>
              <a:rPr lang="de-DE" sz="1200" dirty="0" err="1"/>
              <a:t>oraz</a:t>
            </a:r>
            <a:r>
              <a:rPr lang="de-DE" sz="1200" dirty="0"/>
              <a:t> </a:t>
            </a:r>
            <a:r>
              <a:rPr lang="de-DE" sz="1200" dirty="0" err="1"/>
              <a:t>Konwencji</a:t>
            </a:r>
            <a:r>
              <a:rPr lang="de-DE" sz="1200" dirty="0"/>
              <a:t> z </a:t>
            </a:r>
            <a:r>
              <a:rPr lang="de-DE" sz="1200" dirty="0" err="1"/>
              <a:t>Minamaty</a:t>
            </a:r>
            <a:r>
              <a:rPr lang="de-DE" sz="1200" dirty="0"/>
              <a:t> w </a:t>
            </a:r>
            <a:r>
              <a:rPr lang="de-DE" sz="1200" dirty="0" err="1"/>
              <a:t>sprawie</a:t>
            </a:r>
            <a:r>
              <a:rPr lang="de-DE" sz="1200" dirty="0"/>
              <a:t> </a:t>
            </a:r>
            <a:r>
              <a:rPr lang="de-DE" sz="1200" dirty="0" err="1"/>
              <a:t>rtęci</a:t>
            </a:r>
            <a:r>
              <a:rPr lang="de-DE" sz="1200" dirty="0"/>
              <a:t>;</a:t>
            </a:r>
          </a:p>
          <a:p>
            <a:pPr marL="171450" indent="-171450">
              <a:spcAft>
                <a:spcPts val="1200"/>
              </a:spcAft>
              <a:buClr>
                <a:schemeClr val="accent5"/>
              </a:buClr>
              <a:buFont typeface="Arial" panose="020B0604020202020204" pitchFamily="34" charset="0"/>
              <a:buChar char="•"/>
            </a:pPr>
            <a:r>
              <a:rPr lang="de-DE" sz="1200" dirty="0">
                <a:latin typeface="+mj-lt"/>
              </a:rPr>
              <a:t>Pr</a:t>
            </a:r>
            <a:r>
              <a:rPr lang="pl-PL" sz="1200" dirty="0" err="1">
                <a:latin typeface="+mj-lt"/>
              </a:rPr>
              <a:t>zestrzeganie</a:t>
            </a:r>
            <a:r>
              <a:rPr lang="pl-PL" sz="1200" dirty="0">
                <a:latin typeface="+mj-lt"/>
              </a:rPr>
              <a:t> </a:t>
            </a:r>
            <a:r>
              <a:rPr lang="de-DE" sz="1200" dirty="0" err="1">
                <a:latin typeface="+mj-lt"/>
              </a:rPr>
              <a:t>konwencj</a:t>
            </a:r>
            <a:r>
              <a:rPr lang="pl-PL" sz="1200" dirty="0">
                <a:latin typeface="+mj-lt"/>
              </a:rPr>
              <a:t>i</a:t>
            </a:r>
            <a:r>
              <a:rPr lang="de-DE" sz="1200" dirty="0">
                <a:latin typeface="+mj-lt"/>
              </a:rPr>
              <a:t> </a:t>
            </a:r>
            <a:r>
              <a:rPr lang="de-DE" sz="1200" dirty="0" err="1">
                <a:latin typeface="+mj-lt"/>
              </a:rPr>
              <a:t>Organizacji</a:t>
            </a:r>
            <a:r>
              <a:rPr lang="de-DE" sz="1200" dirty="0">
                <a:latin typeface="+mj-lt"/>
              </a:rPr>
              <a:t> </a:t>
            </a:r>
            <a:r>
              <a:rPr lang="de-DE" sz="1200" dirty="0" err="1">
                <a:latin typeface="+mj-lt"/>
              </a:rPr>
              <a:t>Narodów</a:t>
            </a:r>
            <a:r>
              <a:rPr lang="de-DE" sz="1200" dirty="0">
                <a:latin typeface="+mj-lt"/>
              </a:rPr>
              <a:t> </a:t>
            </a:r>
            <a:r>
              <a:rPr lang="de-DE" sz="1200" dirty="0" err="1">
                <a:latin typeface="+mj-lt"/>
              </a:rPr>
              <a:t>Zjednoczonych</a:t>
            </a:r>
            <a:r>
              <a:rPr lang="de-DE" sz="1200" dirty="0">
                <a:latin typeface="+mj-lt"/>
              </a:rPr>
              <a:t> (ONZ) i </a:t>
            </a:r>
            <a:r>
              <a:rPr lang="de-DE" sz="1200" dirty="0" err="1">
                <a:latin typeface="+mj-lt"/>
              </a:rPr>
              <a:t>Organizacji</a:t>
            </a:r>
            <a:r>
              <a:rPr lang="de-DE" sz="1200" dirty="0">
                <a:latin typeface="+mj-lt"/>
              </a:rPr>
              <a:t> </a:t>
            </a:r>
            <a:r>
              <a:rPr lang="de-DE" sz="1200" dirty="0" err="1">
                <a:latin typeface="+mj-lt"/>
              </a:rPr>
              <a:t>Współpracy</a:t>
            </a:r>
            <a:r>
              <a:rPr lang="de-DE" sz="1200" dirty="0">
                <a:latin typeface="+mj-lt"/>
              </a:rPr>
              <a:t> </a:t>
            </a:r>
            <a:r>
              <a:rPr lang="de-DE" sz="1200" dirty="0" err="1">
                <a:latin typeface="+mj-lt"/>
              </a:rPr>
              <a:t>Gospodarczej</a:t>
            </a:r>
            <a:r>
              <a:rPr lang="de-DE" sz="1200" dirty="0">
                <a:latin typeface="+mj-lt"/>
              </a:rPr>
              <a:t> i </a:t>
            </a:r>
            <a:r>
              <a:rPr lang="de-DE" sz="1200" dirty="0" err="1">
                <a:latin typeface="+mj-lt"/>
              </a:rPr>
              <a:t>Rozwoju</a:t>
            </a:r>
            <a:r>
              <a:rPr lang="de-DE" sz="1200" dirty="0">
                <a:latin typeface="+mj-lt"/>
              </a:rPr>
              <a:t> (OECD) </a:t>
            </a:r>
            <a:r>
              <a:rPr lang="de-DE" sz="1200" dirty="0" err="1"/>
              <a:t>dotyczący</a:t>
            </a:r>
            <a:r>
              <a:rPr lang="pl-PL" sz="1200" dirty="0" err="1"/>
              <a:t>ch</a:t>
            </a:r>
            <a:r>
              <a:rPr lang="de-DE" sz="1200" dirty="0"/>
              <a:t> </a:t>
            </a:r>
            <a:r>
              <a:rPr lang="de-DE" sz="1200" dirty="0" err="1"/>
              <a:t>zwalczania</a:t>
            </a:r>
            <a:r>
              <a:rPr lang="de-DE" sz="1200" dirty="0"/>
              <a:t> </a:t>
            </a:r>
            <a:r>
              <a:rPr lang="de-DE" sz="1200" dirty="0" err="1"/>
              <a:t>korupcji</a:t>
            </a:r>
            <a:r>
              <a:rPr lang="de-DE" sz="1200" dirty="0"/>
              <a:t> </a:t>
            </a:r>
            <a:r>
              <a:rPr lang="de-DE" sz="1200" dirty="0" err="1"/>
              <a:t>oraz</a:t>
            </a:r>
            <a:r>
              <a:rPr lang="de-DE" sz="1200" dirty="0"/>
              <a:t> </a:t>
            </a:r>
            <a:r>
              <a:rPr lang="de-DE" sz="1200" dirty="0" err="1"/>
              <a:t>odpowiedni</a:t>
            </a:r>
            <a:r>
              <a:rPr lang="pl-PL" sz="1200" dirty="0" err="1"/>
              <a:t>ch</a:t>
            </a:r>
            <a:r>
              <a:rPr lang="de-DE" sz="1200" dirty="0"/>
              <a:t> </a:t>
            </a:r>
            <a:r>
              <a:rPr lang="de-DE" sz="1200" dirty="0" err="1"/>
              <a:t>przepis</a:t>
            </a:r>
            <a:r>
              <a:rPr lang="pl-PL" sz="1200" dirty="0"/>
              <a:t>ów </a:t>
            </a:r>
            <a:r>
              <a:rPr lang="de-DE" sz="1200" dirty="0" err="1"/>
              <a:t>antykorupcyjny</a:t>
            </a:r>
            <a:r>
              <a:rPr lang="pl-PL" sz="1200" dirty="0" err="1"/>
              <a:t>ch</a:t>
            </a:r>
            <a:r>
              <a:rPr lang="de-DE" sz="1200" dirty="0"/>
              <a:t>, w </a:t>
            </a:r>
            <a:r>
              <a:rPr lang="de-DE" sz="1200" dirty="0" err="1"/>
              <a:t>tym</a:t>
            </a:r>
            <a:r>
              <a:rPr lang="de-DE" sz="1200" dirty="0"/>
              <a:t> </a:t>
            </a:r>
            <a:r>
              <a:rPr lang="de-DE" sz="1200" dirty="0" err="1"/>
              <a:t>dotyczącymi</a:t>
            </a:r>
            <a:r>
              <a:rPr lang="de-DE" sz="1200" dirty="0"/>
              <a:t> </a:t>
            </a:r>
            <a:r>
              <a:rPr lang="de-DE" sz="1200" dirty="0" err="1"/>
              <a:t>przekupstwa</a:t>
            </a:r>
            <a:r>
              <a:rPr lang="de-DE" sz="1200" dirty="0"/>
              <a:t> </a:t>
            </a:r>
            <a:r>
              <a:rPr lang="de-DE" sz="1200" dirty="0" err="1"/>
              <a:t>za</a:t>
            </a:r>
            <a:r>
              <a:rPr lang="de-DE" sz="1200" dirty="0"/>
              <a:t> </a:t>
            </a:r>
            <a:r>
              <a:rPr lang="de-DE" sz="1200" dirty="0" err="1"/>
              <a:t>granicą</a:t>
            </a:r>
            <a:r>
              <a:rPr lang="de-DE" sz="1200" dirty="0"/>
              <a:t>.</a:t>
            </a:r>
          </a:p>
          <a:p>
            <a:endParaRPr lang="de-DE" dirty="0"/>
          </a:p>
        </p:txBody>
      </p:sp>
      <p:sp>
        <p:nvSpPr>
          <p:cNvPr id="4" name="Foliennummernplatzhalter 3"/>
          <p:cNvSpPr>
            <a:spLocks noGrp="1"/>
          </p:cNvSpPr>
          <p:nvPr>
            <p:ph type="sldNum" sz="quarter" idx="10"/>
          </p:nvPr>
        </p:nvSpPr>
        <p:spPr/>
        <p:txBody>
          <a:bodyPr/>
          <a:lstStyle/>
          <a:p>
            <a:fld id="{2E7F40EC-D7E6-4560-83F9-F4B5F2AB5A92}" type="slidenum">
              <a:rPr lang="de-DE" smtClean="0"/>
              <a:t>11</a:t>
            </a:fld>
            <a:endParaRPr lang="de-DE"/>
          </a:p>
        </p:txBody>
      </p:sp>
    </p:spTree>
    <p:extLst>
      <p:ext uri="{BB962C8B-B14F-4D97-AF65-F5344CB8AC3E}">
        <p14:creationId xmlns:p14="http://schemas.microsoft.com/office/powerpoint/2010/main" val="336368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spcAft>
                <a:spcPts val="1200"/>
              </a:spcAft>
              <a:buClr>
                <a:schemeClr val="accent5"/>
              </a:buClr>
              <a:buFont typeface="Arial" panose="020B0604020202020204" pitchFamily="34" charset="0"/>
              <a:buChar char="•"/>
            </a:pPr>
            <a:r>
              <a:rPr lang="de-DE" sz="1200" dirty="0">
                <a:solidFill>
                  <a:schemeClr val="accent3"/>
                </a:solidFill>
              </a:rPr>
              <a:t>Praca dzieci: </a:t>
            </a:r>
            <a:r>
              <a:rPr lang="pl-PL" sz="1200" dirty="0"/>
              <a:t>Przestrzeganie </a:t>
            </a:r>
            <a:r>
              <a:rPr lang="de-DE" sz="1200" dirty="0" err="1"/>
              <a:t>zakaz</a:t>
            </a:r>
            <a:r>
              <a:rPr lang="pl-PL" sz="1200" dirty="0"/>
              <a:t>u</a:t>
            </a:r>
            <a:r>
              <a:rPr lang="de-DE" sz="1200" dirty="0"/>
              <a:t> i </a:t>
            </a:r>
            <a:r>
              <a:rPr lang="de-DE" sz="1200" dirty="0" err="1"/>
              <a:t>zaniecha</a:t>
            </a:r>
            <a:r>
              <a:rPr lang="pl-PL" sz="1200" dirty="0"/>
              <a:t>nie </a:t>
            </a:r>
            <a:r>
              <a:rPr lang="de-DE" sz="1200" dirty="0" err="1"/>
              <a:t>wszelkich</a:t>
            </a:r>
            <a:r>
              <a:rPr lang="de-DE" sz="1200" dirty="0"/>
              <a:t> form pracy dzieci zgodnie z podstawowymi standardami pracy MOP;</a:t>
            </a:r>
          </a:p>
          <a:p>
            <a:pPr marL="171450" indent="-171450">
              <a:spcAft>
                <a:spcPts val="1200"/>
              </a:spcAft>
              <a:buClr>
                <a:schemeClr val="accent5"/>
              </a:buClr>
              <a:buFont typeface="Arial" panose="020B0604020202020204" pitchFamily="34" charset="0"/>
              <a:buChar char="•"/>
            </a:pPr>
            <a:r>
              <a:rPr lang="de-DE" sz="1200" dirty="0">
                <a:solidFill>
                  <a:schemeClr val="accent3"/>
                </a:solidFill>
              </a:rPr>
              <a:t>Dyskryminacja: </a:t>
            </a:r>
            <a:r>
              <a:rPr lang="de-DE" sz="1200" dirty="0"/>
              <a:t>Zapewnienie środowiska pracy wolnego od jakiejkolwiek dyskryminacji. Żaden pracownik nie może być dyskryminowany, faworyzowany lub nękany ze względu na cechy takie jak płeć, kolor skóry, religia, narodowość, </a:t>
            </a:r>
            <a:r>
              <a:rPr lang="de-DE" sz="1200" dirty="0" err="1"/>
              <a:t>przekonania</a:t>
            </a:r>
            <a:r>
              <a:rPr lang="de-DE" sz="1200" dirty="0"/>
              <a:t> </a:t>
            </a:r>
            <a:r>
              <a:rPr lang="de-DE" sz="1200" dirty="0" err="1"/>
              <a:t>polityczne</a:t>
            </a:r>
            <a:r>
              <a:rPr lang="de-DE" sz="1200" dirty="0"/>
              <a:t>, pochodzenie etniczne, niepełnosprawność, wiek, orientacja seksualna i tożsamość lub inne cechy;</a:t>
            </a:r>
          </a:p>
          <a:p>
            <a:pPr marL="171450" indent="-171450">
              <a:spcAft>
                <a:spcPts val="1200"/>
              </a:spcAft>
              <a:buClr>
                <a:schemeClr val="accent5"/>
              </a:buClr>
              <a:buFont typeface="Arial" panose="020B0604020202020204" pitchFamily="34" charset="0"/>
              <a:buChar char="•"/>
            </a:pPr>
            <a:r>
              <a:rPr lang="de-DE" sz="1200" dirty="0">
                <a:solidFill>
                  <a:schemeClr val="accent3"/>
                </a:solidFill>
              </a:rPr>
              <a:t>Praca przymusowa: </a:t>
            </a:r>
            <a:r>
              <a:rPr lang="de-DE" sz="1200" dirty="0"/>
              <a:t>Odrzucenie wszelkich form pracy przymusowej lub obowiązkowej, niewolnictwa lub handlu ludźmi. Pracownicy muszą mieć swobodę opuszczenia pracodawcy według własnego uznania, z zastrzeżeniem ustawowych okresów wypowiedzenia;</a:t>
            </a:r>
          </a:p>
          <a:p>
            <a:pPr marL="171450" indent="-171450">
              <a:spcAft>
                <a:spcPts val="1200"/>
              </a:spcAft>
              <a:buClr>
                <a:schemeClr val="accent5"/>
              </a:buClr>
              <a:buFont typeface="Arial" panose="020B0604020202020204" pitchFamily="34" charset="0"/>
              <a:buChar char="•"/>
            </a:pPr>
            <a:r>
              <a:rPr lang="de-DE" sz="1200" dirty="0">
                <a:solidFill>
                  <a:schemeClr val="accent3"/>
                </a:solidFill>
              </a:rPr>
              <a:t>Wolność zrzeszania się: </a:t>
            </a:r>
            <a:r>
              <a:rPr lang="de-DE" sz="1200" dirty="0"/>
              <a:t>Poszanowanie praw pracowników do tworzenia organów przedstawicielskich pracowników oraz do strajkowania i prowadzenia negocjacji zbiorowych;</a:t>
            </a:r>
          </a:p>
          <a:p>
            <a:pPr marL="171450" indent="-171450">
              <a:spcAft>
                <a:spcPts val="1200"/>
              </a:spcAft>
              <a:buClr>
                <a:schemeClr val="accent5"/>
              </a:buClr>
              <a:buFont typeface="Arial" panose="020B0604020202020204" pitchFamily="34" charset="0"/>
              <a:buChar char="•"/>
            </a:pPr>
            <a:r>
              <a:rPr lang="de-DE" sz="1200" dirty="0">
                <a:solidFill>
                  <a:schemeClr val="accent3"/>
                </a:solidFill>
              </a:rPr>
              <a:t>Wynagrodzenie i godziny pracy:</a:t>
            </a:r>
            <a:r>
              <a:rPr lang="de-DE" sz="1200" dirty="0"/>
              <a:t> Zgodność z obowiązującymi przepisami krajowymi dotyczącymi godzin pracy, wynagrodzenia, </a:t>
            </a:r>
            <a:r>
              <a:rPr lang="de-DE" sz="1200" dirty="0" err="1"/>
              <a:t>minimalnego</a:t>
            </a:r>
            <a:r>
              <a:rPr lang="de-DE" sz="1200" dirty="0"/>
              <a:t> </a:t>
            </a:r>
            <a:r>
              <a:rPr lang="pl-PL" sz="1200" dirty="0"/>
              <a:t>wynagrodzenia</a:t>
            </a:r>
            <a:r>
              <a:rPr lang="de-DE" sz="1200" dirty="0"/>
              <a:t> i świadczeń socjalnych. W przypadku braku krajowych przepisów dotyczących godzin pracy, zastosowanie mają międzynarodowe standardy MOP;</a:t>
            </a:r>
          </a:p>
          <a:p>
            <a:pPr marL="171450" indent="-171450">
              <a:spcAft>
                <a:spcPts val="1200"/>
              </a:spcAft>
              <a:buClr>
                <a:schemeClr val="accent5"/>
              </a:buClr>
              <a:buFont typeface="Arial" panose="020B0604020202020204" pitchFamily="34" charset="0"/>
              <a:buChar char="•"/>
            </a:pPr>
            <a:r>
              <a:rPr lang="de-DE" sz="1200" dirty="0">
                <a:solidFill>
                  <a:schemeClr val="accent3"/>
                </a:solidFill>
              </a:rPr>
              <a:t>Personel zewnętrzny: </a:t>
            </a:r>
            <a:r>
              <a:rPr lang="de-DE" sz="1200" dirty="0"/>
              <a:t>Gdy dostawcy zatrudniają personel zewnętrzny, np. pracowników ochrony, w stosunkach umownych i stosunkach pracy przestrzegane jest obowiązujące prawo krajowe, niezależnie od rodzaju umowy (np. umowa o dzieło lub umowa o pracę tymczasową). Personel zewnętrzny musi być uwrażliwiony i monitorowany za pomocą odpowiednich środków, w szczególności w odniesieniu do zagrożeń dla praw człowieka, </a:t>
            </a:r>
            <a:r>
              <a:rPr lang="pl-PL" sz="1200" dirty="0"/>
              <a:t>dot. </a:t>
            </a:r>
            <a:r>
              <a:rPr lang="de-DE" sz="1200" dirty="0" err="1"/>
              <a:t>bezpieczeństw</a:t>
            </a:r>
            <a:r>
              <a:rPr lang="pl-PL" sz="1200" dirty="0"/>
              <a:t>a</a:t>
            </a:r>
            <a:r>
              <a:rPr lang="de-DE" sz="1200" dirty="0"/>
              <a:t> i </a:t>
            </a:r>
            <a:r>
              <a:rPr lang="de-DE" sz="1200" dirty="0" err="1"/>
              <a:t>higien</a:t>
            </a:r>
            <a:r>
              <a:rPr lang="pl-PL" sz="1200" dirty="0"/>
              <a:t>y</a:t>
            </a:r>
            <a:r>
              <a:rPr lang="de-DE" sz="1200" dirty="0"/>
              <a:t> pracy, </a:t>
            </a:r>
            <a:r>
              <a:rPr lang="de-DE" sz="1200" dirty="0" err="1"/>
              <a:t>nieludzkie</a:t>
            </a:r>
            <a:r>
              <a:rPr lang="pl-PL" sz="1200" dirty="0"/>
              <a:t>go</a:t>
            </a:r>
            <a:r>
              <a:rPr lang="de-DE" sz="1200" dirty="0"/>
              <a:t> </a:t>
            </a:r>
            <a:r>
              <a:rPr lang="de-DE" sz="1200" dirty="0" err="1"/>
              <a:t>traktowani</a:t>
            </a:r>
            <a:r>
              <a:rPr lang="pl-PL" sz="1200" dirty="0"/>
              <a:t>a, </a:t>
            </a:r>
            <a:r>
              <a:rPr lang="de-DE" sz="1200" dirty="0" err="1"/>
              <a:t>obraże</a:t>
            </a:r>
            <a:r>
              <a:rPr lang="pl-PL" sz="1200" dirty="0"/>
              <a:t>ń</a:t>
            </a:r>
            <a:r>
              <a:rPr lang="de-DE" sz="1200" dirty="0"/>
              <a:t> </a:t>
            </a:r>
            <a:r>
              <a:rPr lang="de-DE" sz="1200" dirty="0" err="1"/>
              <a:t>ciała</a:t>
            </a:r>
            <a:r>
              <a:rPr lang="de-DE" sz="1200" dirty="0"/>
              <a:t> </a:t>
            </a:r>
            <a:r>
              <a:rPr lang="pl-PL" sz="1200" dirty="0"/>
              <a:t>czy</a:t>
            </a:r>
            <a:r>
              <a:rPr lang="de-DE" sz="1200" dirty="0"/>
              <a:t> </a:t>
            </a:r>
            <a:r>
              <a:rPr lang="pl-PL" sz="1200" dirty="0"/>
              <a:t>zagrożeń dla </a:t>
            </a:r>
            <a:r>
              <a:rPr lang="de-DE" sz="1200" dirty="0" err="1"/>
              <a:t>życia</a:t>
            </a:r>
            <a:r>
              <a:rPr lang="de-DE" sz="1200" dirty="0"/>
              <a:t>;</a:t>
            </a:r>
          </a:p>
          <a:p>
            <a:pPr marL="171450" indent="-171450">
              <a:spcAft>
                <a:spcPts val="1200"/>
              </a:spcAft>
              <a:buClr>
                <a:schemeClr val="accent5"/>
              </a:buClr>
              <a:buFont typeface="Arial" panose="020B0604020202020204" pitchFamily="34" charset="0"/>
              <a:buChar char="•"/>
            </a:pPr>
            <a:r>
              <a:rPr lang="de-DE" sz="1200" dirty="0"/>
              <a:t>Bezpieczeństwo i higiena pracy: Ustanowienie i stosowanie odpowiedniego zarządzania bezpieczeństwem i higieną pracy (np. zgodnie z normą ISO 45001) w celu jak najlepszego zapobiegania wypadkom i chorobom związanym z pracą. Obejmuje to identyfikację, ocenę i redukcję rzeczywistych i potencjalnych zagrożeń wypadkowych i zdrowotnych, rejestrowanie i badanie incydentów, szkolenie i instruowanie pracowników w zrozumiałej dla nich formie, zapewnienie odpowiedniego sprzętu roboczego i wyposażenia ochronnego, a także odpowiednich środków gotowości i obrony w sytuacjach awaryjnych;</a:t>
            </a:r>
          </a:p>
          <a:p>
            <a:pPr marL="171450" indent="-171450">
              <a:spcAft>
                <a:spcPts val="1200"/>
              </a:spcAft>
              <a:buClr>
                <a:schemeClr val="accent5"/>
              </a:buClr>
              <a:buFont typeface="Arial" panose="020B0604020202020204" pitchFamily="34" charset="0"/>
              <a:buChar char="•"/>
            </a:pPr>
            <a:endParaRPr lang="de-DE" sz="1200" dirty="0"/>
          </a:p>
          <a:p>
            <a:endParaRPr lang="de-DE" dirty="0"/>
          </a:p>
        </p:txBody>
      </p:sp>
      <p:sp>
        <p:nvSpPr>
          <p:cNvPr id="4" name="Foliennummernplatzhalter 3"/>
          <p:cNvSpPr>
            <a:spLocks noGrp="1"/>
          </p:cNvSpPr>
          <p:nvPr>
            <p:ph type="sldNum" sz="quarter" idx="10"/>
          </p:nvPr>
        </p:nvSpPr>
        <p:spPr/>
        <p:txBody>
          <a:bodyPr/>
          <a:lstStyle/>
          <a:p>
            <a:fld id="{2E7F40EC-D7E6-4560-83F9-F4B5F2AB5A92}" type="slidenum">
              <a:rPr lang="de-DE" smtClean="0"/>
              <a:t>12</a:t>
            </a:fld>
            <a:endParaRPr lang="de-DE"/>
          </a:p>
        </p:txBody>
      </p:sp>
    </p:spTree>
    <p:extLst>
      <p:ext uri="{BB962C8B-B14F-4D97-AF65-F5344CB8AC3E}">
        <p14:creationId xmlns:p14="http://schemas.microsoft.com/office/powerpoint/2010/main" val="72759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200"/>
              </a:spcAft>
            </a:pPr>
            <a:r>
              <a:rPr lang="de-DE" sz="1200" dirty="0" err="1">
                <a:solidFill>
                  <a:schemeClr val="accent5"/>
                </a:solidFill>
              </a:rPr>
              <a:t>Oczekiwania</a:t>
            </a:r>
            <a:r>
              <a:rPr lang="de-DE" sz="1200" dirty="0">
                <a:solidFill>
                  <a:schemeClr val="accent5"/>
                </a:solidFill>
              </a:rPr>
              <a:t> </a:t>
            </a:r>
            <a:r>
              <a:rPr lang="pl-PL" sz="1200" dirty="0">
                <a:solidFill>
                  <a:schemeClr val="accent5"/>
                </a:solidFill>
              </a:rPr>
              <a:t>dot. ochrony </a:t>
            </a:r>
            <a:r>
              <a:rPr lang="de-DE" sz="1200" dirty="0" err="1">
                <a:solidFill>
                  <a:schemeClr val="accent5"/>
                </a:solidFill>
              </a:rPr>
              <a:t>środowisk</a:t>
            </a:r>
            <a:r>
              <a:rPr lang="pl-PL" sz="1200" dirty="0">
                <a:solidFill>
                  <a:schemeClr val="accent5"/>
                </a:solidFill>
              </a:rPr>
              <a:t>a</a:t>
            </a:r>
            <a:r>
              <a:rPr lang="de-DE" sz="1200" dirty="0">
                <a:solidFill>
                  <a:schemeClr val="accent5"/>
                </a:solidFill>
              </a:rPr>
              <a:t>, w </a:t>
            </a:r>
            <a:r>
              <a:rPr lang="de-DE" sz="1200" dirty="0" err="1">
                <a:solidFill>
                  <a:schemeClr val="accent5"/>
                </a:solidFill>
              </a:rPr>
              <a:t>tym</a:t>
            </a:r>
            <a:r>
              <a:rPr lang="de-DE" sz="1200" dirty="0">
                <a:solidFill>
                  <a:schemeClr val="accent5"/>
                </a:solidFill>
              </a:rPr>
              <a:t> </a:t>
            </a:r>
            <a:r>
              <a:rPr lang="de-DE" sz="1200" dirty="0" err="1">
                <a:solidFill>
                  <a:schemeClr val="accent5"/>
                </a:solidFill>
              </a:rPr>
              <a:t>ochron</a:t>
            </a:r>
            <a:r>
              <a:rPr lang="pl-PL" sz="1200" dirty="0">
                <a:solidFill>
                  <a:schemeClr val="accent5"/>
                </a:solidFill>
              </a:rPr>
              <a:t>y</a:t>
            </a:r>
            <a:r>
              <a:rPr lang="de-DE" sz="1200" dirty="0">
                <a:solidFill>
                  <a:schemeClr val="accent5"/>
                </a:solidFill>
              </a:rPr>
              <a:t> klimatu</a:t>
            </a:r>
          </a:p>
          <a:p>
            <a:pPr marL="171450" indent="-171450">
              <a:spcAft>
                <a:spcPts val="1200"/>
              </a:spcAft>
              <a:buClr>
                <a:schemeClr val="accent5"/>
              </a:buClr>
              <a:buFont typeface="Arial" panose="020B0604020202020204" pitchFamily="34" charset="0"/>
              <a:buChar char="•"/>
            </a:pPr>
            <a:r>
              <a:rPr lang="de-DE" sz="1200" dirty="0"/>
              <a:t>Opracowanie i zastosowanie odpowiedniego systemu zarządzania środowiskiem i energią;</a:t>
            </a:r>
          </a:p>
          <a:p>
            <a:pPr marL="171450" indent="-171450">
              <a:spcAft>
                <a:spcPts val="1200"/>
              </a:spcAft>
              <a:buClr>
                <a:schemeClr val="accent5"/>
              </a:buClr>
              <a:buFont typeface="Arial" panose="020B0604020202020204" pitchFamily="34" charset="0"/>
              <a:buChar char="•"/>
            </a:pPr>
            <a:r>
              <a:rPr lang="de-DE" sz="1200" dirty="0" err="1"/>
              <a:t>Efektywne</a:t>
            </a:r>
            <a:r>
              <a:rPr lang="de-DE" sz="1200" dirty="0"/>
              <a:t> i </a:t>
            </a:r>
            <a:r>
              <a:rPr lang="de-DE" sz="1200" dirty="0" err="1">
                <a:latin typeface="+mj-lt"/>
              </a:rPr>
              <a:t>odpowiedzialne</a:t>
            </a:r>
            <a:r>
              <a:rPr lang="de-DE" sz="1200" dirty="0">
                <a:latin typeface="+mj-lt"/>
              </a:rPr>
              <a:t> </a:t>
            </a:r>
            <a:r>
              <a:rPr lang="de-DE" sz="1200" dirty="0" err="1">
                <a:latin typeface="+mj-lt"/>
              </a:rPr>
              <a:t>wykorzystanie</a:t>
            </a:r>
            <a:r>
              <a:rPr lang="de-DE" sz="1200" dirty="0">
                <a:latin typeface="+mj-lt"/>
              </a:rPr>
              <a:t> </a:t>
            </a:r>
            <a:r>
              <a:rPr lang="de-DE" sz="1200" dirty="0" err="1">
                <a:latin typeface="+mj-lt"/>
              </a:rPr>
              <a:t>zasobów</a:t>
            </a:r>
            <a:r>
              <a:rPr lang="de-DE" sz="1200" dirty="0">
                <a:latin typeface="+mj-lt"/>
              </a:rPr>
              <a:t>, </a:t>
            </a:r>
            <a:r>
              <a:rPr lang="de-DE" sz="1200" dirty="0" err="1">
                <a:latin typeface="+mj-lt"/>
              </a:rPr>
              <a:t>takich</a:t>
            </a:r>
            <a:r>
              <a:rPr lang="de-DE" sz="1200" dirty="0">
                <a:latin typeface="+mj-lt"/>
              </a:rPr>
              <a:t> </a:t>
            </a:r>
            <a:r>
              <a:rPr lang="de-DE" sz="1200" dirty="0" err="1">
                <a:latin typeface="+mj-lt"/>
              </a:rPr>
              <a:t>jak</a:t>
            </a:r>
            <a:r>
              <a:rPr lang="de-DE" sz="1200" dirty="0">
                <a:latin typeface="+mj-lt"/>
              </a:rPr>
              <a:t> </a:t>
            </a:r>
            <a:r>
              <a:rPr lang="de-DE" sz="1200" dirty="0" err="1"/>
              <a:t>energia</a:t>
            </a:r>
            <a:r>
              <a:rPr lang="de-DE" sz="1200" dirty="0"/>
              <a:t>, </a:t>
            </a:r>
            <a:r>
              <a:rPr lang="pl-PL" sz="1200" dirty="0"/>
              <a:t> </a:t>
            </a:r>
            <a:r>
              <a:rPr lang="de-DE" sz="1200" dirty="0" err="1"/>
              <a:t>woda</a:t>
            </a:r>
            <a:r>
              <a:rPr lang="de-DE" sz="1200" dirty="0"/>
              <a:t> i </a:t>
            </a:r>
            <a:r>
              <a:rPr lang="de-DE" sz="1200" dirty="0" err="1"/>
              <a:t>surowce</a:t>
            </a:r>
            <a:r>
              <a:rPr lang="de-DE" sz="1200" dirty="0"/>
              <a:t> w </a:t>
            </a:r>
            <a:r>
              <a:rPr lang="de-DE" sz="1200" dirty="0" err="1"/>
              <a:t>celu</a:t>
            </a:r>
            <a:r>
              <a:rPr lang="de-DE" sz="1200" dirty="0"/>
              <a:t> </a:t>
            </a:r>
            <a:r>
              <a:rPr lang="de-DE" sz="1200" dirty="0" err="1"/>
              <a:t>ochrony</a:t>
            </a:r>
            <a:r>
              <a:rPr lang="de-DE" sz="1200" dirty="0"/>
              <a:t> </a:t>
            </a:r>
            <a:r>
              <a:rPr lang="de-DE" sz="1200" dirty="0" err="1"/>
              <a:t>bioróżnorodności</a:t>
            </a:r>
            <a:r>
              <a:rPr lang="de-DE" sz="1200" dirty="0"/>
              <a:t>;</a:t>
            </a:r>
          </a:p>
          <a:p>
            <a:pPr marL="171450" indent="-171450">
              <a:spcAft>
                <a:spcPts val="1200"/>
              </a:spcAft>
              <a:buClr>
                <a:schemeClr val="accent5"/>
              </a:buClr>
              <a:buFont typeface="Arial" panose="020B0604020202020204" pitchFamily="34" charset="0"/>
              <a:buChar char="•"/>
            </a:pPr>
            <a:r>
              <a:rPr lang="de-DE" sz="1200" dirty="0" err="1"/>
              <a:t>Wykorzystanie</a:t>
            </a:r>
            <a:r>
              <a:rPr lang="de-DE" sz="1200" dirty="0"/>
              <a:t> </a:t>
            </a:r>
            <a:r>
              <a:rPr lang="de-DE" sz="1200" dirty="0" err="1"/>
              <a:t>technologii</a:t>
            </a:r>
            <a:r>
              <a:rPr lang="de-DE" sz="1200" dirty="0"/>
              <a:t> w </a:t>
            </a:r>
            <a:r>
              <a:rPr lang="de-DE" sz="1200" dirty="0" err="1"/>
              <a:t>celu</a:t>
            </a:r>
            <a:r>
              <a:rPr lang="de-DE" sz="1200" dirty="0"/>
              <a:t> </a:t>
            </a:r>
            <a:r>
              <a:rPr lang="de-DE" sz="1200" dirty="0" err="1">
                <a:latin typeface="+mj-lt"/>
              </a:rPr>
              <a:t>uniknięcia</a:t>
            </a:r>
            <a:r>
              <a:rPr lang="de-DE" sz="1200" dirty="0">
                <a:latin typeface="+mj-lt"/>
              </a:rPr>
              <a:t> i </a:t>
            </a:r>
            <a:r>
              <a:rPr lang="de-DE" sz="1200" dirty="0" err="1">
                <a:latin typeface="+mj-lt"/>
              </a:rPr>
              <a:t>zmniejszenia</a:t>
            </a:r>
            <a:r>
              <a:rPr lang="de-DE" sz="1200" dirty="0">
                <a:latin typeface="+mj-lt"/>
              </a:rPr>
              <a:t> </a:t>
            </a:r>
            <a:r>
              <a:rPr lang="de-DE" sz="1200" dirty="0" err="1">
                <a:latin typeface="+mj-lt"/>
              </a:rPr>
              <a:t>ilości</a:t>
            </a:r>
            <a:r>
              <a:rPr lang="de-DE" sz="1200" dirty="0">
                <a:latin typeface="+mj-lt"/>
              </a:rPr>
              <a:t> </a:t>
            </a:r>
            <a:r>
              <a:rPr lang="de-DE" sz="1200" dirty="0" err="1">
                <a:latin typeface="+mj-lt"/>
              </a:rPr>
              <a:t>odpadów</a:t>
            </a:r>
            <a:r>
              <a:rPr lang="de-DE" sz="1200" dirty="0">
                <a:latin typeface="+mj-lt"/>
              </a:rPr>
              <a:t>, </a:t>
            </a:r>
            <a:r>
              <a:rPr lang="pl-PL" sz="1200" dirty="0">
                <a:latin typeface="+mj-lt"/>
              </a:rPr>
              <a:t> </a:t>
            </a:r>
            <a:r>
              <a:rPr lang="de-DE" sz="1200" dirty="0" err="1"/>
              <a:t>emisji</a:t>
            </a:r>
            <a:r>
              <a:rPr lang="de-DE" sz="1200" dirty="0"/>
              <a:t> </a:t>
            </a:r>
            <a:r>
              <a:rPr lang="de-DE" sz="1200" dirty="0" err="1"/>
              <a:t>gazów</a:t>
            </a:r>
            <a:r>
              <a:rPr lang="de-DE" sz="1200" dirty="0"/>
              <a:t> </a:t>
            </a:r>
            <a:r>
              <a:rPr lang="de-DE" sz="1200" dirty="0" err="1"/>
              <a:t>cieplarnianych</a:t>
            </a:r>
            <a:r>
              <a:rPr lang="de-DE" sz="1200" dirty="0"/>
              <a:t>, </a:t>
            </a:r>
            <a:r>
              <a:rPr lang="de-DE" sz="1200" dirty="0" err="1"/>
              <a:t>zanieczyszczenia</a:t>
            </a:r>
            <a:r>
              <a:rPr lang="de-DE" sz="1200" dirty="0"/>
              <a:t> </a:t>
            </a:r>
            <a:r>
              <a:rPr lang="pl-PL" sz="1200" dirty="0"/>
              <a:t>wód</a:t>
            </a:r>
            <a:r>
              <a:rPr lang="de-DE" sz="1200" dirty="0"/>
              <a:t>, </a:t>
            </a:r>
            <a:r>
              <a:rPr lang="de-DE" sz="1200" dirty="0" err="1"/>
              <a:t>emisji</a:t>
            </a:r>
            <a:r>
              <a:rPr lang="de-DE" sz="1200" dirty="0"/>
              <a:t> </a:t>
            </a:r>
            <a:r>
              <a:rPr lang="de-DE" sz="1200" dirty="0" err="1"/>
              <a:t>zanieczyszczeń</a:t>
            </a:r>
            <a:r>
              <a:rPr lang="de-DE" sz="1200" dirty="0"/>
              <a:t>;</a:t>
            </a:r>
          </a:p>
          <a:p>
            <a:pPr marL="171450" indent="-171450">
              <a:spcAft>
                <a:spcPts val="1200"/>
              </a:spcAft>
              <a:buClr>
                <a:schemeClr val="accent5"/>
              </a:buClr>
              <a:buFont typeface="Arial" panose="020B0604020202020204" pitchFamily="34" charset="0"/>
              <a:buChar char="•"/>
            </a:pPr>
            <a:r>
              <a:rPr lang="de-DE" sz="1200" dirty="0"/>
              <a:t>Promowanie ponownego wykorzystania surowców;</a:t>
            </a:r>
          </a:p>
          <a:p>
            <a:pPr marL="171450" indent="-171450">
              <a:spcAft>
                <a:spcPts val="1200"/>
              </a:spcAft>
              <a:buClr>
                <a:schemeClr val="accent5"/>
              </a:buClr>
              <a:buFont typeface="Arial" panose="020B0604020202020204" pitchFamily="34" charset="0"/>
              <a:buChar char="•"/>
            </a:pPr>
            <a:r>
              <a:rPr lang="pl-PL" sz="1200" dirty="0">
                <a:latin typeface="+mj-lt"/>
              </a:rPr>
              <a:t>Nienaruszanie </a:t>
            </a:r>
            <a:r>
              <a:rPr lang="de-DE" sz="1200" dirty="0" err="1">
                <a:latin typeface="+mj-lt"/>
              </a:rPr>
              <a:t>zobowiązań</a:t>
            </a:r>
            <a:r>
              <a:rPr lang="de-DE" sz="1200" dirty="0">
                <a:latin typeface="+mj-lt"/>
              </a:rPr>
              <a:t> w </a:t>
            </a:r>
            <a:r>
              <a:rPr lang="de-DE" sz="1200" dirty="0" err="1">
                <a:latin typeface="+mj-lt"/>
              </a:rPr>
              <a:t>zakresie</a:t>
            </a:r>
            <a:r>
              <a:rPr lang="de-DE" sz="1200" dirty="0">
                <a:latin typeface="+mj-lt"/>
              </a:rPr>
              <a:t> </a:t>
            </a:r>
            <a:r>
              <a:rPr lang="de-DE" sz="1200" dirty="0" err="1">
                <a:latin typeface="+mj-lt"/>
              </a:rPr>
              <a:t>ochrony</a:t>
            </a:r>
            <a:r>
              <a:rPr lang="de-DE" sz="1200" dirty="0">
                <a:latin typeface="+mj-lt"/>
              </a:rPr>
              <a:t> </a:t>
            </a:r>
            <a:r>
              <a:rPr lang="de-DE" sz="1200" dirty="0" err="1">
                <a:latin typeface="+mj-lt"/>
              </a:rPr>
              <a:t>środowiska</a:t>
            </a:r>
            <a:r>
              <a:rPr lang="de-DE" sz="1200" dirty="0">
                <a:latin typeface="+mj-lt"/>
              </a:rPr>
              <a:t> </a:t>
            </a:r>
            <a:r>
              <a:rPr lang="de-DE" sz="1200" dirty="0" err="1"/>
              <a:t>poprzez</a:t>
            </a:r>
            <a:r>
              <a:rPr lang="de-DE" sz="1200" dirty="0"/>
              <a:t> (i) </a:t>
            </a:r>
            <a:r>
              <a:rPr lang="de-DE" sz="1200" dirty="0" err="1"/>
              <a:t>stosowanie</a:t>
            </a:r>
            <a:r>
              <a:rPr lang="de-DE" sz="1200" dirty="0"/>
              <a:t> </a:t>
            </a:r>
            <a:r>
              <a:rPr lang="de-DE" sz="1200" dirty="0" err="1"/>
              <a:t>rtęci</a:t>
            </a:r>
            <a:r>
              <a:rPr lang="de-DE" sz="1200" dirty="0"/>
              <a:t> i </a:t>
            </a:r>
            <a:r>
              <a:rPr lang="de-DE" sz="1200" dirty="0" err="1"/>
              <a:t>związków</a:t>
            </a:r>
            <a:r>
              <a:rPr lang="de-DE" sz="1200" dirty="0"/>
              <a:t> </a:t>
            </a:r>
            <a:r>
              <a:rPr lang="de-DE" sz="1200" dirty="0" err="1"/>
              <a:t>rtęci</a:t>
            </a:r>
            <a:r>
              <a:rPr lang="de-DE" sz="1200" dirty="0"/>
              <a:t> w </a:t>
            </a:r>
            <a:r>
              <a:rPr lang="de-DE" sz="1200" dirty="0" err="1"/>
              <a:t>produktach</a:t>
            </a:r>
            <a:r>
              <a:rPr lang="de-DE" sz="1200" dirty="0"/>
              <a:t>/</a:t>
            </a:r>
            <a:r>
              <a:rPr lang="de-DE" sz="1200" dirty="0" err="1"/>
              <a:t>procesach</a:t>
            </a:r>
            <a:r>
              <a:rPr lang="de-DE" sz="1200" dirty="0"/>
              <a:t> </a:t>
            </a:r>
            <a:r>
              <a:rPr lang="de-DE" sz="1200" dirty="0" err="1"/>
              <a:t>produkcyjnych</a:t>
            </a:r>
            <a:r>
              <a:rPr lang="de-DE" sz="1200" dirty="0"/>
              <a:t> </a:t>
            </a:r>
            <a:r>
              <a:rPr lang="de-DE" sz="1200" dirty="0" err="1"/>
              <a:t>oraz</a:t>
            </a:r>
            <a:r>
              <a:rPr lang="de-DE" sz="1200" dirty="0"/>
              <a:t> </a:t>
            </a:r>
            <a:r>
              <a:rPr lang="de-DE" sz="1200" dirty="0" err="1"/>
              <a:t>poprzez</a:t>
            </a:r>
            <a:r>
              <a:rPr lang="de-DE" sz="1200" dirty="0"/>
              <a:t> </a:t>
            </a:r>
            <a:r>
              <a:rPr lang="de-DE" sz="1200" dirty="0" err="1"/>
              <a:t>przetwarzanie</a:t>
            </a:r>
            <a:r>
              <a:rPr lang="de-DE" sz="1200" dirty="0"/>
              <a:t> </a:t>
            </a:r>
            <a:r>
              <a:rPr lang="de-DE" sz="1200" dirty="0" err="1"/>
              <a:t>odpadów</a:t>
            </a:r>
            <a:r>
              <a:rPr lang="de-DE" sz="1200" dirty="0"/>
              <a:t> </a:t>
            </a:r>
            <a:r>
              <a:rPr lang="de-DE" sz="1200" dirty="0" err="1"/>
              <a:t>rtęciowych</a:t>
            </a:r>
            <a:r>
              <a:rPr lang="de-DE" sz="1200" dirty="0"/>
              <a:t>, (ii) </a:t>
            </a:r>
            <a:r>
              <a:rPr lang="de-DE" sz="1200" dirty="0" err="1"/>
              <a:t>stosowanie</a:t>
            </a:r>
            <a:r>
              <a:rPr lang="de-DE" sz="1200" dirty="0"/>
              <a:t> i </a:t>
            </a:r>
            <a:r>
              <a:rPr lang="de-DE" sz="1200" dirty="0" err="1"/>
              <a:t>usuwanie</a:t>
            </a:r>
            <a:r>
              <a:rPr lang="de-DE" sz="1200" dirty="0"/>
              <a:t> </a:t>
            </a:r>
            <a:r>
              <a:rPr lang="de-DE" sz="1200" dirty="0" err="1"/>
              <a:t>trwałych</a:t>
            </a:r>
            <a:r>
              <a:rPr lang="de-DE" sz="1200" dirty="0"/>
              <a:t> </a:t>
            </a:r>
            <a:r>
              <a:rPr lang="de-DE" sz="1200" dirty="0" err="1">
                <a:latin typeface="+mj-lt"/>
              </a:rPr>
              <a:t>zanieczyszczeń</a:t>
            </a:r>
            <a:r>
              <a:rPr lang="de-DE" sz="1200" dirty="0">
                <a:latin typeface="+mj-lt"/>
              </a:rPr>
              <a:t> </a:t>
            </a:r>
            <a:r>
              <a:rPr lang="de-DE" sz="1200" dirty="0" err="1">
                <a:latin typeface="+mj-lt"/>
              </a:rPr>
              <a:t>organicznych</a:t>
            </a:r>
            <a:r>
              <a:rPr lang="de-DE" sz="1200" dirty="0">
                <a:latin typeface="+mj-lt"/>
              </a:rPr>
              <a:t> </a:t>
            </a:r>
            <a:r>
              <a:rPr lang="de-DE" sz="1200" dirty="0" err="1"/>
              <a:t>oraz</a:t>
            </a:r>
            <a:r>
              <a:rPr lang="de-DE" sz="1200" dirty="0"/>
              <a:t> </a:t>
            </a:r>
            <a:r>
              <a:rPr lang="de-DE" sz="1200" dirty="0" err="1"/>
              <a:t>zbieranie</a:t>
            </a:r>
            <a:r>
              <a:rPr lang="de-DE" sz="1200" dirty="0"/>
              <a:t>, </a:t>
            </a:r>
            <a:r>
              <a:rPr lang="de-DE" sz="1200" dirty="0" err="1"/>
              <a:t>przechowywanie</a:t>
            </a:r>
            <a:r>
              <a:rPr lang="de-DE" sz="1200" dirty="0"/>
              <a:t> i </a:t>
            </a:r>
            <a:r>
              <a:rPr lang="de-DE" sz="1200" dirty="0" err="1"/>
              <a:t>usuwanie</a:t>
            </a:r>
            <a:r>
              <a:rPr lang="de-DE" sz="1200" dirty="0"/>
              <a:t> </a:t>
            </a:r>
            <a:r>
              <a:rPr lang="de-DE" sz="1200" dirty="0" err="1"/>
              <a:t>powstających</a:t>
            </a:r>
            <a:r>
              <a:rPr lang="de-DE" sz="1200" dirty="0"/>
              <a:t> </a:t>
            </a:r>
            <a:r>
              <a:rPr lang="de-DE" sz="1200" dirty="0" err="1"/>
              <a:t>odpadów</a:t>
            </a:r>
            <a:r>
              <a:rPr lang="de-DE" sz="1200" dirty="0"/>
              <a:t>, </a:t>
            </a:r>
            <a:r>
              <a:rPr lang="de-DE" sz="1200" dirty="0" err="1"/>
              <a:t>lub</a:t>
            </a:r>
            <a:r>
              <a:rPr lang="de-DE" sz="1200" dirty="0"/>
              <a:t> (iii) </a:t>
            </a:r>
            <a:r>
              <a:rPr lang="de-DE" sz="1200" dirty="0" err="1"/>
              <a:t>transgraniczn</a:t>
            </a:r>
            <a:r>
              <a:rPr lang="pl-PL" sz="1200" dirty="0"/>
              <a:t>y transport </a:t>
            </a:r>
            <a:r>
              <a:rPr lang="de-DE" sz="1200" dirty="0" err="1">
                <a:latin typeface="+mj-lt"/>
              </a:rPr>
              <a:t>odpadów</a:t>
            </a:r>
            <a:r>
              <a:rPr lang="de-DE" sz="1200" dirty="0">
                <a:latin typeface="+mj-lt"/>
              </a:rPr>
              <a:t> </a:t>
            </a:r>
            <a:r>
              <a:rPr lang="de-DE" sz="1200" dirty="0" err="1">
                <a:latin typeface="+mj-lt"/>
              </a:rPr>
              <a:t>niebezpiecznych</a:t>
            </a:r>
            <a:r>
              <a:rPr lang="de-DE" sz="1200" dirty="0">
                <a:latin typeface="+mj-lt"/>
              </a:rPr>
              <a:t> </a:t>
            </a:r>
            <a:r>
              <a:rPr lang="de-DE" sz="1200" dirty="0"/>
              <a:t>i ich </a:t>
            </a:r>
            <a:r>
              <a:rPr lang="de-DE" sz="1200" dirty="0" err="1"/>
              <a:t>usuwanie</a:t>
            </a:r>
            <a:r>
              <a:rPr lang="de-DE" sz="1200" dirty="0"/>
              <a:t>;</a:t>
            </a:r>
          </a:p>
          <a:p>
            <a:pPr marL="171450" indent="-171450">
              <a:spcAft>
                <a:spcPts val="1200"/>
              </a:spcAft>
              <a:buClr>
                <a:schemeClr val="accent5"/>
              </a:buClr>
              <a:buFont typeface="Arial" panose="020B0604020202020204" pitchFamily="34" charset="0"/>
              <a:buChar char="•"/>
            </a:pPr>
            <a:r>
              <a:rPr lang="de-DE" sz="1200" dirty="0" err="1"/>
              <a:t>Przejrzystość</a:t>
            </a:r>
            <a:r>
              <a:rPr lang="de-DE" sz="1200" dirty="0"/>
              <a:t> w </a:t>
            </a:r>
            <a:r>
              <a:rPr lang="de-DE" sz="1200" dirty="0" err="1"/>
              <a:t>odniesieniu</a:t>
            </a:r>
            <a:r>
              <a:rPr lang="de-DE" sz="1200" dirty="0"/>
              <a:t> do </a:t>
            </a:r>
            <a:r>
              <a:rPr lang="de-DE" sz="1200" dirty="0" err="1">
                <a:latin typeface="+mj-lt"/>
              </a:rPr>
              <a:t>emisji</a:t>
            </a:r>
            <a:r>
              <a:rPr lang="de-DE" sz="1200" dirty="0">
                <a:latin typeface="+mj-lt"/>
              </a:rPr>
              <a:t> </a:t>
            </a:r>
            <a:r>
              <a:rPr lang="de-DE" sz="1200" dirty="0" err="1">
                <a:latin typeface="+mj-lt"/>
              </a:rPr>
              <a:t>gazów</a:t>
            </a:r>
            <a:r>
              <a:rPr lang="de-DE" sz="1200" dirty="0">
                <a:latin typeface="+mj-lt"/>
              </a:rPr>
              <a:t> </a:t>
            </a:r>
            <a:r>
              <a:rPr lang="de-DE" sz="1200" dirty="0" err="1">
                <a:latin typeface="+mj-lt"/>
              </a:rPr>
              <a:t>cieplarnianych</a:t>
            </a:r>
            <a:r>
              <a:rPr lang="de-DE" sz="1200" dirty="0">
                <a:latin typeface="+mj-lt"/>
              </a:rPr>
              <a:t> </a:t>
            </a:r>
            <a:r>
              <a:rPr lang="de-DE" sz="1200" dirty="0"/>
              <a:t>w</a:t>
            </a:r>
            <a:r>
              <a:rPr lang="pl-PL" sz="1200" dirty="0"/>
              <a:t>e </a:t>
            </a:r>
            <a:r>
              <a:rPr lang="de-DE" sz="1200" dirty="0" err="1"/>
              <a:t>własnych</a:t>
            </a:r>
            <a:r>
              <a:rPr lang="de-DE" sz="1200" dirty="0"/>
              <a:t> </a:t>
            </a:r>
            <a:r>
              <a:rPr lang="de-DE" sz="1200" dirty="0" err="1"/>
              <a:t>działaniach</a:t>
            </a:r>
            <a:r>
              <a:rPr lang="de-DE" sz="1200" dirty="0"/>
              <a:t> i </a:t>
            </a:r>
            <a:r>
              <a:rPr lang="pl-PL" sz="1200" dirty="0"/>
              <a:t>na wcześniejszych etapach łańcucha dostaw</a:t>
            </a:r>
            <a:r>
              <a:rPr lang="de-DE" sz="1200" dirty="0"/>
              <a:t>;</a:t>
            </a:r>
          </a:p>
          <a:p>
            <a:pPr marL="171450" indent="-171450">
              <a:spcAft>
                <a:spcPts val="1200"/>
              </a:spcAft>
              <a:buClr>
                <a:schemeClr val="accent5"/>
              </a:buClr>
              <a:buFont typeface="Arial" panose="020B0604020202020204" pitchFamily="34" charset="0"/>
              <a:buChar char="•"/>
            </a:pPr>
            <a:r>
              <a:rPr lang="de-DE" sz="1200" dirty="0" err="1"/>
              <a:t>Podjęcie</a:t>
            </a:r>
            <a:r>
              <a:rPr lang="de-DE" sz="1200" dirty="0"/>
              <a:t> </a:t>
            </a:r>
            <a:r>
              <a:rPr lang="de-DE" sz="1200" dirty="0" err="1"/>
              <a:t>skutecznych</a:t>
            </a:r>
            <a:r>
              <a:rPr lang="de-DE" sz="1200" dirty="0"/>
              <a:t> </a:t>
            </a:r>
            <a:r>
              <a:rPr lang="de-DE" sz="1200" dirty="0" err="1"/>
              <a:t>działań</a:t>
            </a:r>
            <a:r>
              <a:rPr lang="de-DE" sz="1200" dirty="0"/>
              <a:t> </a:t>
            </a:r>
            <a:r>
              <a:rPr lang="de-DE" sz="1200" dirty="0" err="1"/>
              <a:t>zgodnie</a:t>
            </a:r>
            <a:r>
              <a:rPr lang="de-DE" sz="1200" dirty="0"/>
              <a:t> z </a:t>
            </a:r>
            <a:r>
              <a:rPr lang="pl-PL" sz="1200" b="0" dirty="0"/>
              <a:t>Paryskim </a:t>
            </a:r>
            <a:r>
              <a:rPr lang="de-DE" sz="1200" dirty="0" err="1">
                <a:latin typeface="+mj-lt"/>
              </a:rPr>
              <a:t>porozumieniem</a:t>
            </a:r>
            <a:r>
              <a:rPr lang="de-DE" sz="1200" dirty="0">
                <a:latin typeface="+mj-lt"/>
              </a:rPr>
              <a:t> </a:t>
            </a:r>
            <a:r>
              <a:rPr lang="de-DE" sz="1200" dirty="0" err="1">
                <a:latin typeface="+mj-lt"/>
              </a:rPr>
              <a:t>klimatycznym</a:t>
            </a:r>
            <a:r>
              <a:rPr lang="de-DE" sz="1200" dirty="0">
                <a:latin typeface="+mj-lt"/>
              </a:rPr>
              <a:t> w </a:t>
            </a:r>
            <a:r>
              <a:rPr lang="de-DE" sz="1200" dirty="0" err="1">
                <a:latin typeface="+mj-lt"/>
              </a:rPr>
              <a:t>celu</a:t>
            </a:r>
            <a:r>
              <a:rPr lang="de-DE" sz="1200" dirty="0">
                <a:latin typeface="+mj-lt"/>
              </a:rPr>
              <a:t> </a:t>
            </a:r>
            <a:r>
              <a:rPr lang="de-DE" sz="1200" dirty="0" err="1">
                <a:latin typeface="+mj-lt"/>
              </a:rPr>
              <a:t>zmniejszenia</a:t>
            </a:r>
            <a:r>
              <a:rPr lang="de-DE" sz="1200" dirty="0">
                <a:latin typeface="+mj-lt"/>
              </a:rPr>
              <a:t> </a:t>
            </a:r>
            <a:r>
              <a:rPr lang="de-DE" sz="1200" dirty="0" err="1">
                <a:latin typeface="+mj-lt"/>
              </a:rPr>
              <a:t>bezpośredni</a:t>
            </a:r>
            <a:r>
              <a:rPr lang="pl-PL" sz="1200" dirty="0">
                <a:latin typeface="+mj-lt"/>
              </a:rPr>
              <a:t>ej</a:t>
            </a:r>
            <a:r>
              <a:rPr lang="de-DE" sz="1200" dirty="0">
                <a:latin typeface="+mj-lt"/>
              </a:rPr>
              <a:t> i </a:t>
            </a:r>
            <a:r>
              <a:rPr lang="de-DE" sz="1200" dirty="0" err="1">
                <a:latin typeface="+mj-lt"/>
              </a:rPr>
              <a:t>pośredni</a:t>
            </a:r>
            <a:r>
              <a:rPr lang="pl-PL" sz="1200" dirty="0">
                <a:latin typeface="+mj-lt"/>
              </a:rPr>
              <a:t>ej</a:t>
            </a:r>
            <a:r>
              <a:rPr lang="de-DE" sz="1200" dirty="0">
                <a:latin typeface="+mj-lt"/>
              </a:rPr>
              <a:t> </a:t>
            </a:r>
            <a:r>
              <a:rPr lang="de-DE" sz="1200" dirty="0" err="1">
                <a:latin typeface="+mj-lt"/>
              </a:rPr>
              <a:t>emisji</a:t>
            </a:r>
            <a:r>
              <a:rPr lang="de-DE" sz="1200" dirty="0">
                <a:latin typeface="+mj-lt"/>
              </a:rPr>
              <a:t> CO</a:t>
            </a:r>
            <a:r>
              <a:rPr lang="de-DE" sz="1200" baseline="-25000" dirty="0">
                <a:latin typeface="+mj-lt"/>
              </a:rPr>
              <a:t>2</a:t>
            </a:r>
            <a:r>
              <a:rPr lang="de-DE" sz="1200" dirty="0">
                <a:latin typeface="+mj-lt"/>
              </a:rPr>
              <a:t> , </a:t>
            </a:r>
            <a:r>
              <a:rPr lang="pl-PL" sz="1200" dirty="0"/>
              <a:t>obejmujących pracę </a:t>
            </a:r>
            <a:r>
              <a:rPr lang="de-DE" sz="1200" dirty="0" err="1"/>
              <a:t>nad</a:t>
            </a:r>
            <a:r>
              <a:rPr lang="de-DE" sz="1200" dirty="0"/>
              <a:t> </a:t>
            </a:r>
            <a:r>
              <a:rPr lang="de-DE" sz="1200" dirty="0" err="1"/>
              <a:t>ciągłymi</a:t>
            </a:r>
            <a:r>
              <a:rPr lang="de-DE" sz="1200" dirty="0"/>
              <a:t> </a:t>
            </a:r>
            <a:r>
              <a:rPr lang="de-DE" sz="1200" dirty="0" err="1"/>
              <a:t>ulepszeniami</a:t>
            </a:r>
            <a:r>
              <a:rPr lang="de-DE" sz="1200" dirty="0"/>
              <a:t>, </a:t>
            </a:r>
            <a:r>
              <a:rPr lang="de-DE" sz="1200" dirty="0" err="1"/>
              <a:t>promowanie</a:t>
            </a:r>
            <a:r>
              <a:rPr lang="de-DE" sz="1200" dirty="0"/>
              <a:t> </a:t>
            </a:r>
            <a:r>
              <a:rPr lang="de-DE" sz="1200" dirty="0" err="1"/>
              <a:t>wykorzystania</a:t>
            </a:r>
            <a:r>
              <a:rPr lang="de-DE" sz="1200" dirty="0"/>
              <a:t> </a:t>
            </a:r>
            <a:r>
              <a:rPr lang="de-DE" sz="1200" dirty="0" err="1"/>
              <a:t>energii</a:t>
            </a:r>
            <a:r>
              <a:rPr lang="de-DE" sz="1200" dirty="0"/>
              <a:t> </a:t>
            </a:r>
            <a:r>
              <a:rPr lang="de-DE" sz="1200" dirty="0" err="1"/>
              <a:t>odnawialnej</a:t>
            </a:r>
            <a:r>
              <a:rPr lang="de-DE" sz="1200" dirty="0"/>
              <a:t> i </a:t>
            </a:r>
            <a:r>
              <a:rPr lang="de-DE" sz="1200" dirty="0" err="1"/>
              <a:t>alternatywnych</a:t>
            </a:r>
            <a:r>
              <a:rPr lang="de-DE" sz="1200" dirty="0"/>
              <a:t> </a:t>
            </a:r>
            <a:r>
              <a:rPr lang="de-DE" sz="1200" dirty="0" err="1"/>
              <a:t>źródeł</a:t>
            </a:r>
            <a:r>
              <a:rPr lang="de-DE" sz="1200" dirty="0"/>
              <a:t> </a:t>
            </a:r>
            <a:r>
              <a:rPr lang="de-DE" sz="1200" dirty="0" err="1"/>
              <a:t>energii</a:t>
            </a:r>
            <a:r>
              <a:rPr lang="de-DE" sz="1200" dirty="0"/>
              <a:t> </a:t>
            </a:r>
            <a:r>
              <a:rPr lang="de-DE" sz="1200" dirty="0" err="1"/>
              <a:t>oraz</a:t>
            </a:r>
            <a:r>
              <a:rPr lang="de-DE" sz="1200" dirty="0"/>
              <a:t> </a:t>
            </a:r>
            <a:r>
              <a:rPr lang="de-DE" sz="1200" dirty="0" err="1"/>
              <a:t>naukowo</a:t>
            </a:r>
            <a:r>
              <a:rPr lang="de-DE" sz="1200" dirty="0"/>
              <a:t> </a:t>
            </a:r>
            <a:r>
              <a:rPr lang="de-DE" sz="1200" dirty="0" err="1"/>
              <a:t>uzasadnion</a:t>
            </a:r>
            <a:r>
              <a:rPr lang="pl-PL" sz="1200" dirty="0"/>
              <a:t>ego</a:t>
            </a:r>
            <a:r>
              <a:rPr lang="de-DE" sz="1200" dirty="0"/>
              <a:t> </a:t>
            </a:r>
            <a:r>
              <a:rPr lang="de-DE" sz="1200" dirty="0" err="1"/>
              <a:t>cel</a:t>
            </a:r>
            <a:r>
              <a:rPr lang="pl-PL" sz="1200" dirty="0"/>
              <a:t>u</a:t>
            </a:r>
            <a:r>
              <a:rPr lang="de-DE" sz="1200" dirty="0"/>
              <a:t> </a:t>
            </a:r>
            <a:r>
              <a:rPr lang="de-DE" sz="1200" dirty="0" err="1"/>
              <a:t>redukcji</a:t>
            </a:r>
            <a:r>
              <a:rPr lang="de-DE" sz="1200" dirty="0"/>
              <a:t> </a:t>
            </a:r>
            <a:r>
              <a:rPr lang="de-DE" sz="1200" dirty="0" err="1"/>
              <a:t>emisji</a:t>
            </a:r>
            <a:r>
              <a:rPr lang="de-DE" sz="1200" dirty="0"/>
              <a:t>.</a:t>
            </a:r>
          </a:p>
          <a:p>
            <a:endParaRPr lang="de-DE" dirty="0"/>
          </a:p>
        </p:txBody>
      </p:sp>
      <p:sp>
        <p:nvSpPr>
          <p:cNvPr id="4" name="Foliennummernplatzhalter 3"/>
          <p:cNvSpPr>
            <a:spLocks noGrp="1"/>
          </p:cNvSpPr>
          <p:nvPr>
            <p:ph type="sldNum" sz="quarter" idx="10"/>
          </p:nvPr>
        </p:nvSpPr>
        <p:spPr/>
        <p:txBody>
          <a:bodyPr/>
          <a:lstStyle/>
          <a:p>
            <a:fld id="{2E7F40EC-D7E6-4560-83F9-F4B5F2AB5A92}" type="slidenum">
              <a:rPr lang="de-DE" smtClean="0"/>
              <a:t>13</a:t>
            </a:fld>
            <a:endParaRPr lang="de-DE"/>
          </a:p>
        </p:txBody>
      </p:sp>
    </p:spTree>
    <p:extLst>
      <p:ext uri="{BB962C8B-B14F-4D97-AF65-F5344CB8AC3E}">
        <p14:creationId xmlns:p14="http://schemas.microsoft.com/office/powerpoint/2010/main" val="1552116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k_Titel blau">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277793799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344" imgH="344" progId="TCLayout.ActiveDocument.1">
                  <p:embed/>
                </p:oleObj>
              </mc:Choice>
              <mc:Fallback>
                <p:oleObj name="think-cell Folie" r:id="rId3" imgW="344" imgH="344" progId="TCLayout.ActiveDocument.1">
                  <p:embed/>
                  <p:pic>
                    <p:nvPicPr>
                      <p:cNvPr id="8" name="Objekt 7" hidden="1"/>
                      <p:cNvPicPr/>
                      <p:nvPr/>
                    </p:nvPicPr>
                    <p:blipFill>
                      <a:blip r:embed="rId4"/>
                      <a:stretch>
                        <a:fillRect/>
                      </a:stretch>
                    </p:blipFill>
                    <p:spPr>
                      <a:xfrm>
                        <a:off x="2118" y="1589"/>
                        <a:ext cx="2116" cy="1587"/>
                      </a:xfrm>
                      <a:prstGeom prst="rect">
                        <a:avLst/>
                      </a:prstGeom>
                    </p:spPr>
                  </p:pic>
                </p:oleObj>
              </mc:Fallback>
            </mc:AlternateContent>
          </a:graphicData>
        </a:graphic>
      </p:graphicFrame>
      <p:pic>
        <p:nvPicPr>
          <p:cNvPr id="5" name="Grafik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48"/>
            <a:ext cx="12192886" cy="6858000"/>
          </a:xfrm>
          <a:prstGeom prst="rect">
            <a:avLst/>
          </a:prstGeom>
        </p:spPr>
      </p:pic>
      <p:sp>
        <p:nvSpPr>
          <p:cNvPr id="2" name="Titel 1"/>
          <p:cNvSpPr>
            <a:spLocks noGrp="1"/>
          </p:cNvSpPr>
          <p:nvPr>
            <p:ph type="ctrTitle" hasCustomPrompt="1"/>
          </p:nvPr>
        </p:nvSpPr>
        <p:spPr bwMode="gray">
          <a:xfrm>
            <a:off x="670984" y="809297"/>
            <a:ext cx="8930216" cy="1107996"/>
          </a:xfrm>
          <a:noFill/>
        </p:spPr>
        <p:txBody>
          <a:bodyPr anchor="t"/>
          <a:lstStyle>
            <a:lvl1pPr algn="l">
              <a:spcAft>
                <a:spcPts val="0"/>
              </a:spcAft>
              <a:defRPr sz="3600">
                <a:solidFill>
                  <a:schemeClr val="bg1"/>
                </a:solidFill>
              </a:defRPr>
            </a:lvl1pPr>
          </a:lstStyle>
          <a:p>
            <a:r>
              <a:rPr lang="de-DE"/>
              <a:t>Prägnanter Titel </a:t>
            </a:r>
            <a:br>
              <a:rPr lang="de-DE"/>
            </a:br>
            <a:r>
              <a:rPr lang="de-DE"/>
              <a:t>der Präsentation</a:t>
            </a:r>
          </a:p>
        </p:txBody>
      </p:sp>
      <p:sp>
        <p:nvSpPr>
          <p:cNvPr id="3" name="Untertitel 2"/>
          <p:cNvSpPr>
            <a:spLocks noGrp="1"/>
          </p:cNvSpPr>
          <p:nvPr>
            <p:ph type="subTitle" idx="1" hasCustomPrompt="1"/>
          </p:nvPr>
        </p:nvSpPr>
        <p:spPr bwMode="gray">
          <a:xfrm>
            <a:off x="670986" y="1988840"/>
            <a:ext cx="8930215" cy="276999"/>
          </a:xfrm>
          <a:noFill/>
        </p:spPr>
        <p:txBody>
          <a:bodyPr>
            <a:spAutoFit/>
          </a:bodyPr>
          <a:lstStyle>
            <a:lvl1pPr marL="0" indent="0" algn="l">
              <a:spcBef>
                <a:spcPts val="0"/>
              </a:spcBef>
              <a:spcAft>
                <a:spcPts val="0"/>
              </a:spcAft>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Ergänzender Untertitel</a:t>
            </a:r>
          </a:p>
        </p:txBody>
      </p:sp>
      <p:sp>
        <p:nvSpPr>
          <p:cNvPr id="44" name="Textplatzhalter 43"/>
          <p:cNvSpPr>
            <a:spLocks noGrp="1"/>
          </p:cNvSpPr>
          <p:nvPr>
            <p:ph type="body" sz="quarter" idx="10" hasCustomPrompt="1"/>
          </p:nvPr>
        </p:nvSpPr>
        <p:spPr bwMode="gray">
          <a:xfrm>
            <a:off x="670985" y="2708922"/>
            <a:ext cx="8930215" cy="430887"/>
          </a:xfrm>
          <a:noFill/>
        </p:spPr>
        <p:txBody>
          <a:bodyPr>
            <a:sp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Datum  |  Referent</a:t>
            </a:r>
            <a:br>
              <a:rPr lang="de-DE"/>
            </a:br>
            <a:r>
              <a:rPr lang="de-DE"/>
              <a:t>Absender: thyssenkrupp + BA  (optional weitere Managementstruktur/keine Legal Entity)</a:t>
            </a:r>
          </a:p>
        </p:txBody>
      </p:sp>
    </p:spTree>
    <p:extLst>
      <p:ext uri="{BB962C8B-B14F-4D97-AF65-F5344CB8AC3E}">
        <p14:creationId xmlns:p14="http://schemas.microsoft.com/office/powerpoint/2010/main" val="223051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3" name="Objek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1820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k_Titel weiß">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276523100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344" imgH="344" progId="TCLayout.ActiveDocument.1">
                  <p:embed/>
                </p:oleObj>
              </mc:Choice>
              <mc:Fallback>
                <p:oleObj name="think-cell Folie" r:id="rId3" imgW="344" imgH="344" progId="TCLayout.ActiveDocument.1">
                  <p:embed/>
                  <p:pic>
                    <p:nvPicPr>
                      <p:cNvPr id="8" name="Objekt 7" hidden="1"/>
                      <p:cNvPicPr/>
                      <p:nvPr/>
                    </p:nvPicPr>
                    <p:blipFill>
                      <a:blip r:embed="rId4"/>
                      <a:stretch>
                        <a:fillRect/>
                      </a:stretch>
                    </p:blipFill>
                    <p:spPr>
                      <a:xfrm>
                        <a:off x="2118" y="1589"/>
                        <a:ext cx="2116" cy="1587"/>
                      </a:xfrm>
                      <a:prstGeom prst="rect">
                        <a:avLst/>
                      </a:prstGeom>
                    </p:spPr>
                  </p:pic>
                </p:oleObj>
              </mc:Fallback>
            </mc:AlternateContent>
          </a:graphicData>
        </a:graphic>
      </p:graphicFrame>
      <p:pic>
        <p:nvPicPr>
          <p:cNvPr id="5" name="Grafik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249"/>
            <a:ext cx="12192443" cy="6857751"/>
          </a:xfrm>
          <a:prstGeom prst="rect">
            <a:avLst/>
          </a:prstGeom>
        </p:spPr>
      </p:pic>
      <p:sp>
        <p:nvSpPr>
          <p:cNvPr id="2" name="Titel 1"/>
          <p:cNvSpPr>
            <a:spLocks noGrp="1"/>
          </p:cNvSpPr>
          <p:nvPr>
            <p:ph type="ctrTitle" hasCustomPrompt="1"/>
          </p:nvPr>
        </p:nvSpPr>
        <p:spPr bwMode="gray">
          <a:xfrm>
            <a:off x="670985" y="809297"/>
            <a:ext cx="8930215" cy="1107996"/>
          </a:xfrm>
        </p:spPr>
        <p:txBody>
          <a:bodyPr anchor="t"/>
          <a:lstStyle>
            <a:lvl1pPr algn="l">
              <a:spcAft>
                <a:spcPts val="0"/>
              </a:spcAft>
              <a:defRPr sz="3600">
                <a:solidFill>
                  <a:schemeClr val="accent5"/>
                </a:solidFill>
              </a:defRPr>
            </a:lvl1pPr>
          </a:lstStyle>
          <a:p>
            <a:r>
              <a:rPr lang="de-DE"/>
              <a:t>Prägnanter Titel </a:t>
            </a:r>
            <a:br>
              <a:rPr lang="de-DE"/>
            </a:br>
            <a:r>
              <a:rPr lang="de-DE"/>
              <a:t>der Präsentation</a:t>
            </a:r>
          </a:p>
        </p:txBody>
      </p:sp>
      <p:sp>
        <p:nvSpPr>
          <p:cNvPr id="3" name="Untertitel 2"/>
          <p:cNvSpPr>
            <a:spLocks noGrp="1"/>
          </p:cNvSpPr>
          <p:nvPr>
            <p:ph type="subTitle" idx="1" hasCustomPrompt="1"/>
          </p:nvPr>
        </p:nvSpPr>
        <p:spPr bwMode="gray">
          <a:xfrm>
            <a:off x="670986" y="1988840"/>
            <a:ext cx="8930215" cy="276999"/>
          </a:xfrm>
        </p:spPr>
        <p:txBody>
          <a:bodyPr>
            <a:spAutoFit/>
          </a:bodyPr>
          <a:lstStyle>
            <a:lvl1pPr marL="0" indent="0" algn="l">
              <a:spcBef>
                <a:spcPts val="0"/>
              </a:spcBef>
              <a:spcAft>
                <a:spcPts val="0"/>
              </a:spcAft>
              <a:buNone/>
              <a:defRPr sz="18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Ergänzender Untertitel</a:t>
            </a:r>
          </a:p>
        </p:txBody>
      </p:sp>
      <p:sp>
        <p:nvSpPr>
          <p:cNvPr id="44" name="Textplatzhalter 43"/>
          <p:cNvSpPr>
            <a:spLocks noGrp="1"/>
          </p:cNvSpPr>
          <p:nvPr>
            <p:ph type="body" sz="quarter" idx="10" hasCustomPrompt="1"/>
          </p:nvPr>
        </p:nvSpPr>
        <p:spPr bwMode="gray">
          <a:xfrm>
            <a:off x="670984" y="2708922"/>
            <a:ext cx="8929405" cy="430887"/>
          </a:xfrm>
        </p:spPr>
        <p:txBody>
          <a:bodyPr>
            <a:sp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400" baseline="0">
                <a:solidFill>
                  <a:schemeClr val="accent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Datum  |  Referent</a:t>
            </a:r>
            <a:br>
              <a:rPr lang="de-DE"/>
            </a:br>
            <a:r>
              <a:rPr lang="de-DE"/>
              <a:t>Absender: thyssenkrupp + BA  (optional weitere Managementstruktur/keine Legal Entity)</a:t>
            </a:r>
          </a:p>
        </p:txBody>
      </p:sp>
    </p:spTree>
    <p:extLst>
      <p:ext uri="{BB962C8B-B14F-4D97-AF65-F5344CB8AC3E}">
        <p14:creationId xmlns:p14="http://schemas.microsoft.com/office/powerpoint/2010/main" val="256629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k_Titel 1 strip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131755098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344" imgH="344" progId="TCLayout.ActiveDocument.1">
                  <p:embed/>
                </p:oleObj>
              </mc:Choice>
              <mc:Fallback>
                <p:oleObj name="think-cell Folie" r:id="rId3" imgW="344" imgH="344" progId="TCLayout.ActiveDocument.1">
                  <p:embed/>
                  <p:pic>
                    <p:nvPicPr>
                      <p:cNvPr id="8" name="Objekt 7" hidden="1"/>
                      <p:cNvPicPr/>
                      <p:nvPr/>
                    </p:nvPicPr>
                    <p:blipFill>
                      <a:blip r:embed="rId4"/>
                      <a:stretch>
                        <a:fillRect/>
                      </a:stretch>
                    </p:blipFill>
                    <p:spPr>
                      <a:xfrm>
                        <a:off x="2118" y="1589"/>
                        <a:ext cx="2116" cy="1587"/>
                      </a:xfrm>
                      <a:prstGeom prst="rect">
                        <a:avLst/>
                      </a:prstGeom>
                    </p:spPr>
                  </p:pic>
                </p:oleObj>
              </mc:Fallback>
            </mc:AlternateContent>
          </a:graphicData>
        </a:graphic>
      </p:graphicFrame>
      <p:pic>
        <p:nvPicPr>
          <p:cNvPr id="9" name="Grafik 8"/>
          <p:cNvPicPr>
            <a:picLocks noChangeAspect="1"/>
          </p:cNvPicPr>
          <p:nvPr userDrawn="1"/>
        </p:nvPicPr>
        <p:blipFill rotWithShape="1">
          <a:blip r:embed="rId5" cstate="print">
            <a:extLst>
              <a:ext uri="{28A0092B-C50C-407E-A947-70E740481C1C}">
                <a14:useLocalDpi xmlns:a14="http://schemas.microsoft.com/office/drawing/2010/main" val="0"/>
              </a:ext>
            </a:extLst>
          </a:blip>
          <a:srcRect t="35679" b="8044"/>
          <a:stretch/>
        </p:blipFill>
        <p:spPr>
          <a:xfrm>
            <a:off x="0" y="0"/>
            <a:ext cx="12192000" cy="6858000"/>
          </a:xfrm>
          <a:prstGeom prst="rect">
            <a:avLst/>
          </a:prstGeom>
        </p:spPr>
      </p:pic>
      <p:pic>
        <p:nvPicPr>
          <p:cNvPr id="4" name="Grafik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3753038"/>
            <a:ext cx="11654798" cy="2723965"/>
          </a:xfrm>
          <a:prstGeom prst="rect">
            <a:avLst/>
          </a:prstGeom>
        </p:spPr>
      </p:pic>
      <p:sp>
        <p:nvSpPr>
          <p:cNvPr id="44" name="Textplatzhalter 43"/>
          <p:cNvSpPr>
            <a:spLocks noGrp="1"/>
          </p:cNvSpPr>
          <p:nvPr>
            <p:ph type="body" sz="quarter" idx="10" hasCustomPrompt="1"/>
          </p:nvPr>
        </p:nvSpPr>
        <p:spPr bwMode="gray">
          <a:xfrm>
            <a:off x="550050" y="5302370"/>
            <a:ext cx="9560526" cy="430887"/>
          </a:xfrm>
          <a:noFill/>
        </p:spPr>
        <p:txBody>
          <a:bodyPr wrap="square">
            <a:sp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Datum  |  Referent</a:t>
            </a:r>
            <a:br>
              <a:rPr lang="de-DE"/>
            </a:br>
            <a:r>
              <a:rPr lang="de-DE"/>
              <a:t>Absender: thyssenkrupp + BA  (optional weitere Managementstruktur/keine Legal Entity)</a:t>
            </a:r>
          </a:p>
        </p:txBody>
      </p:sp>
      <p:sp>
        <p:nvSpPr>
          <p:cNvPr id="3" name="Untertitel 2"/>
          <p:cNvSpPr>
            <a:spLocks noGrp="1"/>
          </p:cNvSpPr>
          <p:nvPr>
            <p:ph type="subTitle" idx="1" hasCustomPrompt="1"/>
          </p:nvPr>
        </p:nvSpPr>
        <p:spPr bwMode="gray">
          <a:xfrm>
            <a:off x="550050" y="4869161"/>
            <a:ext cx="9560526" cy="249299"/>
          </a:xfrm>
          <a:noFill/>
        </p:spPr>
        <p:txBody>
          <a:bodyPr wrap="square">
            <a:spAutoFit/>
          </a:bodyPr>
          <a:lstStyle>
            <a:lvl1pPr marL="0" indent="0" algn="l">
              <a:lnSpc>
                <a:spcPct val="90000"/>
              </a:lnSpc>
              <a:spcBef>
                <a:spcPts val="0"/>
              </a:spcBef>
              <a:spcAft>
                <a:spcPts val="0"/>
              </a:spcAft>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Ergänzender Untertitel</a:t>
            </a:r>
          </a:p>
        </p:txBody>
      </p:sp>
      <p:sp>
        <p:nvSpPr>
          <p:cNvPr id="2" name="Titel 1"/>
          <p:cNvSpPr>
            <a:spLocks noGrp="1"/>
          </p:cNvSpPr>
          <p:nvPr>
            <p:ph type="ctrTitle" hasCustomPrompt="1"/>
          </p:nvPr>
        </p:nvSpPr>
        <p:spPr bwMode="gray">
          <a:xfrm>
            <a:off x="550050" y="4033640"/>
            <a:ext cx="9560526" cy="830997"/>
          </a:xfrm>
          <a:noFill/>
        </p:spPr>
        <p:txBody>
          <a:bodyPr anchor="t"/>
          <a:lstStyle>
            <a:lvl1pPr algn="l">
              <a:lnSpc>
                <a:spcPct val="90000"/>
              </a:lnSpc>
              <a:spcAft>
                <a:spcPts val="0"/>
              </a:spcAft>
              <a:defRPr sz="3000">
                <a:solidFill>
                  <a:schemeClr val="bg1"/>
                </a:solidFill>
              </a:defRPr>
            </a:lvl1pPr>
          </a:lstStyle>
          <a:p>
            <a:r>
              <a:rPr lang="de-DE"/>
              <a:t>Präsentationstitel</a:t>
            </a:r>
            <a:br>
              <a:rPr lang="de-DE"/>
            </a:br>
            <a:r>
              <a:rPr lang="de-DE"/>
              <a:t>Foto im Master austauschbar (tk Bildsprache)</a:t>
            </a:r>
          </a:p>
        </p:txBody>
      </p:sp>
    </p:spTree>
    <p:extLst>
      <p:ext uri="{BB962C8B-B14F-4D97-AF65-F5344CB8AC3E}">
        <p14:creationId xmlns:p14="http://schemas.microsoft.com/office/powerpoint/2010/main" val="6411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k_Titel 3 stripes">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10672076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344" imgH="344" progId="TCLayout.ActiveDocument.1">
                  <p:embed/>
                </p:oleObj>
              </mc:Choice>
              <mc:Fallback>
                <p:oleObj name="think-cell Folie" r:id="rId3" imgW="344" imgH="344" progId="TCLayout.ActiveDocument.1">
                  <p:embed/>
                  <p:pic>
                    <p:nvPicPr>
                      <p:cNvPr id="8" name="Objekt 7" hidden="1"/>
                      <p:cNvPicPr/>
                      <p:nvPr/>
                    </p:nvPicPr>
                    <p:blipFill>
                      <a:blip r:embed="rId4"/>
                      <a:stretch>
                        <a:fillRect/>
                      </a:stretch>
                    </p:blipFill>
                    <p:spPr>
                      <a:xfrm>
                        <a:off x="2118" y="1589"/>
                        <a:ext cx="2116" cy="1587"/>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088F72C9-2B1E-AE4C-16EA-E717A00558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200261" cy="6858000"/>
          </a:xfrm>
          <a:prstGeom prst="rect">
            <a:avLst/>
          </a:prstGeom>
        </p:spPr>
      </p:pic>
      <p:sp>
        <p:nvSpPr>
          <p:cNvPr id="44" name="Textplatzhalter 43"/>
          <p:cNvSpPr>
            <a:spLocks noGrp="1"/>
          </p:cNvSpPr>
          <p:nvPr>
            <p:ph type="body" sz="quarter" idx="10" hasCustomPrompt="1"/>
          </p:nvPr>
        </p:nvSpPr>
        <p:spPr>
          <a:xfrm>
            <a:off x="0" y="2043916"/>
            <a:ext cx="7751763" cy="634456"/>
          </a:xfrm>
          <a:solidFill>
            <a:schemeClr val="accent5"/>
          </a:solidFill>
        </p:spPr>
        <p:txBody>
          <a:bodyPr wrap="none" lIns="648000" tIns="100800" rIns="648000" bIns="100800">
            <a:sp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Datum  |  Referent</a:t>
            </a:r>
            <a:br>
              <a:rPr lang="de-DE"/>
            </a:br>
            <a:r>
              <a:rPr lang="de-DE"/>
              <a:t>Absender: thyssenkrupp + BA  (optional weitere Managementstruktur/keine Legal Entity)</a:t>
            </a:r>
          </a:p>
        </p:txBody>
      </p:sp>
      <p:sp>
        <p:nvSpPr>
          <p:cNvPr id="2" name="Titel 1"/>
          <p:cNvSpPr>
            <a:spLocks noGrp="1"/>
          </p:cNvSpPr>
          <p:nvPr>
            <p:ph type="ctrTitle" hasCustomPrompt="1"/>
          </p:nvPr>
        </p:nvSpPr>
        <p:spPr>
          <a:xfrm>
            <a:off x="1" y="656692"/>
            <a:ext cx="4069027" cy="621612"/>
          </a:xfrm>
          <a:solidFill>
            <a:schemeClr val="accent5"/>
          </a:solidFill>
        </p:spPr>
        <p:txBody>
          <a:bodyPr vert="horz" wrap="none" lIns="648000" tIns="79200" rIns="648000" bIns="79200">
            <a:spAutoFit/>
          </a:bodyPr>
          <a:lstStyle>
            <a:lvl1pPr algn="l">
              <a:spcAft>
                <a:spcPts val="0"/>
              </a:spcAft>
              <a:defRPr sz="3000" baseline="0">
                <a:solidFill>
                  <a:schemeClr val="bg1"/>
                </a:solidFill>
              </a:defRPr>
            </a:lvl1pPr>
          </a:lstStyle>
          <a:p>
            <a:r>
              <a:rPr lang="de-DE"/>
              <a:t>Präsentationstitel</a:t>
            </a:r>
          </a:p>
        </p:txBody>
      </p:sp>
      <p:sp>
        <p:nvSpPr>
          <p:cNvPr id="3" name="Untertitel 2"/>
          <p:cNvSpPr>
            <a:spLocks noGrp="1"/>
          </p:cNvSpPr>
          <p:nvPr>
            <p:ph type="subTitle" idx="1" hasCustomPrompt="1"/>
          </p:nvPr>
        </p:nvSpPr>
        <p:spPr>
          <a:xfrm>
            <a:off x="1" y="1350304"/>
            <a:ext cx="8686317" cy="621612"/>
          </a:xfrm>
          <a:solidFill>
            <a:schemeClr val="accent5"/>
          </a:solidFill>
        </p:spPr>
        <p:txBody>
          <a:bodyPr wrap="none" lIns="648000" tIns="79200" rIns="648000" bIns="79200">
            <a:spAutoFit/>
          </a:bodyPr>
          <a:lstStyle>
            <a:lvl1pPr marL="0" marR="0" indent="0" algn="l" defTabSz="914400" rtl="0" eaLnBrk="1" fontAlgn="auto" latinLnBrk="0" hangingPunct="1">
              <a:lnSpc>
                <a:spcPct val="100000"/>
              </a:lnSpc>
              <a:spcBef>
                <a:spcPts val="1200"/>
              </a:spcBef>
              <a:spcAft>
                <a:spcPts val="0"/>
              </a:spcAft>
              <a:buClr>
                <a:schemeClr val="accent5"/>
              </a:buClr>
              <a:buSzTx/>
              <a:buFont typeface="Arial" panose="020B0604020202020204" pitchFamily="34" charset="0"/>
              <a:buNone/>
              <a:tabLst/>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Foto im Master austauschbar (tk Bildsprache)</a:t>
            </a:r>
          </a:p>
        </p:txBody>
      </p:sp>
      <p:pic>
        <p:nvPicPr>
          <p:cNvPr id="9" name="Grafik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3184" y="4623856"/>
            <a:ext cx="11527200" cy="1714298"/>
          </a:xfrm>
          <a:prstGeom prst="rect">
            <a:avLst/>
          </a:prstGeom>
        </p:spPr>
      </p:pic>
    </p:spTree>
    <p:extLst>
      <p:ext uri="{BB962C8B-B14F-4D97-AF65-F5344CB8AC3E}">
        <p14:creationId xmlns:p14="http://schemas.microsoft.com/office/powerpoint/2010/main" val="651444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k_Überschrift +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260351"/>
            <a:ext cx="11519999" cy="338554"/>
          </a:xfrm>
        </p:spPr>
        <p:txBody>
          <a:bodyPr/>
          <a:lstStyle>
            <a:lvl1pPr>
              <a:defRPr/>
            </a:lvl1pPr>
          </a:lstStyle>
          <a:p>
            <a:r>
              <a:rPr lang="de-DE"/>
              <a:t>Headline max. zweizeilig 22 </a:t>
            </a:r>
            <a:r>
              <a:rPr lang="de-DE" err="1"/>
              <a:t>pt</a:t>
            </a:r>
            <a:r>
              <a:rPr lang="de-DE"/>
              <a:t> </a:t>
            </a:r>
            <a:r>
              <a:rPr lang="de-DE" err="1"/>
              <a:t>tk</a:t>
            </a:r>
            <a:r>
              <a:rPr lang="de-DE"/>
              <a:t> Brand Blue (</a:t>
            </a:r>
            <a:r>
              <a:rPr lang="de-DE" err="1"/>
              <a:t>Subline</a:t>
            </a:r>
            <a:r>
              <a:rPr lang="de-DE"/>
              <a:t> einzeilig 18 </a:t>
            </a:r>
            <a:r>
              <a:rPr lang="de-DE" err="1"/>
              <a:t>pt</a:t>
            </a:r>
            <a:r>
              <a:rPr lang="de-DE"/>
              <a:t> grau)</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7"/>
          <p:cNvSpPr>
            <a:spLocks noGrp="1"/>
          </p:cNvSpPr>
          <p:nvPr>
            <p:ph type="body" sz="quarter" idx="12" hasCustomPrompt="1"/>
          </p:nvPr>
        </p:nvSpPr>
        <p:spPr>
          <a:xfrm>
            <a:off x="334438" y="6164399"/>
            <a:ext cx="10706097" cy="144922"/>
          </a:xfrm>
          <a:noFill/>
          <a:ln w="19050">
            <a:noFill/>
            <a:miter lim="800000"/>
            <a:headEnd/>
            <a:tailEnd/>
          </a:ln>
        </p:spPr>
        <p:txBody>
          <a:bodyPr vert="horz" wrap="square" lIns="0" tIns="0" rIns="0" bIns="0" rtlCol="0" anchor="b">
            <a:noAutofit/>
          </a:bodyPr>
          <a:lstStyle>
            <a:lvl1pPr marL="180000" indent="-180000">
              <a:lnSpc>
                <a:spcPct val="90000"/>
              </a:lnSpc>
              <a:spcBef>
                <a:spcPts val="0"/>
              </a:spcBef>
              <a:spcAft>
                <a:spcPts val="0"/>
              </a:spcAft>
              <a:buNone/>
              <a:defRPr lang="de-DE" sz="800" dirty="0" smtClean="0">
                <a:solidFill>
                  <a:schemeClr val="tx1"/>
                </a:solidFill>
                <a:latin typeface="TKTypeMedium" panose="020B0603040202020204" pitchFamily="34" charset="0"/>
              </a:defRPr>
            </a:lvl1pPr>
            <a:lvl2pPr marL="180975" indent="0">
              <a:buNone/>
              <a:defRPr lang="de-DE" sz="800" dirty="0" smtClean="0">
                <a:solidFill>
                  <a:schemeClr val="tx2"/>
                </a:solidFill>
              </a:defRPr>
            </a:lvl2pPr>
            <a:lvl3pPr marL="361950" indent="0">
              <a:buNone/>
              <a:defRPr lang="de-DE" sz="800" dirty="0" smtClean="0">
                <a:solidFill>
                  <a:schemeClr val="tx2"/>
                </a:solidFill>
              </a:defRPr>
            </a:lvl3pPr>
            <a:lvl4pPr marL="534988" indent="0">
              <a:buNone/>
              <a:defRPr lang="de-DE" sz="800" dirty="0" smtClean="0">
                <a:solidFill>
                  <a:schemeClr val="tx2"/>
                </a:solidFill>
              </a:defRPr>
            </a:lvl4pPr>
            <a:lvl5pPr marL="715962" indent="0">
              <a:buNone/>
              <a:defRPr lang="de-DE" sz="800" dirty="0">
                <a:solidFill>
                  <a:schemeClr val="tx2"/>
                </a:solidFill>
              </a:defRPr>
            </a:lvl5pPr>
          </a:lstStyle>
          <a:p>
            <a:pPr marL="0" lvl="0" indent="0">
              <a:lnSpc>
                <a:spcPct val="100000"/>
              </a:lnSpc>
              <a:buClr>
                <a:schemeClr val="tx2"/>
              </a:buClr>
            </a:pPr>
            <a:r>
              <a:rPr lang="de-DE"/>
              <a:t>Platzhalter Quellenangabe und Fußnote: Fußnoten nummeriert (keine *)</a:t>
            </a:r>
          </a:p>
        </p:txBody>
      </p:sp>
    </p:spTree>
    <p:extLst>
      <p:ext uri="{BB962C8B-B14F-4D97-AF65-F5344CB8AC3E}">
        <p14:creationId xmlns:p14="http://schemas.microsoft.com/office/powerpoint/2010/main" val="20922155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k_Überschrift + Text +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332893" y="1520824"/>
            <a:ext cx="5521540" cy="4536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7"/>
          <p:cNvSpPr>
            <a:spLocks noGrp="1"/>
          </p:cNvSpPr>
          <p:nvPr>
            <p:ph type="body" sz="quarter" idx="12" hasCustomPrompt="1"/>
          </p:nvPr>
        </p:nvSpPr>
        <p:spPr>
          <a:xfrm>
            <a:off x="334438" y="6163803"/>
            <a:ext cx="10706097" cy="144922"/>
          </a:xfrm>
          <a:noFill/>
          <a:ln w="19050">
            <a:noFill/>
            <a:miter lim="800000"/>
            <a:headEnd/>
            <a:tailEnd/>
          </a:ln>
        </p:spPr>
        <p:txBody>
          <a:bodyPr vert="horz" wrap="square" lIns="0" tIns="0" rIns="0" bIns="0" rtlCol="0" anchor="b">
            <a:noAutofit/>
          </a:bodyPr>
          <a:lstStyle>
            <a:lvl1pPr marL="180000" indent="-180000">
              <a:lnSpc>
                <a:spcPct val="90000"/>
              </a:lnSpc>
              <a:spcBef>
                <a:spcPts val="0"/>
              </a:spcBef>
              <a:spcAft>
                <a:spcPts val="0"/>
              </a:spcAft>
              <a:buNone/>
              <a:defRPr lang="de-DE" sz="800" dirty="0" smtClean="0">
                <a:solidFill>
                  <a:schemeClr val="tx1"/>
                </a:solidFill>
                <a:latin typeface="TKTypeMedium" panose="020B0603040202020204" pitchFamily="34" charset="0"/>
              </a:defRPr>
            </a:lvl1pPr>
            <a:lvl2pPr marL="180975" indent="0">
              <a:buNone/>
              <a:defRPr lang="de-DE" sz="800" dirty="0" smtClean="0">
                <a:solidFill>
                  <a:schemeClr val="tx2"/>
                </a:solidFill>
              </a:defRPr>
            </a:lvl2pPr>
            <a:lvl3pPr marL="361950" indent="0">
              <a:buNone/>
              <a:defRPr lang="de-DE" sz="800" dirty="0" smtClean="0">
                <a:solidFill>
                  <a:schemeClr val="tx2"/>
                </a:solidFill>
              </a:defRPr>
            </a:lvl3pPr>
            <a:lvl4pPr marL="534988" indent="0">
              <a:buNone/>
              <a:defRPr lang="de-DE" sz="800" dirty="0" smtClean="0">
                <a:solidFill>
                  <a:schemeClr val="tx2"/>
                </a:solidFill>
              </a:defRPr>
            </a:lvl4pPr>
            <a:lvl5pPr marL="715962" indent="0">
              <a:buNone/>
              <a:defRPr lang="de-DE" sz="800" dirty="0">
                <a:solidFill>
                  <a:schemeClr val="tx2"/>
                </a:solidFill>
              </a:defRPr>
            </a:lvl5pPr>
          </a:lstStyle>
          <a:p>
            <a:pPr marL="0" lvl="0" indent="0">
              <a:lnSpc>
                <a:spcPct val="100000"/>
              </a:lnSpc>
              <a:buClr>
                <a:schemeClr val="tx2"/>
              </a:buClr>
            </a:pPr>
            <a:r>
              <a:rPr lang="de-DE"/>
              <a:t>Platzhalter Quellenangabe und Fußnote: Fußnoten nummeriert (keine *)</a:t>
            </a:r>
          </a:p>
        </p:txBody>
      </p:sp>
      <p:sp>
        <p:nvSpPr>
          <p:cNvPr id="4" name="Titel 3"/>
          <p:cNvSpPr>
            <a:spLocks noGrp="1"/>
          </p:cNvSpPr>
          <p:nvPr>
            <p:ph type="title" hasCustomPrompt="1"/>
          </p:nvPr>
        </p:nvSpPr>
        <p:spPr>
          <a:xfrm>
            <a:off x="334434" y="260351"/>
            <a:ext cx="11519999" cy="338554"/>
          </a:xfrm>
        </p:spPr>
        <p:txBody>
          <a:bodyPr/>
          <a:lstStyle/>
          <a:p>
            <a:r>
              <a:rPr lang="de-DE"/>
              <a:t>Headline max. zweizeilig 22 </a:t>
            </a:r>
            <a:r>
              <a:rPr lang="de-DE" err="1"/>
              <a:t>pt</a:t>
            </a:r>
            <a:r>
              <a:rPr lang="de-DE"/>
              <a:t> </a:t>
            </a:r>
            <a:r>
              <a:rPr lang="de-DE" err="1"/>
              <a:t>tk</a:t>
            </a:r>
            <a:r>
              <a:rPr lang="de-DE"/>
              <a:t> Brand Blue (</a:t>
            </a:r>
            <a:r>
              <a:rPr lang="de-DE" err="1"/>
              <a:t>Subline</a:t>
            </a:r>
            <a:r>
              <a:rPr lang="de-DE"/>
              <a:t> einzeilig 18 </a:t>
            </a:r>
            <a:r>
              <a:rPr lang="de-DE" err="1"/>
              <a:t>pt</a:t>
            </a:r>
            <a:r>
              <a:rPr lang="de-DE"/>
              <a:t> grau)</a:t>
            </a:r>
            <a:endParaRPr lang="en-US"/>
          </a:p>
        </p:txBody>
      </p:sp>
    </p:spTree>
    <p:extLst>
      <p:ext uri="{BB962C8B-B14F-4D97-AF65-F5344CB8AC3E}">
        <p14:creationId xmlns:p14="http://schemas.microsoft.com/office/powerpoint/2010/main" val="31686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k_Überschrift">
    <p:spTree>
      <p:nvGrpSpPr>
        <p:cNvPr id="1" name=""/>
        <p:cNvGrpSpPr/>
        <p:nvPr/>
      </p:nvGrpSpPr>
      <p:grpSpPr>
        <a:xfrm>
          <a:off x="0" y="0"/>
          <a:ext cx="0" cy="0"/>
          <a:chOff x="0" y="0"/>
          <a:chExt cx="0" cy="0"/>
        </a:xfrm>
      </p:grpSpPr>
      <p:sp>
        <p:nvSpPr>
          <p:cNvPr id="8" name="Textplatzhalter 7"/>
          <p:cNvSpPr>
            <a:spLocks noGrp="1"/>
          </p:cNvSpPr>
          <p:nvPr>
            <p:ph type="body" sz="quarter" idx="12" hasCustomPrompt="1"/>
          </p:nvPr>
        </p:nvSpPr>
        <p:spPr>
          <a:xfrm>
            <a:off x="334438" y="6164399"/>
            <a:ext cx="10706097" cy="144922"/>
          </a:xfrm>
          <a:noFill/>
          <a:ln w="19050">
            <a:noFill/>
            <a:miter lim="800000"/>
            <a:headEnd/>
            <a:tailEnd/>
          </a:ln>
        </p:spPr>
        <p:txBody>
          <a:bodyPr vert="horz" wrap="square" lIns="0" tIns="0" rIns="0" bIns="0" rtlCol="0" anchor="b">
            <a:noAutofit/>
          </a:bodyPr>
          <a:lstStyle>
            <a:lvl1pPr marL="0" indent="0">
              <a:lnSpc>
                <a:spcPct val="100000"/>
              </a:lnSpc>
              <a:spcBef>
                <a:spcPts val="0"/>
              </a:spcBef>
              <a:spcAft>
                <a:spcPts val="0"/>
              </a:spcAft>
              <a:buClr>
                <a:schemeClr val="tx2"/>
              </a:buClr>
              <a:buNone/>
              <a:defRPr lang="de-DE" sz="800" dirty="0" smtClean="0">
                <a:solidFill>
                  <a:schemeClr val="tx1"/>
                </a:solidFill>
                <a:latin typeface="TKTypeMedium" panose="020B0603040202020204" pitchFamily="34" charset="0"/>
              </a:defRPr>
            </a:lvl1pPr>
            <a:lvl2pPr marL="180975" indent="0">
              <a:buNone/>
              <a:defRPr lang="de-DE" sz="800" dirty="0" smtClean="0">
                <a:solidFill>
                  <a:schemeClr val="tx2"/>
                </a:solidFill>
              </a:defRPr>
            </a:lvl2pPr>
            <a:lvl3pPr marL="361950" indent="0">
              <a:buNone/>
              <a:defRPr lang="de-DE" sz="800" dirty="0" smtClean="0">
                <a:solidFill>
                  <a:schemeClr val="tx2"/>
                </a:solidFill>
              </a:defRPr>
            </a:lvl3pPr>
            <a:lvl4pPr marL="534988" indent="0">
              <a:buNone/>
              <a:defRPr lang="de-DE" sz="800" dirty="0" smtClean="0">
                <a:solidFill>
                  <a:schemeClr val="tx2"/>
                </a:solidFill>
              </a:defRPr>
            </a:lvl4pPr>
            <a:lvl5pPr marL="715962" indent="0">
              <a:buNone/>
              <a:defRPr lang="de-DE" sz="800" dirty="0">
                <a:solidFill>
                  <a:schemeClr val="tx2"/>
                </a:solidFill>
              </a:defRPr>
            </a:lvl5pPr>
          </a:lstStyle>
          <a:p>
            <a:pPr marL="0" lvl="0" indent="0">
              <a:lnSpc>
                <a:spcPct val="100000"/>
              </a:lnSpc>
              <a:buClr>
                <a:schemeClr val="tx2"/>
              </a:buClr>
            </a:pPr>
            <a:r>
              <a:rPr lang="de-DE"/>
              <a:t>Platzhalter Quellenangabe und Fußnote: Fußnoten nummeriert (keine *)</a:t>
            </a:r>
          </a:p>
        </p:txBody>
      </p:sp>
      <p:sp>
        <p:nvSpPr>
          <p:cNvPr id="3" name="Titel 2"/>
          <p:cNvSpPr>
            <a:spLocks noGrp="1"/>
          </p:cNvSpPr>
          <p:nvPr>
            <p:ph type="title" hasCustomPrompt="1"/>
          </p:nvPr>
        </p:nvSpPr>
        <p:spPr/>
        <p:txBody>
          <a:bodyPr/>
          <a:lstStyle/>
          <a:p>
            <a:r>
              <a:rPr lang="de-DE"/>
              <a:t>Headline max. zweizeilig 22 </a:t>
            </a:r>
            <a:r>
              <a:rPr lang="de-DE" err="1"/>
              <a:t>pt</a:t>
            </a:r>
            <a:r>
              <a:rPr lang="de-DE"/>
              <a:t> </a:t>
            </a:r>
            <a:r>
              <a:rPr lang="de-DE" err="1"/>
              <a:t>tk</a:t>
            </a:r>
            <a:r>
              <a:rPr lang="de-DE"/>
              <a:t> Brand Blue (</a:t>
            </a:r>
            <a:r>
              <a:rPr lang="de-DE" err="1"/>
              <a:t>Subline</a:t>
            </a:r>
            <a:r>
              <a:rPr lang="de-DE"/>
              <a:t> einzeilig 18 </a:t>
            </a:r>
            <a:r>
              <a:rPr lang="de-DE" err="1"/>
              <a:t>pt</a:t>
            </a:r>
            <a:r>
              <a:rPr lang="de-DE"/>
              <a:t> grau)</a:t>
            </a:r>
            <a:endParaRPr lang="en-US"/>
          </a:p>
        </p:txBody>
      </p:sp>
    </p:spTree>
    <p:extLst>
      <p:ext uri="{BB962C8B-B14F-4D97-AF65-F5344CB8AC3E}">
        <p14:creationId xmlns:p14="http://schemas.microsoft.com/office/powerpoint/2010/main" val="14394232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k_Titel 3 stripes">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2E3C322B-EF9E-9643-B9A4-A5F522873F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322"/>
            <a:ext cx="12192000" cy="6853356"/>
          </a:xfrm>
          <a:prstGeom prst="rect">
            <a:avLst/>
          </a:prstGeom>
        </p:spPr>
      </p:pic>
      <p:graphicFrame>
        <p:nvGraphicFramePr>
          <p:cNvPr id="8" name="Objekt 7"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8" name="Objekt 7"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4" name="Textplatzhalter 43"/>
          <p:cNvSpPr>
            <a:spLocks noGrp="1"/>
          </p:cNvSpPr>
          <p:nvPr>
            <p:ph type="body" sz="quarter" idx="10" hasCustomPrompt="1"/>
          </p:nvPr>
        </p:nvSpPr>
        <p:spPr>
          <a:xfrm>
            <a:off x="1" y="2043916"/>
            <a:ext cx="3503711" cy="634456"/>
          </a:xfrm>
          <a:solidFill>
            <a:schemeClr val="accent5"/>
          </a:solidFill>
        </p:spPr>
        <p:txBody>
          <a:bodyPr wrap="square" lIns="648000" tIns="100800" rIns="648000" bIns="100800">
            <a:sp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Datum  |  Referent</a:t>
            </a:r>
            <a:br>
              <a:rPr lang="de-DE"/>
            </a:br>
            <a:r>
              <a:rPr lang="de-DE"/>
              <a:t>Absender: thyssenkrupp + BA </a:t>
            </a:r>
          </a:p>
        </p:txBody>
      </p:sp>
      <p:sp>
        <p:nvSpPr>
          <p:cNvPr id="2" name="Titel 1"/>
          <p:cNvSpPr>
            <a:spLocks noGrp="1"/>
          </p:cNvSpPr>
          <p:nvPr>
            <p:ph type="ctrTitle" hasCustomPrompt="1"/>
          </p:nvPr>
        </p:nvSpPr>
        <p:spPr>
          <a:xfrm>
            <a:off x="1" y="656692"/>
            <a:ext cx="4440924" cy="621612"/>
          </a:xfrm>
          <a:solidFill>
            <a:schemeClr val="accent5"/>
          </a:solidFill>
        </p:spPr>
        <p:txBody>
          <a:bodyPr wrap="none" lIns="648000" tIns="79200" rIns="648000" bIns="79200">
            <a:spAutoFit/>
          </a:bodyPr>
          <a:lstStyle>
            <a:lvl1pPr algn="l">
              <a:spcAft>
                <a:spcPts val="0"/>
              </a:spcAft>
              <a:defRPr sz="3000" baseline="0">
                <a:solidFill>
                  <a:schemeClr val="bg1"/>
                </a:solidFill>
              </a:defRPr>
            </a:lvl1pPr>
          </a:lstStyle>
          <a:p>
            <a:r>
              <a:rPr lang="de-DE"/>
              <a:t>Prägnanter Titel der</a:t>
            </a:r>
          </a:p>
        </p:txBody>
      </p:sp>
      <p:sp>
        <p:nvSpPr>
          <p:cNvPr id="3" name="Untertitel 2"/>
          <p:cNvSpPr>
            <a:spLocks noGrp="1"/>
          </p:cNvSpPr>
          <p:nvPr>
            <p:ph type="subTitle" idx="1" hasCustomPrompt="1"/>
          </p:nvPr>
        </p:nvSpPr>
        <p:spPr>
          <a:xfrm>
            <a:off x="1" y="1350304"/>
            <a:ext cx="3307601" cy="621612"/>
          </a:xfrm>
          <a:solidFill>
            <a:schemeClr val="accent5"/>
          </a:solidFill>
        </p:spPr>
        <p:txBody>
          <a:bodyPr wrap="none" lIns="648000" tIns="79200" rIns="648000" bIns="79200">
            <a:spAutoFit/>
          </a:bodyPr>
          <a:lstStyle>
            <a:lvl1pPr marL="0" indent="0" algn="l">
              <a:spcAft>
                <a:spcPts val="0"/>
              </a:spcAft>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Präsentation</a:t>
            </a:r>
          </a:p>
        </p:txBody>
      </p:sp>
      <p:pic>
        <p:nvPicPr>
          <p:cNvPr id="9" name="Grafik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3184" y="4623856"/>
            <a:ext cx="11527200" cy="1714298"/>
          </a:xfrm>
          <a:prstGeom prst="rect">
            <a:avLst/>
          </a:prstGeom>
        </p:spPr>
      </p:pic>
    </p:spTree>
    <p:extLst>
      <p:ext uri="{BB962C8B-B14F-4D97-AF65-F5344CB8AC3E}">
        <p14:creationId xmlns:p14="http://schemas.microsoft.com/office/powerpoint/2010/main" val="24854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k_headlin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44" imgH="344" progId="TCLayout.ActiveDocument.1">
                  <p:embed/>
                </p:oleObj>
              </mc:Choice>
              <mc:Fallback>
                <p:oleObj name="think-cell Folie" r:id="rId3" imgW="344" imgH="344" progId="TCLayout.ActiveDocument.1">
                  <p:embed/>
                  <p:pic>
                    <p:nvPicPr>
                      <p:cNvPr id="3" name="Objek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p>
            <a:r>
              <a:rPr lang="en-US" dirty="0"/>
              <a:t>Headline for max two lines </a:t>
            </a:r>
            <a:r>
              <a:rPr lang="en-US" dirty="0" err="1"/>
              <a:t>tk</a:t>
            </a:r>
            <a:r>
              <a:rPr lang="en-US" dirty="0"/>
              <a:t> Brand Blue (Subline one line only 18 </a:t>
            </a:r>
            <a:r>
              <a:rPr lang="en-US" dirty="0" err="1"/>
              <a:t>pt</a:t>
            </a:r>
            <a:r>
              <a:rPr lang="en-US" dirty="0"/>
              <a:t> grey)</a:t>
            </a:r>
          </a:p>
        </p:txBody>
      </p:sp>
      <p:sp>
        <p:nvSpPr>
          <p:cNvPr id="9" name="Text Placeholder 8"/>
          <p:cNvSpPr>
            <a:spLocks noGrp="1"/>
          </p:cNvSpPr>
          <p:nvPr>
            <p:ph type="body" sz="quarter" idx="11" hasCustomPrompt="1"/>
          </p:nvPr>
        </p:nvSpPr>
        <p:spPr>
          <a:xfrm>
            <a:off x="335999" y="6163200"/>
            <a:ext cx="10704000" cy="144000"/>
          </a:xfrm>
        </p:spPr>
        <p:txBody>
          <a:bodyPr anchor="b"/>
          <a:lstStyle>
            <a:lvl1pPr marL="0" indent="0">
              <a:lnSpc>
                <a:spcPct val="100000"/>
              </a:lnSpc>
              <a:spcBef>
                <a:spcPts val="0"/>
              </a:spcBef>
              <a:buNone/>
              <a:defRPr sz="800" baseline="0">
                <a:solidFill>
                  <a:schemeClr val="bg2"/>
                </a:solidFill>
              </a:defRPr>
            </a:lvl1pPr>
          </a:lstStyle>
          <a:p>
            <a:pPr lvl="0"/>
            <a:r>
              <a:rPr lang="en-US" dirty="0"/>
              <a:t>Placeholder for sources and footnote: footnotes are numbered (no *) </a:t>
            </a:r>
          </a:p>
        </p:txBody>
      </p:sp>
    </p:spTree>
    <p:extLst>
      <p:ext uri="{BB962C8B-B14F-4D97-AF65-F5344CB8AC3E}">
        <p14:creationId xmlns:p14="http://schemas.microsoft.com/office/powerpoint/2010/main" val="1122304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2"/>
            </p:custDataLst>
            <p:extLst>
              <p:ext uri="{D42A27DB-BD31-4B8C-83A1-F6EECF244321}">
                <p14:modId xmlns:p14="http://schemas.microsoft.com/office/powerpoint/2010/main" val="206627681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13" imgW="344" imgH="344" progId="TCLayout.ActiveDocument.1">
                  <p:embed/>
                </p:oleObj>
              </mc:Choice>
              <mc:Fallback>
                <p:oleObj name="think-cell Folie" r:id="rId13" imgW="344" imgH="344" progId="TCLayout.ActiveDocument.1">
                  <p:embed/>
                  <p:pic>
                    <p:nvPicPr>
                      <p:cNvPr id="9" name="Objekt 8" hidden="1"/>
                      <p:cNvPicPr/>
                      <p:nvPr/>
                    </p:nvPicPr>
                    <p:blipFill>
                      <a:blip r:embed="rId14"/>
                      <a:stretch>
                        <a:fillRect/>
                      </a:stretch>
                    </p:blipFill>
                    <p:spPr>
                      <a:xfrm>
                        <a:off x="2118" y="1589"/>
                        <a:ext cx="2116" cy="1587"/>
                      </a:xfrm>
                      <a:prstGeom prst="rect">
                        <a:avLst/>
                      </a:prstGeom>
                    </p:spPr>
                  </p:pic>
                </p:oleObj>
              </mc:Fallback>
            </mc:AlternateContent>
          </a:graphicData>
        </a:graphic>
      </p:graphicFrame>
      <p:sp>
        <p:nvSpPr>
          <p:cNvPr id="2" name="Titelplatzhalter 1"/>
          <p:cNvSpPr>
            <a:spLocks noGrp="1"/>
          </p:cNvSpPr>
          <p:nvPr>
            <p:ph type="title"/>
          </p:nvPr>
        </p:nvSpPr>
        <p:spPr>
          <a:xfrm>
            <a:off x="334434" y="260351"/>
            <a:ext cx="11519999" cy="338554"/>
          </a:xfrm>
          <a:prstGeom prst="rect">
            <a:avLst/>
          </a:prstGeom>
        </p:spPr>
        <p:txBody>
          <a:bodyPr vert="horz" lIns="0" tIns="0" rIns="0" bIns="0" rtlCol="0" anchor="t">
            <a:spAutoFit/>
          </a:bodyPr>
          <a:lstStyle/>
          <a:p>
            <a:r>
              <a:rPr lang="de-DE"/>
              <a:t>Edytuj format wzorca tytułu, klikając</a:t>
            </a:r>
          </a:p>
        </p:txBody>
      </p:sp>
      <p:sp>
        <p:nvSpPr>
          <p:cNvPr id="3" name="Textplatzhalter 2"/>
          <p:cNvSpPr>
            <a:spLocks noGrp="1"/>
          </p:cNvSpPr>
          <p:nvPr>
            <p:ph type="body" idx="1"/>
          </p:nvPr>
        </p:nvSpPr>
        <p:spPr>
          <a:xfrm>
            <a:off x="334434" y="1520824"/>
            <a:ext cx="11519999" cy="4536467"/>
          </a:xfrm>
          <a:prstGeom prst="rect">
            <a:avLst/>
          </a:prstGeom>
        </p:spPr>
        <p:txBody>
          <a:bodyPr vert="horz" lIns="0" tIns="0" rIns="0" bIns="0" rtlCol="0">
            <a:noAutofit/>
          </a:bodyPr>
          <a:lstStyle/>
          <a:p>
            <a:pPr lvl="0"/>
            <a:r>
              <a:rPr lang="de-DE"/>
              <a:t>Edycja formatu wzorca tekstu</a:t>
            </a:r>
          </a:p>
          <a:p>
            <a:pPr lvl="1"/>
            <a:r>
              <a:rPr lang="de-DE"/>
              <a:t>Drugi poziom</a:t>
            </a:r>
          </a:p>
          <a:p>
            <a:pPr lvl="2"/>
            <a:r>
              <a:rPr lang="de-DE"/>
              <a:t>Trzeci poziom</a:t>
            </a:r>
          </a:p>
          <a:p>
            <a:pPr lvl="3"/>
            <a:r>
              <a:rPr lang="de-DE"/>
              <a:t>Czwarty poziom</a:t>
            </a:r>
          </a:p>
          <a:p>
            <a:pPr lvl="4"/>
            <a:r>
              <a:rPr lang="de-DE"/>
              <a:t>Piąty poziom</a:t>
            </a:r>
          </a:p>
          <a:p>
            <a:pPr lvl="5"/>
            <a:r>
              <a:rPr lang="de-DE"/>
              <a:t>Szósty poziom</a:t>
            </a:r>
          </a:p>
          <a:p>
            <a:pPr lvl="6"/>
            <a:r>
              <a:rPr lang="de-DE"/>
              <a:t>Siódmy poziom</a:t>
            </a:r>
          </a:p>
          <a:p>
            <a:pPr lvl="7"/>
            <a:r>
              <a:rPr lang="de-DE"/>
              <a:t>Ósmy poziom</a:t>
            </a:r>
          </a:p>
          <a:p>
            <a:pPr lvl="8"/>
            <a:r>
              <a:rPr lang="de-DE"/>
              <a:t>Dziewiąty poziom</a:t>
            </a:r>
          </a:p>
        </p:txBody>
      </p:sp>
      <p:sp>
        <p:nvSpPr>
          <p:cNvPr id="7" name="Rechteck 6"/>
          <p:cNvSpPr>
            <a:spLocks/>
          </p:cNvSpPr>
          <p:nvPr/>
        </p:nvSpPr>
        <p:spPr>
          <a:xfrm>
            <a:off x="334433" y="6541362"/>
            <a:ext cx="336000" cy="110800"/>
          </a:xfrm>
          <a:prstGeom prst="rect">
            <a:avLst/>
          </a:prstGeom>
          <a:noFill/>
        </p:spPr>
        <p:txBody>
          <a:bodyPr wrap="none" lIns="0" tIns="0" rIns="0" bIns="0" rtlCol="0" anchor="b" anchorCtr="0">
            <a:noAutofit/>
          </a:bodyPr>
          <a:lstStyle/>
          <a:p>
            <a:pPr lvl="0">
              <a:lnSpc>
                <a:spcPct val="90000"/>
              </a:lnSpc>
            </a:pPr>
            <a:fld id="{93956F12-A918-41A9-A38F-C36C1096EDCE}" type="slidenum">
              <a:rPr lang="de-DE" sz="800" smtClean="0">
                <a:solidFill>
                  <a:schemeClr val="bg2"/>
                </a:solidFill>
              </a:rPr>
              <a:t>‹Nr.›</a:t>
            </a:fld>
            <a:endParaRPr lang="de-DE" sz="800">
              <a:solidFill>
                <a:schemeClr val="bg2"/>
              </a:solidFill>
            </a:endParaRPr>
          </a:p>
        </p:txBody>
      </p:sp>
      <p:sp>
        <p:nvSpPr>
          <p:cNvPr id="11" name="Rechteck 10"/>
          <p:cNvSpPr>
            <a:spLocks/>
          </p:cNvSpPr>
          <p:nvPr/>
        </p:nvSpPr>
        <p:spPr>
          <a:xfrm>
            <a:off x="670433" y="6541362"/>
            <a:ext cx="10418052" cy="110800"/>
          </a:xfrm>
          <a:prstGeom prst="rect">
            <a:avLst/>
          </a:prstGeom>
          <a:noFill/>
        </p:spPr>
        <p:txBody>
          <a:bodyPr wrap="none" lIns="0" tIns="0" rIns="0" bIns="0" rtlCol="0" anchor="b" anchorCtr="0">
            <a:noAutofit/>
          </a:bodyPr>
          <a:lstStyle/>
          <a:p>
            <a:pPr lvl="0">
              <a:lnSpc>
                <a:spcPct val="90000"/>
              </a:lnSpc>
            </a:pPr>
            <a:r>
              <a:rPr lang="de-DE" sz="800" dirty="0">
                <a:solidFill>
                  <a:schemeClr val="bg2"/>
                </a:solidFill>
              </a:rPr>
              <a:t>| styczeń 2024 r. | </a:t>
            </a:r>
            <a:r>
              <a:rPr lang="de-DE" sz="800" baseline="0" dirty="0">
                <a:solidFill>
                  <a:schemeClr val="bg2"/>
                </a:solidFill>
              </a:rPr>
              <a:t>Szkolenie dostawców LkSG V 1.0 | wersja ostateczna</a:t>
            </a:r>
            <a:endParaRPr lang="de-DE" sz="800" dirty="0">
              <a:solidFill>
                <a:schemeClr val="bg2"/>
              </a:solidFill>
            </a:endParaRPr>
          </a:p>
        </p:txBody>
      </p:sp>
      <p:pic>
        <p:nvPicPr>
          <p:cNvPr id="12" name="Grafik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84471" y="6272825"/>
            <a:ext cx="372567" cy="372567"/>
          </a:xfrm>
          <a:prstGeom prst="rect">
            <a:avLst/>
          </a:prstGeom>
        </p:spPr>
      </p:pic>
    </p:spTree>
    <p:extLst>
      <p:ext uri="{BB962C8B-B14F-4D97-AF65-F5344CB8AC3E}">
        <p14:creationId xmlns:p14="http://schemas.microsoft.com/office/powerpoint/2010/main" val="285772893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 id="2147483656" r:id="rId4"/>
    <p:sldLayoutId id="2147483650" r:id="rId5"/>
    <p:sldLayoutId id="2147483658" r:id="rId6"/>
    <p:sldLayoutId id="2147483659" r:id="rId7"/>
    <p:sldLayoutId id="2147483660" r:id="rId8"/>
    <p:sldLayoutId id="2147483661" r:id="rId9"/>
    <p:sldLayoutId id="2147483662" r:id="rId10"/>
  </p:sldLayoutIdLst>
  <p:hf sldNum="0" hdr="0" ftr="0" dt="0"/>
  <p:txStyles>
    <p:titleStyle>
      <a:lvl1pPr algn="l" defTabSz="914400" rtl="0" eaLnBrk="1" latinLnBrk="0" hangingPunct="1">
        <a:spcBef>
          <a:spcPct val="0"/>
        </a:spcBef>
        <a:buNone/>
        <a:defRPr sz="2200" kern="1200">
          <a:solidFill>
            <a:schemeClr val="accent5"/>
          </a:solidFill>
          <a:latin typeface="+mn-lt"/>
          <a:ea typeface="+mj-ea"/>
          <a:cs typeface="+mj-cs"/>
        </a:defRPr>
      </a:lvl1pPr>
    </p:titleStyle>
    <p:bodyStyle>
      <a:lvl1pPr marL="180000" indent="-180000" algn="l" defTabSz="914400" rtl="0" eaLnBrk="1" latinLnBrk="0" hangingPunct="1">
        <a:spcBef>
          <a:spcPts val="1200"/>
        </a:spcBef>
        <a:spcAft>
          <a:spcPts val="0"/>
        </a:spcAft>
        <a:buClr>
          <a:schemeClr val="accent5"/>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spcBef>
          <a:spcPts val="1200"/>
        </a:spcBef>
        <a:spcAft>
          <a:spcPts val="0"/>
        </a:spcAft>
        <a:buClr>
          <a:schemeClr val="accent5"/>
        </a:buClr>
        <a:buFont typeface="TKTypeMedium" panose="020B0603040202020204" pitchFamily="34" charset="0"/>
        <a:buChar char="−"/>
        <a:defRPr sz="1600" kern="1200">
          <a:solidFill>
            <a:schemeClr val="tx1"/>
          </a:solidFill>
          <a:latin typeface="+mn-lt"/>
          <a:ea typeface="+mn-ea"/>
          <a:cs typeface="+mn-cs"/>
        </a:defRPr>
      </a:lvl2pPr>
      <a:lvl3pPr marL="540000" indent="-180000" algn="l" defTabSz="914400" rtl="0" eaLnBrk="1" latinLnBrk="0" hangingPunct="1">
        <a:spcBef>
          <a:spcPts val="1200"/>
        </a:spcBef>
        <a:spcAft>
          <a:spcPts val="0"/>
        </a:spcAft>
        <a:buClr>
          <a:schemeClr val="accent5"/>
        </a:buClr>
        <a:buFont typeface="TKTypeMedium" panose="020B0603040202020204" pitchFamily="34" charset="0"/>
        <a:buChar char="−"/>
        <a:defRPr sz="1600" kern="1200">
          <a:solidFill>
            <a:schemeClr val="tx1"/>
          </a:solidFill>
          <a:latin typeface="+mn-lt"/>
          <a:ea typeface="+mn-ea"/>
          <a:cs typeface="+mn-cs"/>
        </a:defRPr>
      </a:lvl3pPr>
      <a:lvl4pPr marL="720000" indent="-180975" algn="l" defTabSz="914400" rtl="0" eaLnBrk="1" latinLnBrk="0" hangingPunct="1">
        <a:spcBef>
          <a:spcPts val="1200"/>
        </a:spcBef>
        <a:spcAft>
          <a:spcPts val="0"/>
        </a:spcAft>
        <a:buClr>
          <a:schemeClr val="accent5"/>
        </a:buClr>
        <a:buFont typeface="TKTypeMedium" panose="020B0603040202020204" pitchFamily="34" charset="0"/>
        <a:buChar char="−"/>
        <a:defRPr sz="1600" kern="1200">
          <a:solidFill>
            <a:schemeClr val="tx1"/>
          </a:solidFill>
          <a:latin typeface="+mn-lt"/>
          <a:ea typeface="+mn-ea"/>
          <a:cs typeface="+mn-cs"/>
        </a:defRPr>
      </a:lvl4pPr>
      <a:lvl5pPr marL="898525" indent="-180000" algn="l" defTabSz="914400" rtl="0" eaLnBrk="1" latinLnBrk="0" hangingPunct="1">
        <a:spcBef>
          <a:spcPts val="1200"/>
        </a:spcBef>
        <a:spcAft>
          <a:spcPts val="0"/>
        </a:spcAft>
        <a:buClr>
          <a:schemeClr val="accent5"/>
        </a:buClr>
        <a:buFont typeface="TKTypeMedium" panose="020B0603040202020204" pitchFamily="34" charset="0"/>
        <a:buChar char="−"/>
        <a:defRPr sz="1600" kern="1200">
          <a:solidFill>
            <a:schemeClr val="tx1"/>
          </a:solidFill>
          <a:latin typeface="+mn-lt"/>
          <a:ea typeface="+mn-ea"/>
          <a:cs typeface="+mn-cs"/>
        </a:defRPr>
      </a:lvl5pPr>
      <a:lvl6pPr marL="1079500" indent="-180975" algn="l" defTabSz="914400" rtl="0" eaLnBrk="1" latinLnBrk="0" hangingPunct="1">
        <a:spcBef>
          <a:spcPts val="1200"/>
        </a:spcBef>
        <a:spcAft>
          <a:spcPts val="0"/>
        </a:spcAft>
        <a:buClr>
          <a:schemeClr val="accent5"/>
        </a:buClr>
        <a:buFont typeface="TKTypeMedium" panose="020B0603040202020204" pitchFamily="34" charset="0"/>
        <a:buChar char="−"/>
        <a:defRPr sz="1600" kern="1200">
          <a:solidFill>
            <a:schemeClr val="tx1"/>
          </a:solidFill>
          <a:latin typeface="+mn-lt"/>
          <a:ea typeface="+mn-ea"/>
          <a:cs typeface="+mn-cs"/>
        </a:defRPr>
      </a:lvl6pPr>
      <a:lvl7pPr marL="1260000" indent="-180000" algn="l" defTabSz="914400" rtl="0" eaLnBrk="1" latinLnBrk="0" hangingPunct="1">
        <a:spcBef>
          <a:spcPts val="1200"/>
        </a:spcBef>
        <a:spcAft>
          <a:spcPts val="0"/>
        </a:spcAft>
        <a:buClr>
          <a:schemeClr val="accent5"/>
        </a:buClr>
        <a:buFont typeface="TKTypeMedium" panose="020B0603040202020204" pitchFamily="34" charset="0"/>
        <a:buChar char="−"/>
        <a:defRPr sz="1600" kern="1200" baseline="0">
          <a:solidFill>
            <a:schemeClr val="tx1"/>
          </a:solidFill>
          <a:latin typeface="+mn-lt"/>
          <a:ea typeface="+mn-ea"/>
          <a:cs typeface="+mn-cs"/>
        </a:defRPr>
      </a:lvl7pPr>
      <a:lvl8pPr marL="1440000" indent="-180975" algn="l" defTabSz="914400" rtl="0" eaLnBrk="1" latinLnBrk="0" hangingPunct="1">
        <a:spcBef>
          <a:spcPts val="1200"/>
        </a:spcBef>
        <a:spcAft>
          <a:spcPts val="0"/>
        </a:spcAft>
        <a:buClr>
          <a:schemeClr val="accent5"/>
        </a:buClr>
        <a:buFont typeface="TKTypeMedium" panose="020B0603040202020204" pitchFamily="34" charset="0"/>
        <a:buChar char="−"/>
        <a:defRPr sz="1600" kern="1200" baseline="0">
          <a:solidFill>
            <a:schemeClr val="tx1"/>
          </a:solidFill>
          <a:latin typeface="+mn-lt"/>
          <a:ea typeface="+mn-ea"/>
          <a:cs typeface="+mn-cs"/>
        </a:defRPr>
      </a:lvl8pPr>
      <a:lvl9pPr marL="1620000" indent="-180975" algn="l" defTabSz="914400" rtl="0" eaLnBrk="1" latinLnBrk="0" hangingPunct="1">
        <a:spcBef>
          <a:spcPts val="1200"/>
        </a:spcBef>
        <a:spcAft>
          <a:spcPts val="0"/>
        </a:spcAft>
        <a:buClr>
          <a:schemeClr val="accent5"/>
        </a:buClr>
        <a:buFont typeface="TKTypeMedium" panose="020B0603040202020204" pitchFamily="34" charset="0"/>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47.xml"/><Relationship Id="rId5" Type="http://schemas.openxmlformats.org/officeDocument/2006/relationships/image" Target="../media/image17.emf"/><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image" Target="../media/image18.png"/><Relationship Id="rId5" Type="http://schemas.openxmlformats.org/officeDocument/2006/relationships/image" Target="../media/image11.emf"/><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image" Target="../media/image19.jpeg"/><Relationship Id="rId5" Type="http://schemas.openxmlformats.org/officeDocument/2006/relationships/image" Target="../media/image11.emf"/><Relationship Id="rId4"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20.png"/><Relationship Id="rId5" Type="http://schemas.openxmlformats.org/officeDocument/2006/relationships/image" Target="../media/image11.emf"/><Relationship Id="rId4"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21.jpeg"/><Relationship Id="rId5" Type="http://schemas.openxmlformats.org/officeDocument/2006/relationships/image" Target="../media/image11.emf"/><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52.xml"/><Relationship Id="rId6" Type="http://schemas.openxmlformats.org/officeDocument/2006/relationships/hyperlink" Target="https://www.thyssenkrupp.com/wb-de" TargetMode="External"/><Relationship Id="rId5" Type="http://schemas.openxmlformats.org/officeDocument/2006/relationships/image" Target="../media/image22.emf"/><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11.emf"/><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oleObject" Target="../embeddings/oleObject24.bin"/><Relationship Id="rId2" Type="http://schemas.openxmlformats.org/officeDocument/2006/relationships/tags" Target="../tags/tag54.xml"/><Relationship Id="rId16" Type="http://schemas.openxmlformats.org/officeDocument/2006/relationships/slide" Target="slide3.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slideLayout" Target="../slideLayouts/slideLayout9.xml"/><Relationship Id="rId5" Type="http://schemas.openxmlformats.org/officeDocument/2006/relationships/tags" Target="../tags/tag57.xml"/><Relationship Id="rId15" Type="http://schemas.openxmlformats.org/officeDocument/2006/relationships/slide" Target="slide8.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63.xml"/><Relationship Id="rId5" Type="http://schemas.openxmlformats.org/officeDocument/2006/relationships/image" Target="../media/image11.emf"/><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4.xml"/><Relationship Id="rId5" Type="http://schemas.openxmlformats.org/officeDocument/2006/relationships/image" Target="../media/image11.emf"/><Relationship Id="rId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65.xml"/><Relationship Id="rId5" Type="http://schemas.openxmlformats.org/officeDocument/2006/relationships/image" Target="../media/image11.emf"/><Relationship Id="rId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11.emf"/><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oleObject" Target="../embeddings/oleObject10.bin"/><Relationship Id="rId2" Type="http://schemas.openxmlformats.org/officeDocument/2006/relationships/tags" Target="../tags/tag12.xml"/><Relationship Id="rId16" Type="http://schemas.openxmlformats.org/officeDocument/2006/relationships/slide" Target="slide3.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9.xml"/><Relationship Id="rId5" Type="http://schemas.openxmlformats.org/officeDocument/2006/relationships/tags" Target="../tags/tag15.xml"/><Relationship Id="rId15" Type="http://schemas.openxmlformats.org/officeDocument/2006/relationships/slide" Target="slide8.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11.emf"/><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oleObject" Target="../embeddings/oleObject11.bin"/><Relationship Id="rId2" Type="http://schemas.openxmlformats.org/officeDocument/2006/relationships/tags" Target="../tags/tag22.xml"/><Relationship Id="rId16" Type="http://schemas.openxmlformats.org/officeDocument/2006/relationships/slide" Target="slide3.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9.xml"/><Relationship Id="rId5" Type="http://schemas.openxmlformats.org/officeDocument/2006/relationships/tags" Target="../tags/tag25.xml"/><Relationship Id="rId15" Type="http://schemas.openxmlformats.org/officeDocument/2006/relationships/slide" Target="slide8.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11.emf"/><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11.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16.bin"/><Relationship Id="rId2" Type="http://schemas.openxmlformats.org/officeDocument/2006/relationships/tags" Target="../tags/tag37.xml"/><Relationship Id="rId16" Type="http://schemas.openxmlformats.org/officeDocument/2006/relationships/slide" Target="slide3.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slideLayout" Target="../slideLayouts/slideLayout9.xml"/><Relationship Id="rId5" Type="http://schemas.openxmlformats.org/officeDocument/2006/relationships/tags" Target="../tags/tag40.xml"/><Relationship Id="rId15" Type="http://schemas.openxmlformats.org/officeDocument/2006/relationships/slide" Target="slide8.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slide" Target="slide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image" Target="../media/image16.emf"/><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extLst>
              <p:ext uri="{D42A27DB-BD31-4B8C-83A1-F6EECF244321}">
                <p14:modId xmlns:p14="http://schemas.microsoft.com/office/powerpoint/2010/main" val="389354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624" imgH="623" progId="TCLayout.ActiveDocument.1">
                  <p:embed/>
                </p:oleObj>
              </mc:Choice>
              <mc:Fallback>
                <p:oleObj name="think-cell Folie" r:id="rId4" imgW="624" imgH="623" progId="TCLayout.ActiveDocument.1">
                  <p:embed/>
                  <p:pic>
                    <p:nvPicPr>
                      <p:cNvPr id="2" name="Objek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platzhalter 6"/>
          <p:cNvSpPr>
            <a:spLocks noGrp="1"/>
          </p:cNvSpPr>
          <p:nvPr>
            <p:ph type="body" sz="quarter" idx="10"/>
          </p:nvPr>
        </p:nvSpPr>
        <p:spPr>
          <a:xfrm>
            <a:off x="0" y="2043916"/>
            <a:ext cx="2302518" cy="419012"/>
          </a:xfrm>
        </p:spPr>
        <p:txBody>
          <a:bodyPr/>
          <a:lstStyle/>
          <a:p>
            <a:r>
              <a:rPr lang="de-DE" dirty="0"/>
              <a:t>Styczeń 2024 r. </a:t>
            </a:r>
          </a:p>
        </p:txBody>
      </p:sp>
      <p:sp>
        <p:nvSpPr>
          <p:cNvPr id="5" name="Titel 4"/>
          <p:cNvSpPr>
            <a:spLocks noGrp="1"/>
          </p:cNvSpPr>
          <p:nvPr>
            <p:ph type="ctrTitle"/>
          </p:nvPr>
        </p:nvSpPr>
        <p:spPr>
          <a:xfrm>
            <a:off x="1" y="656692"/>
            <a:ext cx="11983886" cy="621612"/>
          </a:xfrm>
        </p:spPr>
        <p:txBody>
          <a:bodyPr vert="horz"/>
          <a:lstStyle/>
          <a:p>
            <a:r>
              <a:rPr lang="de-DE" dirty="0"/>
              <a:t>Szkolenie dostawców* w </a:t>
            </a:r>
            <a:r>
              <a:rPr lang="de-DE" dirty="0" err="1"/>
              <a:t>zakresie</a:t>
            </a:r>
            <a:r>
              <a:rPr lang="de-DE" dirty="0"/>
              <a:t> </a:t>
            </a:r>
            <a:r>
              <a:rPr lang="pl-PL" dirty="0"/>
              <a:t>zapewnień</a:t>
            </a:r>
            <a:r>
              <a:rPr lang="de-DE" dirty="0"/>
              <a:t> </a:t>
            </a:r>
            <a:r>
              <a:rPr lang="pl-PL" dirty="0"/>
              <a:t>umownych</a:t>
            </a:r>
            <a:r>
              <a:rPr lang="de-DE" dirty="0"/>
              <a:t> </a:t>
            </a:r>
            <a:r>
              <a:rPr lang="de-DE" dirty="0" err="1"/>
              <a:t>zgod</a:t>
            </a:r>
            <a:r>
              <a:rPr lang="pl-PL" dirty="0" err="1"/>
              <a:t>nych</a:t>
            </a:r>
            <a:r>
              <a:rPr lang="de-DE" dirty="0"/>
              <a:t> z</a:t>
            </a:r>
          </a:p>
        </p:txBody>
      </p:sp>
      <p:sp>
        <p:nvSpPr>
          <p:cNvPr id="6" name="Untertitel 5"/>
          <p:cNvSpPr>
            <a:spLocks noGrp="1"/>
          </p:cNvSpPr>
          <p:nvPr>
            <p:ph type="subTitle" idx="1"/>
          </p:nvPr>
        </p:nvSpPr>
        <p:spPr>
          <a:xfrm>
            <a:off x="1" y="1350304"/>
            <a:ext cx="6575098" cy="621612"/>
          </a:xfrm>
        </p:spPr>
        <p:txBody>
          <a:bodyPr/>
          <a:lstStyle/>
          <a:p>
            <a:r>
              <a:rPr lang="en-US" dirty="0" err="1"/>
              <a:t>LkSG</a:t>
            </a:r>
            <a:r>
              <a:rPr lang="en-US" dirty="0"/>
              <a:t> / Supplier Code of Conduct </a:t>
            </a:r>
          </a:p>
        </p:txBody>
      </p:sp>
      <p:sp>
        <p:nvSpPr>
          <p:cNvPr id="3" name="Textplatzhalter 6">
            <a:extLst>
              <a:ext uri="{FF2B5EF4-FFF2-40B4-BE49-F238E27FC236}">
                <a16:creationId xmlns:a16="http://schemas.microsoft.com/office/drawing/2014/main" id="{B2268C10-5712-B2DC-7E24-3F836D2F2FCF}"/>
              </a:ext>
            </a:extLst>
          </p:cNvPr>
          <p:cNvSpPr txBox="1">
            <a:spLocks/>
          </p:cNvSpPr>
          <p:nvPr/>
        </p:nvSpPr>
        <p:spPr>
          <a:xfrm>
            <a:off x="0" y="6363855"/>
            <a:ext cx="4693512" cy="542123"/>
          </a:xfrm>
          <a:prstGeom prst="rect">
            <a:avLst/>
          </a:prstGeom>
          <a:noFill/>
        </p:spPr>
        <p:txBody>
          <a:bodyPr vert="horz" wrap="square" lIns="648000" tIns="100800" rIns="648000" bIns="100800" rtlCol="0">
            <a:sp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400" kern="1200" baseline="0">
                <a:solidFill>
                  <a:schemeClr val="bg1"/>
                </a:solidFill>
                <a:latin typeface="+mn-lt"/>
                <a:ea typeface="+mn-ea"/>
                <a:cs typeface="+mn-cs"/>
              </a:defRPr>
            </a:lvl1pPr>
            <a:lvl2pPr marL="360000" indent="-180000" algn="l" defTabSz="914400" rtl="0" eaLnBrk="1" latinLnBrk="0" hangingPunct="1">
              <a:spcBef>
                <a:spcPts val="1200"/>
              </a:spcBef>
              <a:spcAft>
                <a:spcPts val="0"/>
              </a:spcAft>
              <a:buClr>
                <a:schemeClr val="accent5"/>
              </a:buClr>
              <a:buFont typeface="TKTypeMedium" panose="020B0603040202020204" pitchFamily="34" charset="0"/>
              <a:buChar char="−"/>
              <a:defRPr sz="1600" kern="1200">
                <a:solidFill>
                  <a:schemeClr val="bg1"/>
                </a:solidFill>
                <a:latin typeface="+mn-lt"/>
                <a:ea typeface="+mn-ea"/>
                <a:cs typeface="+mn-cs"/>
              </a:defRPr>
            </a:lvl2pPr>
            <a:lvl3pPr marL="540000" indent="-180000" algn="l" defTabSz="914400" rtl="0" eaLnBrk="1" latinLnBrk="0" hangingPunct="1">
              <a:spcBef>
                <a:spcPts val="1200"/>
              </a:spcBef>
              <a:spcAft>
                <a:spcPts val="0"/>
              </a:spcAft>
              <a:buClr>
                <a:schemeClr val="accent5"/>
              </a:buClr>
              <a:buFont typeface="TKTypeMedium" panose="020B0603040202020204" pitchFamily="34" charset="0"/>
              <a:buChar char="−"/>
              <a:defRPr sz="1600" kern="1200">
                <a:solidFill>
                  <a:schemeClr val="bg1"/>
                </a:solidFill>
                <a:latin typeface="+mn-lt"/>
                <a:ea typeface="+mn-ea"/>
                <a:cs typeface="+mn-cs"/>
              </a:defRPr>
            </a:lvl3pPr>
            <a:lvl4pPr marL="720000" indent="-180975" algn="l" defTabSz="914400" rtl="0" eaLnBrk="1" latinLnBrk="0" hangingPunct="1">
              <a:spcBef>
                <a:spcPts val="1200"/>
              </a:spcBef>
              <a:spcAft>
                <a:spcPts val="0"/>
              </a:spcAft>
              <a:buClr>
                <a:schemeClr val="accent5"/>
              </a:buClr>
              <a:buFont typeface="TKTypeMedium" panose="020B0603040202020204" pitchFamily="34" charset="0"/>
              <a:buChar char="−"/>
              <a:defRPr sz="1600" kern="1200">
                <a:solidFill>
                  <a:schemeClr val="bg1"/>
                </a:solidFill>
                <a:latin typeface="+mn-lt"/>
                <a:ea typeface="+mn-ea"/>
                <a:cs typeface="+mn-cs"/>
              </a:defRPr>
            </a:lvl4pPr>
            <a:lvl5pPr marL="898525" indent="-180000" algn="l" defTabSz="914400" rtl="0" eaLnBrk="1" latinLnBrk="0" hangingPunct="1">
              <a:spcBef>
                <a:spcPts val="1200"/>
              </a:spcBef>
              <a:spcAft>
                <a:spcPts val="0"/>
              </a:spcAft>
              <a:buClr>
                <a:schemeClr val="accent5"/>
              </a:buClr>
              <a:buFont typeface="TKTypeMedium" panose="020B0603040202020204" pitchFamily="34" charset="0"/>
              <a:buChar char="−"/>
              <a:defRPr sz="1600" kern="1200">
                <a:solidFill>
                  <a:schemeClr val="bg1"/>
                </a:solidFill>
                <a:latin typeface="+mn-lt"/>
                <a:ea typeface="+mn-ea"/>
                <a:cs typeface="+mn-cs"/>
              </a:defRPr>
            </a:lvl5pPr>
            <a:lvl6pPr marL="1079500" indent="-180975" algn="l" defTabSz="914400" rtl="0" eaLnBrk="1" latinLnBrk="0" hangingPunct="1">
              <a:spcBef>
                <a:spcPts val="1200"/>
              </a:spcBef>
              <a:spcAft>
                <a:spcPts val="0"/>
              </a:spcAft>
              <a:buClr>
                <a:schemeClr val="accent5"/>
              </a:buClr>
              <a:buFont typeface="TKTypeMedium" panose="020B0603040202020204" pitchFamily="34" charset="0"/>
              <a:buChar char="−"/>
              <a:defRPr sz="1600" kern="1200">
                <a:solidFill>
                  <a:schemeClr val="tx1"/>
                </a:solidFill>
                <a:latin typeface="+mn-lt"/>
                <a:ea typeface="+mn-ea"/>
                <a:cs typeface="+mn-cs"/>
              </a:defRPr>
            </a:lvl6pPr>
            <a:lvl7pPr marL="1260000" indent="-180000" algn="l" defTabSz="914400" rtl="0" eaLnBrk="1" latinLnBrk="0" hangingPunct="1">
              <a:spcBef>
                <a:spcPts val="1200"/>
              </a:spcBef>
              <a:spcAft>
                <a:spcPts val="0"/>
              </a:spcAft>
              <a:buClr>
                <a:schemeClr val="accent5"/>
              </a:buClr>
              <a:buFont typeface="TKTypeMedium" panose="020B0603040202020204" pitchFamily="34" charset="0"/>
              <a:buChar char="−"/>
              <a:defRPr sz="1600" kern="1200" baseline="0">
                <a:solidFill>
                  <a:schemeClr val="tx1"/>
                </a:solidFill>
                <a:latin typeface="+mn-lt"/>
                <a:ea typeface="+mn-ea"/>
                <a:cs typeface="+mn-cs"/>
              </a:defRPr>
            </a:lvl7pPr>
            <a:lvl8pPr marL="1440000" indent="-180975" algn="l" defTabSz="914400" rtl="0" eaLnBrk="1" latinLnBrk="0" hangingPunct="1">
              <a:spcBef>
                <a:spcPts val="1200"/>
              </a:spcBef>
              <a:spcAft>
                <a:spcPts val="0"/>
              </a:spcAft>
              <a:buClr>
                <a:schemeClr val="accent5"/>
              </a:buClr>
              <a:buFont typeface="TKTypeMedium" panose="020B0603040202020204" pitchFamily="34" charset="0"/>
              <a:buChar char="−"/>
              <a:defRPr sz="1600" kern="1200" baseline="0">
                <a:solidFill>
                  <a:schemeClr val="tx1"/>
                </a:solidFill>
                <a:latin typeface="+mn-lt"/>
                <a:ea typeface="+mn-ea"/>
                <a:cs typeface="+mn-cs"/>
              </a:defRPr>
            </a:lvl8pPr>
            <a:lvl9pPr marL="1620000" indent="-180975" algn="l" defTabSz="914400" rtl="0" eaLnBrk="1" latinLnBrk="0" hangingPunct="1">
              <a:spcBef>
                <a:spcPts val="1200"/>
              </a:spcBef>
              <a:spcAft>
                <a:spcPts val="0"/>
              </a:spcAft>
              <a:buClr>
                <a:schemeClr val="accent5"/>
              </a:buClr>
              <a:buFont typeface="TKTypeMedium" panose="020B0603040202020204" pitchFamily="34" charset="0"/>
              <a:buChar char="−"/>
              <a:defRPr sz="1600" kern="1200">
                <a:solidFill>
                  <a:schemeClr val="tx1"/>
                </a:solidFill>
                <a:latin typeface="+mn-lt"/>
                <a:ea typeface="+mn-ea"/>
                <a:cs typeface="+mn-cs"/>
              </a:defRPr>
            </a:lvl9pPr>
          </a:lstStyle>
          <a:p>
            <a:r>
              <a:rPr lang="de-DE" sz="800" dirty="0"/>
              <a:t>* Jest to tłumaczenie oryginalnej </a:t>
            </a:r>
            <a:r>
              <a:rPr lang="de-DE" sz="800" dirty="0" err="1"/>
              <a:t>wersji</a:t>
            </a:r>
            <a:r>
              <a:rPr lang="de-DE" sz="800" dirty="0"/>
              <a:t> </a:t>
            </a:r>
            <a:r>
              <a:rPr lang="de-DE" sz="800" dirty="0" err="1"/>
              <a:t>niemieckiej</a:t>
            </a:r>
            <a:endParaRPr lang="de-DE" sz="1800" b="0" i="0" u="none" strike="noStrike" baseline="0" dirty="0">
              <a:solidFill>
                <a:srgbClr val="000000"/>
              </a:solidFill>
              <a:latin typeface="TKTypeRegular" panose="020B0306040502020204" pitchFamily="34" charset="0"/>
            </a:endParaRPr>
          </a:p>
          <a:p>
            <a:endParaRPr lang="de-DE" dirty="0"/>
          </a:p>
        </p:txBody>
      </p:sp>
    </p:spTree>
    <p:extLst>
      <p:ext uri="{BB962C8B-B14F-4D97-AF65-F5344CB8AC3E}">
        <p14:creationId xmlns:p14="http://schemas.microsoft.com/office/powerpoint/2010/main" val="212642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2317955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99" imgH="499" progId="TCLayout.ActiveDocument.1">
                  <p:embed/>
                </p:oleObj>
              </mc:Choice>
              <mc:Fallback>
                <p:oleObj name="think-cell Folie" r:id="rId4" imgW="499" imgH="499" progId="TCLayout.ActiveDocument.1">
                  <p:embed/>
                  <p:pic>
                    <p:nvPicPr>
                      <p:cNvPr id="13" name="Object 1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SegmentLabelxxTechnology"/>
          <p:cNvSpPr>
            <a:spLocks noChangeArrowheads="1"/>
          </p:cNvSpPr>
          <p:nvPr/>
        </p:nvSpPr>
        <p:spPr bwMode="auto">
          <a:xfrm>
            <a:off x="7672044" y="2938850"/>
            <a:ext cx="4214648"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2000" tIns="216000" rIns="216000" bIns="216000" rtlCol="0" anchor="ctr"/>
          <a:lstStyle/>
          <a:p>
            <a:pPr>
              <a:lnSpc>
                <a:spcPct val="90000"/>
              </a:lnSpc>
              <a:spcBef>
                <a:spcPts val="600"/>
              </a:spcBef>
            </a:pPr>
            <a:r>
              <a:rPr lang="de-DE" sz="1600" dirty="0" err="1">
                <a:solidFill>
                  <a:schemeClr val="tx1"/>
                </a:solidFill>
              </a:rPr>
              <a:t>Oczekiwania</a:t>
            </a:r>
            <a:r>
              <a:rPr lang="pl-PL" sz="1600" dirty="0">
                <a:solidFill>
                  <a:schemeClr val="tx1"/>
                </a:solidFill>
              </a:rPr>
              <a:t> dot.</a:t>
            </a:r>
            <a:r>
              <a:rPr lang="de-DE" sz="1600" dirty="0">
                <a:solidFill>
                  <a:schemeClr val="tx1"/>
                </a:solidFill>
              </a:rPr>
              <a:t> </a:t>
            </a:r>
            <a:r>
              <a:rPr lang="pl-PL" sz="1600" dirty="0">
                <a:solidFill>
                  <a:schemeClr val="tx1"/>
                </a:solidFill>
              </a:rPr>
              <a:t>ochrony środowiska</a:t>
            </a:r>
            <a:r>
              <a:rPr lang="de-DE" sz="1600" dirty="0">
                <a:solidFill>
                  <a:schemeClr val="tx1"/>
                </a:solidFill>
              </a:rPr>
              <a:t>, w </a:t>
            </a:r>
            <a:r>
              <a:rPr lang="de-DE" sz="1600" dirty="0" err="1">
                <a:solidFill>
                  <a:schemeClr val="tx1"/>
                </a:solidFill>
              </a:rPr>
              <a:t>tym</a:t>
            </a:r>
            <a:r>
              <a:rPr lang="de-DE" sz="1600" dirty="0">
                <a:solidFill>
                  <a:schemeClr val="tx1"/>
                </a:solidFill>
              </a:rPr>
              <a:t> </a:t>
            </a:r>
            <a:r>
              <a:rPr lang="de-DE" sz="1600" dirty="0" err="1">
                <a:solidFill>
                  <a:schemeClr val="tx1"/>
                </a:solidFill>
              </a:rPr>
              <a:t>ochron</a:t>
            </a:r>
            <a:r>
              <a:rPr lang="pl-PL" sz="1600" dirty="0">
                <a:solidFill>
                  <a:schemeClr val="tx1"/>
                </a:solidFill>
              </a:rPr>
              <a:t>y</a:t>
            </a:r>
            <a:r>
              <a:rPr lang="de-DE" sz="1600" dirty="0">
                <a:solidFill>
                  <a:schemeClr val="tx1"/>
                </a:solidFill>
              </a:rPr>
              <a:t> klimatu</a:t>
            </a:r>
          </a:p>
        </p:txBody>
      </p:sp>
      <p:sp>
        <p:nvSpPr>
          <p:cNvPr id="2" name="Title 1"/>
          <p:cNvSpPr>
            <a:spLocks noGrp="1"/>
          </p:cNvSpPr>
          <p:nvPr>
            <p:ph type="title"/>
          </p:nvPr>
        </p:nvSpPr>
        <p:spPr>
          <a:xfrm>
            <a:off x="-1" y="241092"/>
            <a:ext cx="5911273" cy="533205"/>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de-DE" sz="2800" dirty="0" err="1">
                <a:solidFill>
                  <a:srgbClr val="FFFFFF"/>
                </a:solidFill>
                <a:latin typeface="TKTypeMedium"/>
                <a:ea typeface="+mn-ea"/>
                <a:cs typeface="+mn-cs"/>
              </a:rPr>
              <a:t>Oczekiwania</a:t>
            </a:r>
            <a:r>
              <a:rPr lang="de-DE" sz="2800" dirty="0">
                <a:solidFill>
                  <a:srgbClr val="FFFFFF"/>
                </a:solidFill>
                <a:latin typeface="TKTypeMedium"/>
                <a:ea typeface="+mn-ea"/>
                <a:cs typeface="+mn-cs"/>
              </a:rPr>
              <a:t> thyssenkrupp</a:t>
            </a:r>
          </a:p>
        </p:txBody>
      </p:sp>
      <p:sp>
        <p:nvSpPr>
          <p:cNvPr id="6" name="Rechteck 13"/>
          <p:cNvSpPr/>
          <p:nvPr/>
        </p:nvSpPr>
        <p:spPr>
          <a:xfrm>
            <a:off x="7279208" y="4214682"/>
            <a:ext cx="3681052"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2000" tIns="216000" rIns="216000" bIns="216000" rtlCol="0" anchor="ctr"/>
          <a:lstStyle/>
          <a:p>
            <a:pPr lvl="1"/>
            <a:r>
              <a:rPr lang="de-DE" sz="1600" dirty="0" err="1">
                <a:solidFill>
                  <a:schemeClr val="tx1"/>
                </a:solidFill>
              </a:rPr>
              <a:t>Analizy</a:t>
            </a:r>
            <a:r>
              <a:rPr lang="de-DE" sz="1600" dirty="0">
                <a:solidFill>
                  <a:schemeClr val="tx1"/>
                </a:solidFill>
              </a:rPr>
              <a:t> </a:t>
            </a:r>
            <a:r>
              <a:rPr lang="de-DE" sz="1600" dirty="0" err="1">
                <a:solidFill>
                  <a:schemeClr val="tx1"/>
                </a:solidFill>
              </a:rPr>
              <a:t>ryzyk</a:t>
            </a:r>
            <a:r>
              <a:rPr lang="de-DE" sz="1600" dirty="0">
                <a:solidFill>
                  <a:schemeClr val="tx1"/>
                </a:solidFill>
              </a:rPr>
              <a:t> </a:t>
            </a:r>
            <a:r>
              <a:rPr lang="de-DE" sz="1600" dirty="0" err="1">
                <a:solidFill>
                  <a:schemeClr val="tx1"/>
                </a:solidFill>
              </a:rPr>
              <a:t>związan</a:t>
            </a:r>
            <a:r>
              <a:rPr lang="pl-PL" sz="1600" dirty="0" err="1">
                <a:solidFill>
                  <a:schemeClr val="tx1"/>
                </a:solidFill>
              </a:rPr>
              <a:t>ych</a:t>
            </a:r>
            <a:r>
              <a:rPr lang="de-DE" sz="1600" dirty="0">
                <a:solidFill>
                  <a:schemeClr val="tx1"/>
                </a:solidFill>
              </a:rPr>
              <a:t> z dostawcami</a:t>
            </a:r>
          </a:p>
        </p:txBody>
      </p:sp>
      <p:sp>
        <p:nvSpPr>
          <p:cNvPr id="25" name="Rechteck 8"/>
          <p:cNvSpPr/>
          <p:nvPr/>
        </p:nvSpPr>
        <p:spPr>
          <a:xfrm flipH="1">
            <a:off x="1981612" y="4214682"/>
            <a:ext cx="3542584"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2000" tIns="216000" rIns="216000" bIns="216000" rtlCol="0" anchor="ctr"/>
          <a:lstStyle/>
          <a:p>
            <a:pPr>
              <a:lnSpc>
                <a:spcPct val="90000"/>
              </a:lnSpc>
              <a:spcBef>
                <a:spcPts val="600"/>
              </a:spcBef>
            </a:pPr>
            <a:r>
              <a:rPr lang="de-DE" sz="1600" dirty="0">
                <a:solidFill>
                  <a:schemeClr val="tx1"/>
                </a:solidFill>
              </a:rPr>
              <a:t>Oczekiwania dotyczące uczciwości     </a:t>
            </a:r>
            <a:br>
              <a:rPr lang="de-DE" sz="1600" dirty="0">
                <a:solidFill>
                  <a:schemeClr val="tx1"/>
                </a:solidFill>
              </a:rPr>
            </a:br>
            <a:r>
              <a:rPr lang="de-DE" sz="1600" dirty="0">
                <a:solidFill>
                  <a:schemeClr val="tx1"/>
                </a:solidFill>
              </a:rPr>
              <a:t>w środowisku biznesowym</a:t>
            </a:r>
          </a:p>
        </p:txBody>
      </p:sp>
      <p:sp>
        <p:nvSpPr>
          <p:cNvPr id="29" name="Rechteck 13"/>
          <p:cNvSpPr/>
          <p:nvPr/>
        </p:nvSpPr>
        <p:spPr>
          <a:xfrm flipH="1">
            <a:off x="710658" y="2876214"/>
            <a:ext cx="4969724"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2000" tIns="216000" rIns="216000" bIns="216000" rtlCol="0" anchor="ctr"/>
          <a:lstStyle/>
          <a:p>
            <a:pPr>
              <a:lnSpc>
                <a:spcPct val="90000"/>
              </a:lnSpc>
              <a:spcBef>
                <a:spcPts val="600"/>
              </a:spcBef>
            </a:pPr>
            <a:r>
              <a:rPr lang="de-DE" sz="1600" dirty="0" err="1">
                <a:solidFill>
                  <a:schemeClr val="tx1"/>
                </a:solidFill>
              </a:rPr>
              <a:t>Oczekiwania</a:t>
            </a:r>
            <a:r>
              <a:rPr lang="de-DE" sz="1600" dirty="0">
                <a:solidFill>
                  <a:schemeClr val="tx1"/>
                </a:solidFill>
              </a:rPr>
              <a:t> </a:t>
            </a:r>
            <a:r>
              <a:rPr lang="de-DE" sz="1600" dirty="0" err="1">
                <a:solidFill>
                  <a:schemeClr val="tx1"/>
                </a:solidFill>
              </a:rPr>
              <a:t>dot</a:t>
            </a:r>
            <a:r>
              <a:rPr lang="pl-PL" sz="1600" dirty="0">
                <a:solidFill>
                  <a:schemeClr val="tx1"/>
                </a:solidFill>
              </a:rPr>
              <a:t>.</a:t>
            </a:r>
            <a:r>
              <a:rPr lang="de-DE" sz="1600" dirty="0">
                <a:solidFill>
                  <a:schemeClr val="tx1"/>
                </a:solidFill>
              </a:rPr>
              <a:t> praw człowieka </a:t>
            </a:r>
            <a:br>
              <a:rPr lang="de-DE" sz="1600" dirty="0">
                <a:solidFill>
                  <a:schemeClr val="tx1"/>
                </a:solidFill>
              </a:rPr>
            </a:br>
            <a:r>
              <a:rPr lang="de-DE" sz="1600" dirty="0">
                <a:solidFill>
                  <a:schemeClr val="tx1"/>
                </a:solidFill>
              </a:rPr>
              <a:t>w </a:t>
            </a:r>
            <a:r>
              <a:rPr lang="de-DE" sz="1600" dirty="0" err="1">
                <a:solidFill>
                  <a:schemeClr val="tx1"/>
                </a:solidFill>
              </a:rPr>
              <a:t>tym</a:t>
            </a:r>
            <a:r>
              <a:rPr lang="de-DE" sz="1600" dirty="0">
                <a:solidFill>
                  <a:schemeClr val="tx1"/>
                </a:solidFill>
              </a:rPr>
              <a:t> </a:t>
            </a:r>
            <a:r>
              <a:rPr lang="de-DE" sz="1600" dirty="0" err="1">
                <a:solidFill>
                  <a:schemeClr val="tx1"/>
                </a:solidFill>
              </a:rPr>
              <a:t>praw</a:t>
            </a:r>
            <a:r>
              <a:rPr lang="de-DE" sz="1600" dirty="0">
                <a:solidFill>
                  <a:schemeClr val="tx1"/>
                </a:solidFill>
              </a:rPr>
              <a:t> </a:t>
            </a:r>
            <a:r>
              <a:rPr lang="de-DE" sz="1600" dirty="0" err="1">
                <a:solidFill>
                  <a:schemeClr val="tx1"/>
                </a:solidFill>
              </a:rPr>
              <a:t>pracownicz</a:t>
            </a:r>
            <a:r>
              <a:rPr lang="pl-PL" sz="1600" dirty="0" err="1">
                <a:solidFill>
                  <a:schemeClr val="tx1"/>
                </a:solidFill>
              </a:rPr>
              <a:t>ych</a:t>
            </a:r>
            <a:endParaRPr lang="de-DE" sz="1600" dirty="0">
              <a:solidFill>
                <a:schemeClr val="tx1"/>
              </a:solidFill>
            </a:endParaRPr>
          </a:p>
        </p:txBody>
      </p:sp>
      <p:sp>
        <p:nvSpPr>
          <p:cNvPr id="9" name="Ellipse 11"/>
          <p:cNvSpPr>
            <a:spLocks noChangeAspect="1"/>
          </p:cNvSpPr>
          <p:nvPr/>
        </p:nvSpPr>
        <p:spPr>
          <a:xfrm>
            <a:off x="4809644" y="2320204"/>
            <a:ext cx="2889846" cy="28898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spcAft>
                <a:spcPts val="0"/>
              </a:spcAft>
            </a:pPr>
            <a:endParaRPr lang="de-DE" sz="2000" dirty="0" err="1">
              <a:ln>
                <a:noFill/>
              </a:ln>
              <a:solidFill>
                <a:schemeClr val="tx1"/>
              </a:solidFill>
            </a:endParaRPr>
          </a:p>
        </p:txBody>
      </p:sp>
      <p:grpSp>
        <p:nvGrpSpPr>
          <p:cNvPr id="21" name="Group 4">
            <a:extLst>
              <a:ext uri="{FF2B5EF4-FFF2-40B4-BE49-F238E27FC236}">
                <a16:creationId xmlns:a16="http://schemas.microsoft.com/office/drawing/2014/main" id="{494B7D6F-FF83-4DD5-8AAA-3D44E97C5330}"/>
              </a:ext>
            </a:extLst>
          </p:cNvPr>
          <p:cNvGrpSpPr>
            <a:grpSpLocks noChangeAspect="1"/>
          </p:cNvGrpSpPr>
          <p:nvPr/>
        </p:nvGrpSpPr>
        <p:grpSpPr bwMode="auto">
          <a:xfrm>
            <a:off x="4914848" y="2426976"/>
            <a:ext cx="2676304" cy="2676304"/>
            <a:chOff x="2640" y="1920"/>
            <a:chExt cx="480" cy="480"/>
          </a:xfrm>
        </p:grpSpPr>
        <p:sp>
          <p:nvSpPr>
            <p:cNvPr id="22" name="Freeform 5">
              <a:extLst>
                <a:ext uri="{FF2B5EF4-FFF2-40B4-BE49-F238E27FC236}">
                  <a16:creationId xmlns:a16="http://schemas.microsoft.com/office/drawing/2014/main" id="{6ECA8A67-D188-4B6C-A0A2-FA081F9E88B0}"/>
                </a:ext>
              </a:extLst>
            </p:cNvPr>
            <p:cNvSpPr>
              <a:spLocks noEditPoints="1"/>
            </p:cNvSpPr>
            <p:nvPr/>
          </p:nvSpPr>
          <p:spPr bwMode="auto">
            <a:xfrm>
              <a:off x="2640" y="1920"/>
              <a:ext cx="480" cy="480"/>
            </a:xfrm>
            <a:custGeom>
              <a:avLst/>
              <a:gdLst>
                <a:gd name="T0" fmla="*/ 818 w 1440"/>
                <a:gd name="T1" fmla="*/ 64 h 1440"/>
                <a:gd name="T2" fmla="*/ 975 w 1440"/>
                <a:gd name="T3" fmla="*/ 107 h 1440"/>
                <a:gd name="T4" fmla="*/ 1115 w 1440"/>
                <a:gd name="T5" fmla="*/ 187 h 1440"/>
                <a:gd name="T6" fmla="*/ 1212 w 1440"/>
                <a:gd name="T7" fmla="*/ 275 h 1440"/>
                <a:gd name="T8" fmla="*/ 1306 w 1440"/>
                <a:gd name="T9" fmla="*/ 408 h 1440"/>
                <a:gd name="T10" fmla="*/ 1364 w 1440"/>
                <a:gd name="T11" fmla="*/ 558 h 1440"/>
                <a:gd name="T12" fmla="*/ 1383 w 1440"/>
                <a:gd name="T13" fmla="*/ 721 h 1440"/>
                <a:gd name="T14" fmla="*/ 1371 w 1440"/>
                <a:gd name="T15" fmla="*/ 851 h 1440"/>
                <a:gd name="T16" fmla="*/ 1320 w 1440"/>
                <a:gd name="T17" fmla="*/ 1004 h 1440"/>
                <a:gd name="T18" fmla="*/ 1234 w 1440"/>
                <a:gd name="T19" fmla="*/ 1140 h 1440"/>
                <a:gd name="T20" fmla="*/ 1140 w 1440"/>
                <a:gd name="T21" fmla="*/ 1234 h 1440"/>
                <a:gd name="T22" fmla="*/ 1004 w 1440"/>
                <a:gd name="T23" fmla="*/ 1320 h 1440"/>
                <a:gd name="T24" fmla="*/ 851 w 1440"/>
                <a:gd name="T25" fmla="*/ 1371 h 1440"/>
                <a:gd name="T26" fmla="*/ 721 w 1440"/>
                <a:gd name="T27" fmla="*/ 1383 h 1440"/>
                <a:gd name="T28" fmla="*/ 558 w 1440"/>
                <a:gd name="T29" fmla="*/ 1364 h 1440"/>
                <a:gd name="T30" fmla="*/ 408 w 1440"/>
                <a:gd name="T31" fmla="*/ 1306 h 1440"/>
                <a:gd name="T32" fmla="*/ 275 w 1440"/>
                <a:gd name="T33" fmla="*/ 1212 h 1440"/>
                <a:gd name="T34" fmla="*/ 187 w 1440"/>
                <a:gd name="T35" fmla="*/ 1115 h 1440"/>
                <a:gd name="T36" fmla="*/ 107 w 1440"/>
                <a:gd name="T37" fmla="*/ 975 h 1440"/>
                <a:gd name="T38" fmla="*/ 64 w 1440"/>
                <a:gd name="T39" fmla="*/ 818 h 1440"/>
                <a:gd name="T40" fmla="*/ 58 w 1440"/>
                <a:gd name="T41" fmla="*/ 687 h 1440"/>
                <a:gd name="T42" fmla="*/ 85 w 1440"/>
                <a:gd name="T43" fmla="*/ 527 h 1440"/>
                <a:gd name="T44" fmla="*/ 150 w 1440"/>
                <a:gd name="T45" fmla="*/ 380 h 1440"/>
                <a:gd name="T46" fmla="*/ 251 w 1440"/>
                <a:gd name="T47" fmla="*/ 251 h 1440"/>
                <a:gd name="T48" fmla="*/ 353 w 1440"/>
                <a:gd name="T49" fmla="*/ 168 h 1440"/>
                <a:gd name="T50" fmla="*/ 496 w 1440"/>
                <a:gd name="T51" fmla="*/ 96 h 1440"/>
                <a:gd name="T52" fmla="*/ 654 w 1440"/>
                <a:gd name="T53" fmla="*/ 60 h 1440"/>
                <a:gd name="T54" fmla="*/ 683 w 1440"/>
                <a:gd name="T55" fmla="*/ 1 h 1440"/>
                <a:gd name="T56" fmla="*/ 506 w 1440"/>
                <a:gd name="T57" fmla="*/ 33 h 1440"/>
                <a:gd name="T58" fmla="*/ 347 w 1440"/>
                <a:gd name="T59" fmla="*/ 105 h 1440"/>
                <a:gd name="T60" fmla="*/ 211 w 1440"/>
                <a:gd name="T61" fmla="*/ 211 h 1440"/>
                <a:gd name="T62" fmla="*/ 105 w 1440"/>
                <a:gd name="T63" fmla="*/ 347 h 1440"/>
                <a:gd name="T64" fmla="*/ 33 w 1440"/>
                <a:gd name="T65" fmla="*/ 506 h 1440"/>
                <a:gd name="T66" fmla="*/ 1 w 1440"/>
                <a:gd name="T67" fmla="*/ 683 h 1440"/>
                <a:gd name="T68" fmla="*/ 8 w 1440"/>
                <a:gd name="T69" fmla="*/ 830 h 1440"/>
                <a:gd name="T70" fmla="*/ 57 w 1440"/>
                <a:gd name="T71" fmla="*/ 1001 h 1440"/>
                <a:gd name="T72" fmla="*/ 143 w 1440"/>
                <a:gd name="T73" fmla="*/ 1151 h 1440"/>
                <a:gd name="T74" fmla="*/ 262 w 1440"/>
                <a:gd name="T75" fmla="*/ 1276 h 1440"/>
                <a:gd name="T76" fmla="*/ 408 w 1440"/>
                <a:gd name="T77" fmla="*/ 1369 h 1440"/>
                <a:gd name="T78" fmla="*/ 575 w 1440"/>
                <a:gd name="T79" fmla="*/ 1426 h 1440"/>
                <a:gd name="T80" fmla="*/ 721 w 1440"/>
                <a:gd name="T81" fmla="*/ 1440 h 1440"/>
                <a:gd name="T82" fmla="*/ 900 w 1440"/>
                <a:gd name="T83" fmla="*/ 1418 h 1440"/>
                <a:gd name="T84" fmla="*/ 1063 w 1440"/>
                <a:gd name="T85" fmla="*/ 1354 h 1440"/>
                <a:gd name="T86" fmla="*/ 1204 w 1440"/>
                <a:gd name="T87" fmla="*/ 1253 h 1440"/>
                <a:gd name="T88" fmla="*/ 1317 w 1440"/>
                <a:gd name="T89" fmla="*/ 1123 h 1440"/>
                <a:gd name="T90" fmla="*/ 1396 w 1440"/>
                <a:gd name="T91" fmla="*/ 967 h 1440"/>
                <a:gd name="T92" fmla="*/ 1437 w 1440"/>
                <a:gd name="T93" fmla="*/ 794 h 1440"/>
                <a:gd name="T94" fmla="*/ 1437 w 1440"/>
                <a:gd name="T95" fmla="*/ 646 h 1440"/>
                <a:gd name="T96" fmla="*/ 1396 w 1440"/>
                <a:gd name="T97" fmla="*/ 473 h 1440"/>
                <a:gd name="T98" fmla="*/ 1317 w 1440"/>
                <a:gd name="T99" fmla="*/ 317 h 1440"/>
                <a:gd name="T100" fmla="*/ 1204 w 1440"/>
                <a:gd name="T101" fmla="*/ 187 h 1440"/>
                <a:gd name="T102" fmla="*/ 1063 w 1440"/>
                <a:gd name="T103" fmla="*/ 87 h 1440"/>
                <a:gd name="T104" fmla="*/ 900 w 1440"/>
                <a:gd name="T105" fmla="*/ 22 h 1440"/>
                <a:gd name="T106" fmla="*/ 721 w 1440"/>
                <a:gd name="T107"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0" h="1440">
                  <a:moveTo>
                    <a:pt x="721" y="57"/>
                  </a:moveTo>
                  <a:lnTo>
                    <a:pt x="721" y="57"/>
                  </a:lnTo>
                  <a:lnTo>
                    <a:pt x="753" y="58"/>
                  </a:lnTo>
                  <a:lnTo>
                    <a:pt x="786" y="60"/>
                  </a:lnTo>
                  <a:lnTo>
                    <a:pt x="818" y="64"/>
                  </a:lnTo>
                  <a:lnTo>
                    <a:pt x="851" y="70"/>
                  </a:lnTo>
                  <a:lnTo>
                    <a:pt x="882" y="77"/>
                  </a:lnTo>
                  <a:lnTo>
                    <a:pt x="914" y="85"/>
                  </a:lnTo>
                  <a:lnTo>
                    <a:pt x="944" y="96"/>
                  </a:lnTo>
                  <a:lnTo>
                    <a:pt x="975" y="107"/>
                  </a:lnTo>
                  <a:lnTo>
                    <a:pt x="1004" y="120"/>
                  </a:lnTo>
                  <a:lnTo>
                    <a:pt x="1032" y="135"/>
                  </a:lnTo>
                  <a:lnTo>
                    <a:pt x="1061" y="150"/>
                  </a:lnTo>
                  <a:lnTo>
                    <a:pt x="1088" y="168"/>
                  </a:lnTo>
                  <a:lnTo>
                    <a:pt x="1115" y="187"/>
                  </a:lnTo>
                  <a:lnTo>
                    <a:pt x="1140" y="207"/>
                  </a:lnTo>
                  <a:lnTo>
                    <a:pt x="1166" y="229"/>
                  </a:lnTo>
                  <a:lnTo>
                    <a:pt x="1189" y="251"/>
                  </a:lnTo>
                  <a:lnTo>
                    <a:pt x="1189" y="251"/>
                  </a:lnTo>
                  <a:lnTo>
                    <a:pt x="1212" y="275"/>
                  </a:lnTo>
                  <a:lnTo>
                    <a:pt x="1234" y="300"/>
                  </a:lnTo>
                  <a:lnTo>
                    <a:pt x="1254" y="326"/>
                  </a:lnTo>
                  <a:lnTo>
                    <a:pt x="1272" y="353"/>
                  </a:lnTo>
                  <a:lnTo>
                    <a:pt x="1290" y="380"/>
                  </a:lnTo>
                  <a:lnTo>
                    <a:pt x="1306" y="408"/>
                  </a:lnTo>
                  <a:lnTo>
                    <a:pt x="1320" y="437"/>
                  </a:lnTo>
                  <a:lnTo>
                    <a:pt x="1333" y="466"/>
                  </a:lnTo>
                  <a:lnTo>
                    <a:pt x="1344" y="496"/>
                  </a:lnTo>
                  <a:lnTo>
                    <a:pt x="1355" y="527"/>
                  </a:lnTo>
                  <a:lnTo>
                    <a:pt x="1364" y="558"/>
                  </a:lnTo>
                  <a:lnTo>
                    <a:pt x="1371" y="589"/>
                  </a:lnTo>
                  <a:lnTo>
                    <a:pt x="1376" y="622"/>
                  </a:lnTo>
                  <a:lnTo>
                    <a:pt x="1380" y="654"/>
                  </a:lnTo>
                  <a:lnTo>
                    <a:pt x="1383" y="687"/>
                  </a:lnTo>
                  <a:lnTo>
                    <a:pt x="1383" y="721"/>
                  </a:lnTo>
                  <a:lnTo>
                    <a:pt x="1383" y="721"/>
                  </a:lnTo>
                  <a:lnTo>
                    <a:pt x="1383" y="753"/>
                  </a:lnTo>
                  <a:lnTo>
                    <a:pt x="1380" y="786"/>
                  </a:lnTo>
                  <a:lnTo>
                    <a:pt x="1376" y="818"/>
                  </a:lnTo>
                  <a:lnTo>
                    <a:pt x="1371" y="851"/>
                  </a:lnTo>
                  <a:lnTo>
                    <a:pt x="1364" y="882"/>
                  </a:lnTo>
                  <a:lnTo>
                    <a:pt x="1355" y="914"/>
                  </a:lnTo>
                  <a:lnTo>
                    <a:pt x="1344" y="944"/>
                  </a:lnTo>
                  <a:lnTo>
                    <a:pt x="1333" y="975"/>
                  </a:lnTo>
                  <a:lnTo>
                    <a:pt x="1320" y="1004"/>
                  </a:lnTo>
                  <a:lnTo>
                    <a:pt x="1306" y="1032"/>
                  </a:lnTo>
                  <a:lnTo>
                    <a:pt x="1290" y="1061"/>
                  </a:lnTo>
                  <a:lnTo>
                    <a:pt x="1272" y="1088"/>
                  </a:lnTo>
                  <a:lnTo>
                    <a:pt x="1254" y="1115"/>
                  </a:lnTo>
                  <a:lnTo>
                    <a:pt x="1234" y="1140"/>
                  </a:lnTo>
                  <a:lnTo>
                    <a:pt x="1212" y="1166"/>
                  </a:lnTo>
                  <a:lnTo>
                    <a:pt x="1189" y="1189"/>
                  </a:lnTo>
                  <a:lnTo>
                    <a:pt x="1189" y="1189"/>
                  </a:lnTo>
                  <a:lnTo>
                    <a:pt x="1166" y="1212"/>
                  </a:lnTo>
                  <a:lnTo>
                    <a:pt x="1140" y="1234"/>
                  </a:lnTo>
                  <a:lnTo>
                    <a:pt x="1115" y="1254"/>
                  </a:lnTo>
                  <a:lnTo>
                    <a:pt x="1088" y="1272"/>
                  </a:lnTo>
                  <a:lnTo>
                    <a:pt x="1061" y="1290"/>
                  </a:lnTo>
                  <a:lnTo>
                    <a:pt x="1032" y="1306"/>
                  </a:lnTo>
                  <a:lnTo>
                    <a:pt x="1004" y="1320"/>
                  </a:lnTo>
                  <a:lnTo>
                    <a:pt x="975" y="1333"/>
                  </a:lnTo>
                  <a:lnTo>
                    <a:pt x="944" y="1344"/>
                  </a:lnTo>
                  <a:lnTo>
                    <a:pt x="914" y="1355"/>
                  </a:lnTo>
                  <a:lnTo>
                    <a:pt x="882" y="1364"/>
                  </a:lnTo>
                  <a:lnTo>
                    <a:pt x="851" y="1371"/>
                  </a:lnTo>
                  <a:lnTo>
                    <a:pt x="818" y="1376"/>
                  </a:lnTo>
                  <a:lnTo>
                    <a:pt x="786" y="1380"/>
                  </a:lnTo>
                  <a:lnTo>
                    <a:pt x="753" y="1383"/>
                  </a:lnTo>
                  <a:lnTo>
                    <a:pt x="721" y="1383"/>
                  </a:lnTo>
                  <a:lnTo>
                    <a:pt x="721" y="1383"/>
                  </a:lnTo>
                  <a:lnTo>
                    <a:pt x="687" y="1383"/>
                  </a:lnTo>
                  <a:lnTo>
                    <a:pt x="654" y="1380"/>
                  </a:lnTo>
                  <a:lnTo>
                    <a:pt x="622" y="1376"/>
                  </a:lnTo>
                  <a:lnTo>
                    <a:pt x="589" y="1371"/>
                  </a:lnTo>
                  <a:lnTo>
                    <a:pt x="558" y="1364"/>
                  </a:lnTo>
                  <a:lnTo>
                    <a:pt x="527" y="1355"/>
                  </a:lnTo>
                  <a:lnTo>
                    <a:pt x="496" y="1344"/>
                  </a:lnTo>
                  <a:lnTo>
                    <a:pt x="466" y="1333"/>
                  </a:lnTo>
                  <a:lnTo>
                    <a:pt x="437" y="1320"/>
                  </a:lnTo>
                  <a:lnTo>
                    <a:pt x="408" y="1306"/>
                  </a:lnTo>
                  <a:lnTo>
                    <a:pt x="380" y="1290"/>
                  </a:lnTo>
                  <a:lnTo>
                    <a:pt x="353" y="1272"/>
                  </a:lnTo>
                  <a:lnTo>
                    <a:pt x="326" y="1254"/>
                  </a:lnTo>
                  <a:lnTo>
                    <a:pt x="300" y="1234"/>
                  </a:lnTo>
                  <a:lnTo>
                    <a:pt x="275" y="1212"/>
                  </a:lnTo>
                  <a:lnTo>
                    <a:pt x="251" y="1189"/>
                  </a:lnTo>
                  <a:lnTo>
                    <a:pt x="251" y="1189"/>
                  </a:lnTo>
                  <a:lnTo>
                    <a:pt x="229" y="1166"/>
                  </a:lnTo>
                  <a:lnTo>
                    <a:pt x="207" y="1140"/>
                  </a:lnTo>
                  <a:lnTo>
                    <a:pt x="187" y="1115"/>
                  </a:lnTo>
                  <a:lnTo>
                    <a:pt x="168" y="1088"/>
                  </a:lnTo>
                  <a:lnTo>
                    <a:pt x="150" y="1061"/>
                  </a:lnTo>
                  <a:lnTo>
                    <a:pt x="135" y="1032"/>
                  </a:lnTo>
                  <a:lnTo>
                    <a:pt x="120" y="1004"/>
                  </a:lnTo>
                  <a:lnTo>
                    <a:pt x="107" y="975"/>
                  </a:lnTo>
                  <a:lnTo>
                    <a:pt x="96" y="944"/>
                  </a:lnTo>
                  <a:lnTo>
                    <a:pt x="85" y="914"/>
                  </a:lnTo>
                  <a:lnTo>
                    <a:pt x="77" y="882"/>
                  </a:lnTo>
                  <a:lnTo>
                    <a:pt x="70" y="851"/>
                  </a:lnTo>
                  <a:lnTo>
                    <a:pt x="64" y="818"/>
                  </a:lnTo>
                  <a:lnTo>
                    <a:pt x="60" y="786"/>
                  </a:lnTo>
                  <a:lnTo>
                    <a:pt x="58" y="753"/>
                  </a:lnTo>
                  <a:lnTo>
                    <a:pt x="57" y="721"/>
                  </a:lnTo>
                  <a:lnTo>
                    <a:pt x="57" y="721"/>
                  </a:lnTo>
                  <a:lnTo>
                    <a:pt x="58" y="687"/>
                  </a:lnTo>
                  <a:lnTo>
                    <a:pt x="60" y="654"/>
                  </a:lnTo>
                  <a:lnTo>
                    <a:pt x="64" y="622"/>
                  </a:lnTo>
                  <a:lnTo>
                    <a:pt x="70" y="589"/>
                  </a:lnTo>
                  <a:lnTo>
                    <a:pt x="77" y="558"/>
                  </a:lnTo>
                  <a:lnTo>
                    <a:pt x="85" y="527"/>
                  </a:lnTo>
                  <a:lnTo>
                    <a:pt x="96" y="496"/>
                  </a:lnTo>
                  <a:lnTo>
                    <a:pt x="107" y="466"/>
                  </a:lnTo>
                  <a:lnTo>
                    <a:pt x="120" y="437"/>
                  </a:lnTo>
                  <a:lnTo>
                    <a:pt x="135" y="408"/>
                  </a:lnTo>
                  <a:lnTo>
                    <a:pt x="150" y="380"/>
                  </a:lnTo>
                  <a:lnTo>
                    <a:pt x="168" y="353"/>
                  </a:lnTo>
                  <a:lnTo>
                    <a:pt x="187" y="326"/>
                  </a:lnTo>
                  <a:lnTo>
                    <a:pt x="207" y="300"/>
                  </a:lnTo>
                  <a:lnTo>
                    <a:pt x="229" y="275"/>
                  </a:lnTo>
                  <a:lnTo>
                    <a:pt x="251" y="251"/>
                  </a:lnTo>
                  <a:lnTo>
                    <a:pt x="251" y="251"/>
                  </a:lnTo>
                  <a:lnTo>
                    <a:pt x="275" y="229"/>
                  </a:lnTo>
                  <a:lnTo>
                    <a:pt x="300" y="207"/>
                  </a:lnTo>
                  <a:lnTo>
                    <a:pt x="326" y="187"/>
                  </a:lnTo>
                  <a:lnTo>
                    <a:pt x="353" y="168"/>
                  </a:lnTo>
                  <a:lnTo>
                    <a:pt x="380" y="150"/>
                  </a:lnTo>
                  <a:lnTo>
                    <a:pt x="408" y="135"/>
                  </a:lnTo>
                  <a:lnTo>
                    <a:pt x="437" y="120"/>
                  </a:lnTo>
                  <a:lnTo>
                    <a:pt x="466" y="107"/>
                  </a:lnTo>
                  <a:lnTo>
                    <a:pt x="496" y="96"/>
                  </a:lnTo>
                  <a:lnTo>
                    <a:pt x="527" y="85"/>
                  </a:lnTo>
                  <a:lnTo>
                    <a:pt x="558" y="77"/>
                  </a:lnTo>
                  <a:lnTo>
                    <a:pt x="589" y="70"/>
                  </a:lnTo>
                  <a:lnTo>
                    <a:pt x="622" y="64"/>
                  </a:lnTo>
                  <a:lnTo>
                    <a:pt x="654" y="60"/>
                  </a:lnTo>
                  <a:lnTo>
                    <a:pt x="687" y="58"/>
                  </a:lnTo>
                  <a:lnTo>
                    <a:pt x="721" y="57"/>
                  </a:lnTo>
                  <a:close/>
                  <a:moveTo>
                    <a:pt x="721" y="0"/>
                  </a:moveTo>
                  <a:lnTo>
                    <a:pt x="721" y="0"/>
                  </a:lnTo>
                  <a:lnTo>
                    <a:pt x="683" y="1"/>
                  </a:lnTo>
                  <a:lnTo>
                    <a:pt x="646" y="4"/>
                  </a:lnTo>
                  <a:lnTo>
                    <a:pt x="611" y="8"/>
                  </a:lnTo>
                  <a:lnTo>
                    <a:pt x="575" y="14"/>
                  </a:lnTo>
                  <a:lnTo>
                    <a:pt x="541" y="22"/>
                  </a:lnTo>
                  <a:lnTo>
                    <a:pt x="506" y="33"/>
                  </a:lnTo>
                  <a:lnTo>
                    <a:pt x="473" y="44"/>
                  </a:lnTo>
                  <a:lnTo>
                    <a:pt x="440" y="57"/>
                  </a:lnTo>
                  <a:lnTo>
                    <a:pt x="408" y="71"/>
                  </a:lnTo>
                  <a:lnTo>
                    <a:pt x="377" y="87"/>
                  </a:lnTo>
                  <a:lnTo>
                    <a:pt x="347" y="105"/>
                  </a:lnTo>
                  <a:lnTo>
                    <a:pt x="317" y="123"/>
                  </a:lnTo>
                  <a:lnTo>
                    <a:pt x="290" y="143"/>
                  </a:lnTo>
                  <a:lnTo>
                    <a:pt x="262" y="165"/>
                  </a:lnTo>
                  <a:lnTo>
                    <a:pt x="236" y="187"/>
                  </a:lnTo>
                  <a:lnTo>
                    <a:pt x="211" y="211"/>
                  </a:lnTo>
                  <a:lnTo>
                    <a:pt x="187" y="236"/>
                  </a:lnTo>
                  <a:lnTo>
                    <a:pt x="165" y="262"/>
                  </a:lnTo>
                  <a:lnTo>
                    <a:pt x="143" y="290"/>
                  </a:lnTo>
                  <a:lnTo>
                    <a:pt x="123" y="317"/>
                  </a:lnTo>
                  <a:lnTo>
                    <a:pt x="105" y="347"/>
                  </a:lnTo>
                  <a:lnTo>
                    <a:pt x="87" y="377"/>
                  </a:lnTo>
                  <a:lnTo>
                    <a:pt x="71" y="408"/>
                  </a:lnTo>
                  <a:lnTo>
                    <a:pt x="57" y="440"/>
                  </a:lnTo>
                  <a:lnTo>
                    <a:pt x="44" y="473"/>
                  </a:lnTo>
                  <a:lnTo>
                    <a:pt x="33" y="506"/>
                  </a:lnTo>
                  <a:lnTo>
                    <a:pt x="22" y="541"/>
                  </a:lnTo>
                  <a:lnTo>
                    <a:pt x="14" y="575"/>
                  </a:lnTo>
                  <a:lnTo>
                    <a:pt x="8" y="611"/>
                  </a:lnTo>
                  <a:lnTo>
                    <a:pt x="4" y="646"/>
                  </a:lnTo>
                  <a:lnTo>
                    <a:pt x="1" y="683"/>
                  </a:lnTo>
                  <a:lnTo>
                    <a:pt x="0" y="721"/>
                  </a:lnTo>
                  <a:lnTo>
                    <a:pt x="0" y="721"/>
                  </a:lnTo>
                  <a:lnTo>
                    <a:pt x="1" y="757"/>
                  </a:lnTo>
                  <a:lnTo>
                    <a:pt x="4" y="794"/>
                  </a:lnTo>
                  <a:lnTo>
                    <a:pt x="8" y="830"/>
                  </a:lnTo>
                  <a:lnTo>
                    <a:pt x="14" y="865"/>
                  </a:lnTo>
                  <a:lnTo>
                    <a:pt x="22" y="900"/>
                  </a:lnTo>
                  <a:lnTo>
                    <a:pt x="33" y="934"/>
                  </a:lnTo>
                  <a:lnTo>
                    <a:pt x="44" y="967"/>
                  </a:lnTo>
                  <a:lnTo>
                    <a:pt x="57" y="1001"/>
                  </a:lnTo>
                  <a:lnTo>
                    <a:pt x="71" y="1032"/>
                  </a:lnTo>
                  <a:lnTo>
                    <a:pt x="87" y="1063"/>
                  </a:lnTo>
                  <a:lnTo>
                    <a:pt x="105" y="1093"/>
                  </a:lnTo>
                  <a:lnTo>
                    <a:pt x="123" y="1123"/>
                  </a:lnTo>
                  <a:lnTo>
                    <a:pt x="143" y="1151"/>
                  </a:lnTo>
                  <a:lnTo>
                    <a:pt x="165" y="1178"/>
                  </a:lnTo>
                  <a:lnTo>
                    <a:pt x="187" y="1204"/>
                  </a:lnTo>
                  <a:lnTo>
                    <a:pt x="211" y="1230"/>
                  </a:lnTo>
                  <a:lnTo>
                    <a:pt x="236" y="1253"/>
                  </a:lnTo>
                  <a:lnTo>
                    <a:pt x="262" y="1276"/>
                  </a:lnTo>
                  <a:lnTo>
                    <a:pt x="290" y="1298"/>
                  </a:lnTo>
                  <a:lnTo>
                    <a:pt x="317" y="1317"/>
                  </a:lnTo>
                  <a:lnTo>
                    <a:pt x="347" y="1336"/>
                  </a:lnTo>
                  <a:lnTo>
                    <a:pt x="377" y="1354"/>
                  </a:lnTo>
                  <a:lnTo>
                    <a:pt x="408" y="1369"/>
                  </a:lnTo>
                  <a:lnTo>
                    <a:pt x="440" y="1384"/>
                  </a:lnTo>
                  <a:lnTo>
                    <a:pt x="473" y="1396"/>
                  </a:lnTo>
                  <a:lnTo>
                    <a:pt x="506" y="1407"/>
                  </a:lnTo>
                  <a:lnTo>
                    <a:pt x="541" y="1418"/>
                  </a:lnTo>
                  <a:lnTo>
                    <a:pt x="575" y="1426"/>
                  </a:lnTo>
                  <a:lnTo>
                    <a:pt x="611" y="1432"/>
                  </a:lnTo>
                  <a:lnTo>
                    <a:pt x="646" y="1437"/>
                  </a:lnTo>
                  <a:lnTo>
                    <a:pt x="683" y="1439"/>
                  </a:lnTo>
                  <a:lnTo>
                    <a:pt x="721" y="1440"/>
                  </a:lnTo>
                  <a:lnTo>
                    <a:pt x="721" y="1440"/>
                  </a:lnTo>
                  <a:lnTo>
                    <a:pt x="757" y="1439"/>
                  </a:lnTo>
                  <a:lnTo>
                    <a:pt x="794" y="1437"/>
                  </a:lnTo>
                  <a:lnTo>
                    <a:pt x="830" y="1432"/>
                  </a:lnTo>
                  <a:lnTo>
                    <a:pt x="865" y="1426"/>
                  </a:lnTo>
                  <a:lnTo>
                    <a:pt x="900" y="1418"/>
                  </a:lnTo>
                  <a:lnTo>
                    <a:pt x="934" y="1407"/>
                  </a:lnTo>
                  <a:lnTo>
                    <a:pt x="967" y="1396"/>
                  </a:lnTo>
                  <a:lnTo>
                    <a:pt x="1001" y="1384"/>
                  </a:lnTo>
                  <a:lnTo>
                    <a:pt x="1032" y="1369"/>
                  </a:lnTo>
                  <a:lnTo>
                    <a:pt x="1063" y="1354"/>
                  </a:lnTo>
                  <a:lnTo>
                    <a:pt x="1093" y="1336"/>
                  </a:lnTo>
                  <a:lnTo>
                    <a:pt x="1123" y="1317"/>
                  </a:lnTo>
                  <a:lnTo>
                    <a:pt x="1151" y="1298"/>
                  </a:lnTo>
                  <a:lnTo>
                    <a:pt x="1178" y="1276"/>
                  </a:lnTo>
                  <a:lnTo>
                    <a:pt x="1204" y="1253"/>
                  </a:lnTo>
                  <a:lnTo>
                    <a:pt x="1230" y="1230"/>
                  </a:lnTo>
                  <a:lnTo>
                    <a:pt x="1253" y="1204"/>
                  </a:lnTo>
                  <a:lnTo>
                    <a:pt x="1275" y="1178"/>
                  </a:lnTo>
                  <a:lnTo>
                    <a:pt x="1298" y="1151"/>
                  </a:lnTo>
                  <a:lnTo>
                    <a:pt x="1317" y="1123"/>
                  </a:lnTo>
                  <a:lnTo>
                    <a:pt x="1336" y="1093"/>
                  </a:lnTo>
                  <a:lnTo>
                    <a:pt x="1354" y="1063"/>
                  </a:lnTo>
                  <a:lnTo>
                    <a:pt x="1369" y="1032"/>
                  </a:lnTo>
                  <a:lnTo>
                    <a:pt x="1384" y="1001"/>
                  </a:lnTo>
                  <a:lnTo>
                    <a:pt x="1396" y="967"/>
                  </a:lnTo>
                  <a:lnTo>
                    <a:pt x="1407" y="934"/>
                  </a:lnTo>
                  <a:lnTo>
                    <a:pt x="1418" y="900"/>
                  </a:lnTo>
                  <a:lnTo>
                    <a:pt x="1426" y="865"/>
                  </a:lnTo>
                  <a:lnTo>
                    <a:pt x="1432" y="830"/>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8"/>
                  </a:lnTo>
                  <a:lnTo>
                    <a:pt x="1354" y="377"/>
                  </a:lnTo>
                  <a:lnTo>
                    <a:pt x="1336" y="347"/>
                  </a:lnTo>
                  <a:lnTo>
                    <a:pt x="1317" y="317"/>
                  </a:lnTo>
                  <a:lnTo>
                    <a:pt x="1298" y="290"/>
                  </a:lnTo>
                  <a:lnTo>
                    <a:pt x="1275" y="262"/>
                  </a:lnTo>
                  <a:lnTo>
                    <a:pt x="1253" y="236"/>
                  </a:lnTo>
                  <a:lnTo>
                    <a:pt x="1230" y="211"/>
                  </a:lnTo>
                  <a:lnTo>
                    <a:pt x="1204" y="187"/>
                  </a:lnTo>
                  <a:lnTo>
                    <a:pt x="1178" y="165"/>
                  </a:lnTo>
                  <a:lnTo>
                    <a:pt x="1151" y="143"/>
                  </a:lnTo>
                  <a:lnTo>
                    <a:pt x="1123" y="123"/>
                  </a:lnTo>
                  <a:lnTo>
                    <a:pt x="1093" y="105"/>
                  </a:lnTo>
                  <a:lnTo>
                    <a:pt x="1063" y="87"/>
                  </a:lnTo>
                  <a:lnTo>
                    <a:pt x="1032" y="71"/>
                  </a:lnTo>
                  <a:lnTo>
                    <a:pt x="1001" y="57"/>
                  </a:lnTo>
                  <a:lnTo>
                    <a:pt x="967" y="44"/>
                  </a:lnTo>
                  <a:lnTo>
                    <a:pt x="934" y="33"/>
                  </a:lnTo>
                  <a:lnTo>
                    <a:pt x="900" y="22"/>
                  </a:lnTo>
                  <a:lnTo>
                    <a:pt x="865" y="14"/>
                  </a:lnTo>
                  <a:lnTo>
                    <a:pt x="830" y="8"/>
                  </a:lnTo>
                  <a:lnTo>
                    <a:pt x="794" y="4"/>
                  </a:lnTo>
                  <a:lnTo>
                    <a:pt x="757" y="1"/>
                  </a:lnTo>
                  <a:lnTo>
                    <a:pt x="721" y="0"/>
                  </a:lnTo>
                  <a:lnTo>
                    <a:pt x="721" y="0"/>
                  </a:lnTo>
                  <a:close/>
                </a:path>
              </a:pathLst>
            </a:custGeom>
            <a:solidFill>
              <a:srgbClr val="00A0F5"/>
            </a:solidFill>
            <a:ln w="9525">
              <a:noFill/>
              <a:round/>
              <a:headEnd/>
              <a:tailEnd/>
            </a:ln>
          </p:spPr>
          <p:txBody>
            <a:bodyPr vert="horz" wrap="square" lIns="91440" tIns="45720" rIns="91440" bIns="45720" numCol="1" anchor="t" anchorCtr="0" compatLnSpc="1">
              <a:prstTxWarp prst="textNoShape">
                <a:avLst/>
              </a:prstTxWarp>
            </a:bodyPr>
            <a:lstStyle/>
            <a:p>
              <a:endParaRPr lang="de-DE" sz="2000" dirty="0"/>
            </a:p>
          </p:txBody>
        </p:sp>
        <p:sp>
          <p:nvSpPr>
            <p:cNvPr id="23" name="Freeform 6">
              <a:extLst>
                <a:ext uri="{FF2B5EF4-FFF2-40B4-BE49-F238E27FC236}">
                  <a16:creationId xmlns:a16="http://schemas.microsoft.com/office/drawing/2014/main" id="{9378DDCA-07B0-4C6A-8ECA-859EB71623DA}"/>
                </a:ext>
              </a:extLst>
            </p:cNvPr>
            <p:cNvSpPr>
              <a:spLocks/>
            </p:cNvSpPr>
            <p:nvPr/>
          </p:nvSpPr>
          <p:spPr bwMode="auto">
            <a:xfrm>
              <a:off x="2659" y="1939"/>
              <a:ext cx="442" cy="442"/>
            </a:xfrm>
            <a:custGeom>
              <a:avLst/>
              <a:gdLst>
                <a:gd name="T0" fmla="*/ 696 w 1326"/>
                <a:gd name="T1" fmla="*/ 1 h 1326"/>
                <a:gd name="T2" fmla="*/ 794 w 1326"/>
                <a:gd name="T3" fmla="*/ 13 h 1326"/>
                <a:gd name="T4" fmla="*/ 887 w 1326"/>
                <a:gd name="T5" fmla="*/ 39 h 1326"/>
                <a:gd name="T6" fmla="*/ 975 w 1326"/>
                <a:gd name="T7" fmla="*/ 78 h 1326"/>
                <a:gd name="T8" fmla="*/ 1058 w 1326"/>
                <a:gd name="T9" fmla="*/ 130 h 1326"/>
                <a:gd name="T10" fmla="*/ 1132 w 1326"/>
                <a:gd name="T11" fmla="*/ 194 h 1326"/>
                <a:gd name="T12" fmla="*/ 1177 w 1326"/>
                <a:gd name="T13" fmla="*/ 243 h 1326"/>
                <a:gd name="T14" fmla="*/ 1233 w 1326"/>
                <a:gd name="T15" fmla="*/ 323 h 1326"/>
                <a:gd name="T16" fmla="*/ 1276 w 1326"/>
                <a:gd name="T17" fmla="*/ 409 h 1326"/>
                <a:gd name="T18" fmla="*/ 1307 w 1326"/>
                <a:gd name="T19" fmla="*/ 501 h 1326"/>
                <a:gd name="T20" fmla="*/ 1323 w 1326"/>
                <a:gd name="T21" fmla="*/ 597 h 1326"/>
                <a:gd name="T22" fmla="*/ 1326 w 1326"/>
                <a:gd name="T23" fmla="*/ 664 h 1326"/>
                <a:gd name="T24" fmla="*/ 1319 w 1326"/>
                <a:gd name="T25" fmla="*/ 761 h 1326"/>
                <a:gd name="T26" fmla="*/ 1298 w 1326"/>
                <a:gd name="T27" fmla="*/ 857 h 1326"/>
                <a:gd name="T28" fmla="*/ 1263 w 1326"/>
                <a:gd name="T29" fmla="*/ 947 h 1326"/>
                <a:gd name="T30" fmla="*/ 1215 w 1326"/>
                <a:gd name="T31" fmla="*/ 1031 h 1326"/>
                <a:gd name="T32" fmla="*/ 1155 w 1326"/>
                <a:gd name="T33" fmla="*/ 1109 h 1326"/>
                <a:gd name="T34" fmla="*/ 1109 w 1326"/>
                <a:gd name="T35" fmla="*/ 1155 h 1326"/>
                <a:gd name="T36" fmla="*/ 1031 w 1326"/>
                <a:gd name="T37" fmla="*/ 1215 h 1326"/>
                <a:gd name="T38" fmla="*/ 947 w 1326"/>
                <a:gd name="T39" fmla="*/ 1263 h 1326"/>
                <a:gd name="T40" fmla="*/ 857 w 1326"/>
                <a:gd name="T41" fmla="*/ 1298 h 1326"/>
                <a:gd name="T42" fmla="*/ 761 w 1326"/>
                <a:gd name="T43" fmla="*/ 1319 h 1326"/>
                <a:gd name="T44" fmla="*/ 664 w 1326"/>
                <a:gd name="T45" fmla="*/ 1326 h 1326"/>
                <a:gd name="T46" fmla="*/ 597 w 1326"/>
                <a:gd name="T47" fmla="*/ 1323 h 1326"/>
                <a:gd name="T48" fmla="*/ 501 w 1326"/>
                <a:gd name="T49" fmla="*/ 1307 h 1326"/>
                <a:gd name="T50" fmla="*/ 409 w 1326"/>
                <a:gd name="T51" fmla="*/ 1276 h 1326"/>
                <a:gd name="T52" fmla="*/ 323 w 1326"/>
                <a:gd name="T53" fmla="*/ 1233 h 1326"/>
                <a:gd name="T54" fmla="*/ 243 w 1326"/>
                <a:gd name="T55" fmla="*/ 1177 h 1326"/>
                <a:gd name="T56" fmla="*/ 194 w 1326"/>
                <a:gd name="T57" fmla="*/ 1132 h 1326"/>
                <a:gd name="T58" fmla="*/ 130 w 1326"/>
                <a:gd name="T59" fmla="*/ 1058 h 1326"/>
                <a:gd name="T60" fmla="*/ 78 w 1326"/>
                <a:gd name="T61" fmla="*/ 975 h 1326"/>
                <a:gd name="T62" fmla="*/ 39 w 1326"/>
                <a:gd name="T63" fmla="*/ 887 h 1326"/>
                <a:gd name="T64" fmla="*/ 13 w 1326"/>
                <a:gd name="T65" fmla="*/ 794 h 1326"/>
                <a:gd name="T66" fmla="*/ 1 w 1326"/>
                <a:gd name="T67" fmla="*/ 696 h 1326"/>
                <a:gd name="T68" fmla="*/ 1 w 1326"/>
                <a:gd name="T69" fmla="*/ 630 h 1326"/>
                <a:gd name="T70" fmla="*/ 13 w 1326"/>
                <a:gd name="T71" fmla="*/ 532 h 1326"/>
                <a:gd name="T72" fmla="*/ 39 w 1326"/>
                <a:gd name="T73" fmla="*/ 439 h 1326"/>
                <a:gd name="T74" fmla="*/ 78 w 1326"/>
                <a:gd name="T75" fmla="*/ 351 h 1326"/>
                <a:gd name="T76" fmla="*/ 130 w 1326"/>
                <a:gd name="T77" fmla="*/ 269 h 1326"/>
                <a:gd name="T78" fmla="*/ 194 w 1326"/>
                <a:gd name="T79" fmla="*/ 194 h 1326"/>
                <a:gd name="T80" fmla="*/ 243 w 1326"/>
                <a:gd name="T81" fmla="*/ 150 h 1326"/>
                <a:gd name="T82" fmla="*/ 323 w 1326"/>
                <a:gd name="T83" fmla="*/ 93 h 1326"/>
                <a:gd name="T84" fmla="*/ 409 w 1326"/>
                <a:gd name="T85" fmla="*/ 50 h 1326"/>
                <a:gd name="T86" fmla="*/ 501 w 1326"/>
                <a:gd name="T87" fmla="*/ 20 h 1326"/>
                <a:gd name="T88" fmla="*/ 597 w 1326"/>
                <a:gd name="T89"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6" h="1326">
                  <a:moveTo>
                    <a:pt x="664" y="0"/>
                  </a:moveTo>
                  <a:lnTo>
                    <a:pt x="664" y="0"/>
                  </a:lnTo>
                  <a:lnTo>
                    <a:pt x="696" y="1"/>
                  </a:lnTo>
                  <a:lnTo>
                    <a:pt x="729" y="3"/>
                  </a:lnTo>
                  <a:lnTo>
                    <a:pt x="761" y="7"/>
                  </a:lnTo>
                  <a:lnTo>
                    <a:pt x="794" y="13"/>
                  </a:lnTo>
                  <a:lnTo>
                    <a:pt x="825" y="20"/>
                  </a:lnTo>
                  <a:lnTo>
                    <a:pt x="857" y="28"/>
                  </a:lnTo>
                  <a:lnTo>
                    <a:pt x="887" y="39"/>
                  </a:lnTo>
                  <a:lnTo>
                    <a:pt x="918" y="50"/>
                  </a:lnTo>
                  <a:lnTo>
                    <a:pt x="947" y="63"/>
                  </a:lnTo>
                  <a:lnTo>
                    <a:pt x="975" y="78"/>
                  </a:lnTo>
                  <a:lnTo>
                    <a:pt x="1004" y="93"/>
                  </a:lnTo>
                  <a:lnTo>
                    <a:pt x="1031" y="111"/>
                  </a:lnTo>
                  <a:lnTo>
                    <a:pt x="1058" y="130"/>
                  </a:lnTo>
                  <a:lnTo>
                    <a:pt x="1083" y="150"/>
                  </a:lnTo>
                  <a:lnTo>
                    <a:pt x="1109" y="172"/>
                  </a:lnTo>
                  <a:lnTo>
                    <a:pt x="1132" y="194"/>
                  </a:lnTo>
                  <a:lnTo>
                    <a:pt x="1132" y="194"/>
                  </a:lnTo>
                  <a:lnTo>
                    <a:pt x="1155" y="218"/>
                  </a:lnTo>
                  <a:lnTo>
                    <a:pt x="1177" y="243"/>
                  </a:lnTo>
                  <a:lnTo>
                    <a:pt x="1197" y="269"/>
                  </a:lnTo>
                  <a:lnTo>
                    <a:pt x="1215" y="296"/>
                  </a:lnTo>
                  <a:lnTo>
                    <a:pt x="1233" y="323"/>
                  </a:lnTo>
                  <a:lnTo>
                    <a:pt x="1249" y="351"/>
                  </a:lnTo>
                  <a:lnTo>
                    <a:pt x="1263" y="380"/>
                  </a:lnTo>
                  <a:lnTo>
                    <a:pt x="1276" y="409"/>
                  </a:lnTo>
                  <a:lnTo>
                    <a:pt x="1287" y="439"/>
                  </a:lnTo>
                  <a:lnTo>
                    <a:pt x="1298" y="470"/>
                  </a:lnTo>
                  <a:lnTo>
                    <a:pt x="1307" y="501"/>
                  </a:lnTo>
                  <a:lnTo>
                    <a:pt x="1314" y="532"/>
                  </a:lnTo>
                  <a:lnTo>
                    <a:pt x="1319" y="565"/>
                  </a:lnTo>
                  <a:lnTo>
                    <a:pt x="1323" y="597"/>
                  </a:lnTo>
                  <a:lnTo>
                    <a:pt x="1326" y="630"/>
                  </a:lnTo>
                  <a:lnTo>
                    <a:pt x="1326" y="664"/>
                  </a:lnTo>
                  <a:lnTo>
                    <a:pt x="1326" y="664"/>
                  </a:lnTo>
                  <a:lnTo>
                    <a:pt x="1326" y="696"/>
                  </a:lnTo>
                  <a:lnTo>
                    <a:pt x="1323" y="729"/>
                  </a:lnTo>
                  <a:lnTo>
                    <a:pt x="1319" y="761"/>
                  </a:lnTo>
                  <a:lnTo>
                    <a:pt x="1314" y="794"/>
                  </a:lnTo>
                  <a:lnTo>
                    <a:pt x="1307" y="825"/>
                  </a:lnTo>
                  <a:lnTo>
                    <a:pt x="1298" y="857"/>
                  </a:lnTo>
                  <a:lnTo>
                    <a:pt x="1287" y="887"/>
                  </a:lnTo>
                  <a:lnTo>
                    <a:pt x="1276" y="918"/>
                  </a:lnTo>
                  <a:lnTo>
                    <a:pt x="1263" y="947"/>
                  </a:lnTo>
                  <a:lnTo>
                    <a:pt x="1249" y="975"/>
                  </a:lnTo>
                  <a:lnTo>
                    <a:pt x="1233" y="1004"/>
                  </a:lnTo>
                  <a:lnTo>
                    <a:pt x="1215" y="1031"/>
                  </a:lnTo>
                  <a:lnTo>
                    <a:pt x="1197" y="1058"/>
                  </a:lnTo>
                  <a:lnTo>
                    <a:pt x="1177" y="1083"/>
                  </a:lnTo>
                  <a:lnTo>
                    <a:pt x="1155" y="1109"/>
                  </a:lnTo>
                  <a:lnTo>
                    <a:pt x="1132" y="1132"/>
                  </a:lnTo>
                  <a:lnTo>
                    <a:pt x="1132" y="1132"/>
                  </a:lnTo>
                  <a:lnTo>
                    <a:pt x="1109" y="1155"/>
                  </a:lnTo>
                  <a:lnTo>
                    <a:pt x="1083" y="1177"/>
                  </a:lnTo>
                  <a:lnTo>
                    <a:pt x="1058" y="1197"/>
                  </a:lnTo>
                  <a:lnTo>
                    <a:pt x="1031" y="1215"/>
                  </a:lnTo>
                  <a:lnTo>
                    <a:pt x="1004" y="1233"/>
                  </a:lnTo>
                  <a:lnTo>
                    <a:pt x="975" y="1249"/>
                  </a:lnTo>
                  <a:lnTo>
                    <a:pt x="947" y="1263"/>
                  </a:lnTo>
                  <a:lnTo>
                    <a:pt x="918" y="1276"/>
                  </a:lnTo>
                  <a:lnTo>
                    <a:pt x="887" y="1287"/>
                  </a:lnTo>
                  <a:lnTo>
                    <a:pt x="857" y="1298"/>
                  </a:lnTo>
                  <a:lnTo>
                    <a:pt x="825" y="1307"/>
                  </a:lnTo>
                  <a:lnTo>
                    <a:pt x="794" y="1314"/>
                  </a:lnTo>
                  <a:lnTo>
                    <a:pt x="761" y="1319"/>
                  </a:lnTo>
                  <a:lnTo>
                    <a:pt x="729" y="1323"/>
                  </a:lnTo>
                  <a:lnTo>
                    <a:pt x="696" y="1326"/>
                  </a:lnTo>
                  <a:lnTo>
                    <a:pt x="664" y="1326"/>
                  </a:lnTo>
                  <a:lnTo>
                    <a:pt x="664" y="1326"/>
                  </a:lnTo>
                  <a:lnTo>
                    <a:pt x="630" y="1326"/>
                  </a:lnTo>
                  <a:lnTo>
                    <a:pt x="597" y="1323"/>
                  </a:lnTo>
                  <a:lnTo>
                    <a:pt x="565" y="1319"/>
                  </a:lnTo>
                  <a:lnTo>
                    <a:pt x="532" y="1314"/>
                  </a:lnTo>
                  <a:lnTo>
                    <a:pt x="501" y="1307"/>
                  </a:lnTo>
                  <a:lnTo>
                    <a:pt x="470" y="1298"/>
                  </a:lnTo>
                  <a:lnTo>
                    <a:pt x="439" y="1287"/>
                  </a:lnTo>
                  <a:lnTo>
                    <a:pt x="409" y="1276"/>
                  </a:lnTo>
                  <a:lnTo>
                    <a:pt x="380" y="1263"/>
                  </a:lnTo>
                  <a:lnTo>
                    <a:pt x="351" y="1249"/>
                  </a:lnTo>
                  <a:lnTo>
                    <a:pt x="323" y="1233"/>
                  </a:lnTo>
                  <a:lnTo>
                    <a:pt x="296" y="1215"/>
                  </a:lnTo>
                  <a:lnTo>
                    <a:pt x="269" y="1197"/>
                  </a:lnTo>
                  <a:lnTo>
                    <a:pt x="243" y="1177"/>
                  </a:lnTo>
                  <a:lnTo>
                    <a:pt x="218" y="1155"/>
                  </a:lnTo>
                  <a:lnTo>
                    <a:pt x="194" y="1132"/>
                  </a:lnTo>
                  <a:lnTo>
                    <a:pt x="194" y="1132"/>
                  </a:lnTo>
                  <a:lnTo>
                    <a:pt x="172" y="1109"/>
                  </a:lnTo>
                  <a:lnTo>
                    <a:pt x="150" y="1083"/>
                  </a:lnTo>
                  <a:lnTo>
                    <a:pt x="130" y="1058"/>
                  </a:lnTo>
                  <a:lnTo>
                    <a:pt x="111" y="1031"/>
                  </a:lnTo>
                  <a:lnTo>
                    <a:pt x="93" y="1004"/>
                  </a:lnTo>
                  <a:lnTo>
                    <a:pt x="78" y="975"/>
                  </a:lnTo>
                  <a:lnTo>
                    <a:pt x="63" y="947"/>
                  </a:lnTo>
                  <a:lnTo>
                    <a:pt x="50" y="918"/>
                  </a:lnTo>
                  <a:lnTo>
                    <a:pt x="39" y="887"/>
                  </a:lnTo>
                  <a:lnTo>
                    <a:pt x="28" y="857"/>
                  </a:lnTo>
                  <a:lnTo>
                    <a:pt x="20" y="825"/>
                  </a:lnTo>
                  <a:lnTo>
                    <a:pt x="13" y="794"/>
                  </a:lnTo>
                  <a:lnTo>
                    <a:pt x="7" y="761"/>
                  </a:lnTo>
                  <a:lnTo>
                    <a:pt x="3" y="729"/>
                  </a:lnTo>
                  <a:lnTo>
                    <a:pt x="1" y="696"/>
                  </a:lnTo>
                  <a:lnTo>
                    <a:pt x="0" y="664"/>
                  </a:lnTo>
                  <a:lnTo>
                    <a:pt x="0" y="664"/>
                  </a:lnTo>
                  <a:lnTo>
                    <a:pt x="1" y="630"/>
                  </a:lnTo>
                  <a:lnTo>
                    <a:pt x="3" y="597"/>
                  </a:lnTo>
                  <a:lnTo>
                    <a:pt x="7" y="565"/>
                  </a:lnTo>
                  <a:lnTo>
                    <a:pt x="13" y="532"/>
                  </a:lnTo>
                  <a:lnTo>
                    <a:pt x="20" y="501"/>
                  </a:lnTo>
                  <a:lnTo>
                    <a:pt x="28" y="470"/>
                  </a:lnTo>
                  <a:lnTo>
                    <a:pt x="39" y="439"/>
                  </a:lnTo>
                  <a:lnTo>
                    <a:pt x="50" y="409"/>
                  </a:lnTo>
                  <a:lnTo>
                    <a:pt x="63" y="380"/>
                  </a:lnTo>
                  <a:lnTo>
                    <a:pt x="78" y="351"/>
                  </a:lnTo>
                  <a:lnTo>
                    <a:pt x="93" y="323"/>
                  </a:lnTo>
                  <a:lnTo>
                    <a:pt x="111" y="296"/>
                  </a:lnTo>
                  <a:lnTo>
                    <a:pt x="130" y="269"/>
                  </a:lnTo>
                  <a:lnTo>
                    <a:pt x="150" y="243"/>
                  </a:lnTo>
                  <a:lnTo>
                    <a:pt x="172" y="218"/>
                  </a:lnTo>
                  <a:lnTo>
                    <a:pt x="194" y="194"/>
                  </a:lnTo>
                  <a:lnTo>
                    <a:pt x="194" y="194"/>
                  </a:lnTo>
                  <a:lnTo>
                    <a:pt x="218" y="172"/>
                  </a:lnTo>
                  <a:lnTo>
                    <a:pt x="243" y="150"/>
                  </a:lnTo>
                  <a:lnTo>
                    <a:pt x="269" y="130"/>
                  </a:lnTo>
                  <a:lnTo>
                    <a:pt x="296" y="111"/>
                  </a:lnTo>
                  <a:lnTo>
                    <a:pt x="323" y="93"/>
                  </a:lnTo>
                  <a:lnTo>
                    <a:pt x="351" y="78"/>
                  </a:lnTo>
                  <a:lnTo>
                    <a:pt x="380" y="63"/>
                  </a:lnTo>
                  <a:lnTo>
                    <a:pt x="409" y="50"/>
                  </a:lnTo>
                  <a:lnTo>
                    <a:pt x="439" y="39"/>
                  </a:lnTo>
                  <a:lnTo>
                    <a:pt x="470" y="28"/>
                  </a:lnTo>
                  <a:lnTo>
                    <a:pt x="501" y="20"/>
                  </a:lnTo>
                  <a:lnTo>
                    <a:pt x="532" y="13"/>
                  </a:lnTo>
                  <a:lnTo>
                    <a:pt x="565" y="7"/>
                  </a:lnTo>
                  <a:lnTo>
                    <a:pt x="597" y="3"/>
                  </a:lnTo>
                  <a:lnTo>
                    <a:pt x="630" y="1"/>
                  </a:lnTo>
                  <a:lnTo>
                    <a:pt x="664"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2000" dirty="0"/>
            </a:p>
          </p:txBody>
        </p:sp>
        <p:sp>
          <p:nvSpPr>
            <p:cNvPr id="24" name="Freeform 7">
              <a:extLst>
                <a:ext uri="{FF2B5EF4-FFF2-40B4-BE49-F238E27FC236}">
                  <a16:creationId xmlns:a16="http://schemas.microsoft.com/office/drawing/2014/main" id="{2DAFB044-4619-4F43-8442-15A6F1983668}"/>
                </a:ext>
              </a:extLst>
            </p:cNvPr>
            <p:cNvSpPr>
              <a:spLocks/>
            </p:cNvSpPr>
            <p:nvPr/>
          </p:nvSpPr>
          <p:spPr bwMode="auto">
            <a:xfrm>
              <a:off x="2640" y="1920"/>
              <a:ext cx="480" cy="480"/>
            </a:xfrm>
            <a:custGeom>
              <a:avLst/>
              <a:gdLst>
                <a:gd name="T0" fmla="*/ 683 w 1440"/>
                <a:gd name="T1" fmla="*/ 1 h 1440"/>
                <a:gd name="T2" fmla="*/ 575 w 1440"/>
                <a:gd name="T3" fmla="*/ 14 h 1440"/>
                <a:gd name="T4" fmla="*/ 473 w 1440"/>
                <a:gd name="T5" fmla="*/ 44 h 1440"/>
                <a:gd name="T6" fmla="*/ 377 w 1440"/>
                <a:gd name="T7" fmla="*/ 87 h 1440"/>
                <a:gd name="T8" fmla="*/ 290 w 1440"/>
                <a:gd name="T9" fmla="*/ 143 h 1440"/>
                <a:gd name="T10" fmla="*/ 211 w 1440"/>
                <a:gd name="T11" fmla="*/ 211 h 1440"/>
                <a:gd name="T12" fmla="*/ 143 w 1440"/>
                <a:gd name="T13" fmla="*/ 290 h 1440"/>
                <a:gd name="T14" fmla="*/ 87 w 1440"/>
                <a:gd name="T15" fmla="*/ 377 h 1440"/>
                <a:gd name="T16" fmla="*/ 44 w 1440"/>
                <a:gd name="T17" fmla="*/ 473 h 1440"/>
                <a:gd name="T18" fmla="*/ 14 w 1440"/>
                <a:gd name="T19" fmla="*/ 575 h 1440"/>
                <a:gd name="T20" fmla="*/ 1 w 1440"/>
                <a:gd name="T21" fmla="*/ 683 h 1440"/>
                <a:gd name="T22" fmla="*/ 1 w 1440"/>
                <a:gd name="T23" fmla="*/ 757 h 1440"/>
                <a:gd name="T24" fmla="*/ 14 w 1440"/>
                <a:gd name="T25" fmla="*/ 865 h 1440"/>
                <a:gd name="T26" fmla="*/ 44 w 1440"/>
                <a:gd name="T27" fmla="*/ 967 h 1440"/>
                <a:gd name="T28" fmla="*/ 87 w 1440"/>
                <a:gd name="T29" fmla="*/ 1063 h 1440"/>
                <a:gd name="T30" fmla="*/ 143 w 1440"/>
                <a:gd name="T31" fmla="*/ 1151 h 1440"/>
                <a:gd name="T32" fmla="*/ 211 w 1440"/>
                <a:gd name="T33" fmla="*/ 1230 h 1440"/>
                <a:gd name="T34" fmla="*/ 290 w 1440"/>
                <a:gd name="T35" fmla="*/ 1298 h 1440"/>
                <a:gd name="T36" fmla="*/ 377 w 1440"/>
                <a:gd name="T37" fmla="*/ 1354 h 1440"/>
                <a:gd name="T38" fmla="*/ 473 w 1440"/>
                <a:gd name="T39" fmla="*/ 1396 h 1440"/>
                <a:gd name="T40" fmla="*/ 575 w 1440"/>
                <a:gd name="T41" fmla="*/ 1426 h 1440"/>
                <a:gd name="T42" fmla="*/ 683 w 1440"/>
                <a:gd name="T43" fmla="*/ 1439 h 1440"/>
                <a:gd name="T44" fmla="*/ 757 w 1440"/>
                <a:gd name="T45" fmla="*/ 1439 h 1440"/>
                <a:gd name="T46" fmla="*/ 865 w 1440"/>
                <a:gd name="T47" fmla="*/ 1426 h 1440"/>
                <a:gd name="T48" fmla="*/ 967 w 1440"/>
                <a:gd name="T49" fmla="*/ 1396 h 1440"/>
                <a:gd name="T50" fmla="*/ 1063 w 1440"/>
                <a:gd name="T51" fmla="*/ 1354 h 1440"/>
                <a:gd name="T52" fmla="*/ 1151 w 1440"/>
                <a:gd name="T53" fmla="*/ 1298 h 1440"/>
                <a:gd name="T54" fmla="*/ 1230 w 1440"/>
                <a:gd name="T55" fmla="*/ 1230 h 1440"/>
                <a:gd name="T56" fmla="*/ 1298 w 1440"/>
                <a:gd name="T57" fmla="*/ 1151 h 1440"/>
                <a:gd name="T58" fmla="*/ 1354 w 1440"/>
                <a:gd name="T59" fmla="*/ 1063 h 1440"/>
                <a:gd name="T60" fmla="*/ 1396 w 1440"/>
                <a:gd name="T61" fmla="*/ 967 h 1440"/>
                <a:gd name="T62" fmla="*/ 1426 w 1440"/>
                <a:gd name="T63" fmla="*/ 865 h 1440"/>
                <a:gd name="T64" fmla="*/ 1439 w 1440"/>
                <a:gd name="T65" fmla="*/ 757 h 1440"/>
                <a:gd name="T66" fmla="*/ 1439 w 1440"/>
                <a:gd name="T67" fmla="*/ 683 h 1440"/>
                <a:gd name="T68" fmla="*/ 1426 w 1440"/>
                <a:gd name="T69" fmla="*/ 575 h 1440"/>
                <a:gd name="T70" fmla="*/ 1396 w 1440"/>
                <a:gd name="T71" fmla="*/ 473 h 1440"/>
                <a:gd name="T72" fmla="*/ 1354 w 1440"/>
                <a:gd name="T73" fmla="*/ 377 h 1440"/>
                <a:gd name="T74" fmla="*/ 1298 w 1440"/>
                <a:gd name="T75" fmla="*/ 290 h 1440"/>
                <a:gd name="T76" fmla="*/ 1230 w 1440"/>
                <a:gd name="T77" fmla="*/ 211 h 1440"/>
                <a:gd name="T78" fmla="*/ 1151 w 1440"/>
                <a:gd name="T79" fmla="*/ 143 h 1440"/>
                <a:gd name="T80" fmla="*/ 1063 w 1440"/>
                <a:gd name="T81" fmla="*/ 87 h 1440"/>
                <a:gd name="T82" fmla="*/ 967 w 1440"/>
                <a:gd name="T83" fmla="*/ 44 h 1440"/>
                <a:gd name="T84" fmla="*/ 865 w 1440"/>
                <a:gd name="T85" fmla="*/ 14 h 1440"/>
                <a:gd name="T86" fmla="*/ 757 w 1440"/>
                <a:gd name="T87" fmla="*/ 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0" h="1440">
                  <a:moveTo>
                    <a:pt x="721" y="0"/>
                  </a:moveTo>
                  <a:lnTo>
                    <a:pt x="721" y="0"/>
                  </a:lnTo>
                  <a:lnTo>
                    <a:pt x="683" y="1"/>
                  </a:lnTo>
                  <a:lnTo>
                    <a:pt x="646" y="4"/>
                  </a:lnTo>
                  <a:lnTo>
                    <a:pt x="611" y="8"/>
                  </a:lnTo>
                  <a:lnTo>
                    <a:pt x="575" y="14"/>
                  </a:lnTo>
                  <a:lnTo>
                    <a:pt x="541" y="22"/>
                  </a:lnTo>
                  <a:lnTo>
                    <a:pt x="506" y="33"/>
                  </a:lnTo>
                  <a:lnTo>
                    <a:pt x="473" y="44"/>
                  </a:lnTo>
                  <a:lnTo>
                    <a:pt x="440" y="57"/>
                  </a:lnTo>
                  <a:lnTo>
                    <a:pt x="408" y="71"/>
                  </a:lnTo>
                  <a:lnTo>
                    <a:pt x="377" y="87"/>
                  </a:lnTo>
                  <a:lnTo>
                    <a:pt x="347" y="105"/>
                  </a:lnTo>
                  <a:lnTo>
                    <a:pt x="317" y="123"/>
                  </a:lnTo>
                  <a:lnTo>
                    <a:pt x="290" y="143"/>
                  </a:lnTo>
                  <a:lnTo>
                    <a:pt x="262" y="165"/>
                  </a:lnTo>
                  <a:lnTo>
                    <a:pt x="236" y="187"/>
                  </a:lnTo>
                  <a:lnTo>
                    <a:pt x="211" y="211"/>
                  </a:lnTo>
                  <a:lnTo>
                    <a:pt x="187" y="236"/>
                  </a:lnTo>
                  <a:lnTo>
                    <a:pt x="165" y="262"/>
                  </a:lnTo>
                  <a:lnTo>
                    <a:pt x="143" y="290"/>
                  </a:lnTo>
                  <a:lnTo>
                    <a:pt x="123" y="317"/>
                  </a:lnTo>
                  <a:lnTo>
                    <a:pt x="105" y="347"/>
                  </a:lnTo>
                  <a:lnTo>
                    <a:pt x="87" y="377"/>
                  </a:lnTo>
                  <a:lnTo>
                    <a:pt x="71" y="408"/>
                  </a:lnTo>
                  <a:lnTo>
                    <a:pt x="57" y="440"/>
                  </a:lnTo>
                  <a:lnTo>
                    <a:pt x="44" y="473"/>
                  </a:lnTo>
                  <a:lnTo>
                    <a:pt x="33" y="506"/>
                  </a:lnTo>
                  <a:lnTo>
                    <a:pt x="22" y="541"/>
                  </a:lnTo>
                  <a:lnTo>
                    <a:pt x="14" y="575"/>
                  </a:lnTo>
                  <a:lnTo>
                    <a:pt x="8" y="611"/>
                  </a:lnTo>
                  <a:lnTo>
                    <a:pt x="4" y="646"/>
                  </a:lnTo>
                  <a:lnTo>
                    <a:pt x="1" y="683"/>
                  </a:lnTo>
                  <a:lnTo>
                    <a:pt x="0" y="721"/>
                  </a:lnTo>
                  <a:lnTo>
                    <a:pt x="0" y="721"/>
                  </a:lnTo>
                  <a:lnTo>
                    <a:pt x="1" y="757"/>
                  </a:lnTo>
                  <a:lnTo>
                    <a:pt x="4" y="794"/>
                  </a:lnTo>
                  <a:lnTo>
                    <a:pt x="8" y="830"/>
                  </a:lnTo>
                  <a:lnTo>
                    <a:pt x="14" y="865"/>
                  </a:lnTo>
                  <a:lnTo>
                    <a:pt x="22" y="900"/>
                  </a:lnTo>
                  <a:lnTo>
                    <a:pt x="33" y="934"/>
                  </a:lnTo>
                  <a:lnTo>
                    <a:pt x="44" y="967"/>
                  </a:lnTo>
                  <a:lnTo>
                    <a:pt x="57" y="1001"/>
                  </a:lnTo>
                  <a:lnTo>
                    <a:pt x="71" y="1032"/>
                  </a:lnTo>
                  <a:lnTo>
                    <a:pt x="87" y="1063"/>
                  </a:lnTo>
                  <a:lnTo>
                    <a:pt x="105" y="1093"/>
                  </a:lnTo>
                  <a:lnTo>
                    <a:pt x="123" y="1123"/>
                  </a:lnTo>
                  <a:lnTo>
                    <a:pt x="143" y="1151"/>
                  </a:lnTo>
                  <a:lnTo>
                    <a:pt x="165" y="1178"/>
                  </a:lnTo>
                  <a:lnTo>
                    <a:pt x="187" y="1204"/>
                  </a:lnTo>
                  <a:lnTo>
                    <a:pt x="211" y="1230"/>
                  </a:lnTo>
                  <a:lnTo>
                    <a:pt x="236" y="1253"/>
                  </a:lnTo>
                  <a:lnTo>
                    <a:pt x="262" y="1276"/>
                  </a:lnTo>
                  <a:lnTo>
                    <a:pt x="290" y="1298"/>
                  </a:lnTo>
                  <a:lnTo>
                    <a:pt x="317" y="1317"/>
                  </a:lnTo>
                  <a:lnTo>
                    <a:pt x="347" y="1336"/>
                  </a:lnTo>
                  <a:lnTo>
                    <a:pt x="377" y="1354"/>
                  </a:lnTo>
                  <a:lnTo>
                    <a:pt x="408" y="1369"/>
                  </a:lnTo>
                  <a:lnTo>
                    <a:pt x="440" y="1384"/>
                  </a:lnTo>
                  <a:lnTo>
                    <a:pt x="473" y="1396"/>
                  </a:lnTo>
                  <a:lnTo>
                    <a:pt x="506" y="1407"/>
                  </a:lnTo>
                  <a:lnTo>
                    <a:pt x="541" y="1418"/>
                  </a:lnTo>
                  <a:lnTo>
                    <a:pt x="575" y="1426"/>
                  </a:lnTo>
                  <a:lnTo>
                    <a:pt x="611" y="1432"/>
                  </a:lnTo>
                  <a:lnTo>
                    <a:pt x="646" y="1437"/>
                  </a:lnTo>
                  <a:lnTo>
                    <a:pt x="683" y="1439"/>
                  </a:lnTo>
                  <a:lnTo>
                    <a:pt x="721" y="1440"/>
                  </a:lnTo>
                  <a:lnTo>
                    <a:pt x="721" y="1440"/>
                  </a:lnTo>
                  <a:lnTo>
                    <a:pt x="757" y="1439"/>
                  </a:lnTo>
                  <a:lnTo>
                    <a:pt x="794" y="1437"/>
                  </a:lnTo>
                  <a:lnTo>
                    <a:pt x="830" y="1432"/>
                  </a:lnTo>
                  <a:lnTo>
                    <a:pt x="865" y="1426"/>
                  </a:lnTo>
                  <a:lnTo>
                    <a:pt x="900" y="1418"/>
                  </a:lnTo>
                  <a:lnTo>
                    <a:pt x="934" y="1407"/>
                  </a:lnTo>
                  <a:lnTo>
                    <a:pt x="967" y="1396"/>
                  </a:lnTo>
                  <a:lnTo>
                    <a:pt x="1001" y="1384"/>
                  </a:lnTo>
                  <a:lnTo>
                    <a:pt x="1032" y="1369"/>
                  </a:lnTo>
                  <a:lnTo>
                    <a:pt x="1063" y="1354"/>
                  </a:lnTo>
                  <a:lnTo>
                    <a:pt x="1093" y="1336"/>
                  </a:lnTo>
                  <a:lnTo>
                    <a:pt x="1123" y="1317"/>
                  </a:lnTo>
                  <a:lnTo>
                    <a:pt x="1151" y="1298"/>
                  </a:lnTo>
                  <a:lnTo>
                    <a:pt x="1178" y="1276"/>
                  </a:lnTo>
                  <a:lnTo>
                    <a:pt x="1204" y="1253"/>
                  </a:lnTo>
                  <a:lnTo>
                    <a:pt x="1230" y="1230"/>
                  </a:lnTo>
                  <a:lnTo>
                    <a:pt x="1253" y="1204"/>
                  </a:lnTo>
                  <a:lnTo>
                    <a:pt x="1275" y="1178"/>
                  </a:lnTo>
                  <a:lnTo>
                    <a:pt x="1298" y="1151"/>
                  </a:lnTo>
                  <a:lnTo>
                    <a:pt x="1317" y="1123"/>
                  </a:lnTo>
                  <a:lnTo>
                    <a:pt x="1336" y="1093"/>
                  </a:lnTo>
                  <a:lnTo>
                    <a:pt x="1354" y="1063"/>
                  </a:lnTo>
                  <a:lnTo>
                    <a:pt x="1369" y="1032"/>
                  </a:lnTo>
                  <a:lnTo>
                    <a:pt x="1384" y="1001"/>
                  </a:lnTo>
                  <a:lnTo>
                    <a:pt x="1396" y="967"/>
                  </a:lnTo>
                  <a:lnTo>
                    <a:pt x="1407" y="934"/>
                  </a:lnTo>
                  <a:lnTo>
                    <a:pt x="1418" y="900"/>
                  </a:lnTo>
                  <a:lnTo>
                    <a:pt x="1426" y="865"/>
                  </a:lnTo>
                  <a:lnTo>
                    <a:pt x="1432" y="830"/>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8"/>
                  </a:lnTo>
                  <a:lnTo>
                    <a:pt x="1354" y="377"/>
                  </a:lnTo>
                  <a:lnTo>
                    <a:pt x="1336" y="347"/>
                  </a:lnTo>
                  <a:lnTo>
                    <a:pt x="1317" y="317"/>
                  </a:lnTo>
                  <a:lnTo>
                    <a:pt x="1298" y="290"/>
                  </a:lnTo>
                  <a:lnTo>
                    <a:pt x="1275" y="262"/>
                  </a:lnTo>
                  <a:lnTo>
                    <a:pt x="1253" y="236"/>
                  </a:lnTo>
                  <a:lnTo>
                    <a:pt x="1230" y="211"/>
                  </a:lnTo>
                  <a:lnTo>
                    <a:pt x="1204" y="187"/>
                  </a:lnTo>
                  <a:lnTo>
                    <a:pt x="1178" y="165"/>
                  </a:lnTo>
                  <a:lnTo>
                    <a:pt x="1151" y="143"/>
                  </a:lnTo>
                  <a:lnTo>
                    <a:pt x="1123" y="123"/>
                  </a:lnTo>
                  <a:lnTo>
                    <a:pt x="1093" y="105"/>
                  </a:lnTo>
                  <a:lnTo>
                    <a:pt x="1063" y="87"/>
                  </a:lnTo>
                  <a:lnTo>
                    <a:pt x="1032" y="71"/>
                  </a:lnTo>
                  <a:lnTo>
                    <a:pt x="1001" y="57"/>
                  </a:lnTo>
                  <a:lnTo>
                    <a:pt x="967" y="44"/>
                  </a:lnTo>
                  <a:lnTo>
                    <a:pt x="934" y="33"/>
                  </a:lnTo>
                  <a:lnTo>
                    <a:pt x="900" y="22"/>
                  </a:lnTo>
                  <a:lnTo>
                    <a:pt x="865" y="14"/>
                  </a:lnTo>
                  <a:lnTo>
                    <a:pt x="830" y="8"/>
                  </a:lnTo>
                  <a:lnTo>
                    <a:pt x="794" y="4"/>
                  </a:lnTo>
                  <a:lnTo>
                    <a:pt x="757" y="1"/>
                  </a:lnTo>
                  <a:lnTo>
                    <a:pt x="721" y="0"/>
                  </a:lnTo>
                  <a:lnTo>
                    <a:pt x="721"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2000" dirty="0"/>
            </a:p>
          </p:txBody>
        </p:sp>
        <p:sp>
          <p:nvSpPr>
            <p:cNvPr id="26" name="Freeform 8">
              <a:extLst>
                <a:ext uri="{FF2B5EF4-FFF2-40B4-BE49-F238E27FC236}">
                  <a16:creationId xmlns:a16="http://schemas.microsoft.com/office/drawing/2014/main" id="{D56F691C-0C40-4E8B-B404-3F8959EC81D8}"/>
                </a:ext>
              </a:extLst>
            </p:cNvPr>
            <p:cNvSpPr>
              <a:spLocks noEditPoints="1"/>
            </p:cNvSpPr>
            <p:nvPr/>
          </p:nvSpPr>
          <p:spPr bwMode="auto">
            <a:xfrm>
              <a:off x="2727" y="1999"/>
              <a:ext cx="306" cy="322"/>
            </a:xfrm>
            <a:custGeom>
              <a:avLst/>
              <a:gdLst>
                <a:gd name="T0" fmla="*/ 876 w 919"/>
                <a:gd name="T1" fmla="*/ 192 h 964"/>
                <a:gd name="T2" fmla="*/ 819 w 919"/>
                <a:gd name="T3" fmla="*/ 168 h 964"/>
                <a:gd name="T4" fmla="*/ 779 w 919"/>
                <a:gd name="T5" fmla="*/ 140 h 964"/>
                <a:gd name="T6" fmla="*/ 750 w 919"/>
                <a:gd name="T7" fmla="*/ 107 h 964"/>
                <a:gd name="T8" fmla="*/ 732 w 919"/>
                <a:gd name="T9" fmla="*/ 68 h 964"/>
                <a:gd name="T10" fmla="*/ 720 w 919"/>
                <a:gd name="T11" fmla="*/ 22 h 964"/>
                <a:gd name="T12" fmla="*/ 716 w 919"/>
                <a:gd name="T13" fmla="*/ 13 h 964"/>
                <a:gd name="T14" fmla="*/ 705 w 919"/>
                <a:gd name="T15" fmla="*/ 4 h 964"/>
                <a:gd name="T16" fmla="*/ 691 w 919"/>
                <a:gd name="T17" fmla="*/ 0 h 964"/>
                <a:gd name="T18" fmla="*/ 222 w 919"/>
                <a:gd name="T19" fmla="*/ 0 h 964"/>
                <a:gd name="T20" fmla="*/ 208 w 919"/>
                <a:gd name="T21" fmla="*/ 7 h 964"/>
                <a:gd name="T22" fmla="*/ 200 w 919"/>
                <a:gd name="T23" fmla="*/ 18 h 964"/>
                <a:gd name="T24" fmla="*/ 193 w 919"/>
                <a:gd name="T25" fmla="*/ 52 h 964"/>
                <a:gd name="T26" fmla="*/ 181 w 919"/>
                <a:gd name="T27" fmla="*/ 90 h 964"/>
                <a:gd name="T28" fmla="*/ 160 w 919"/>
                <a:gd name="T29" fmla="*/ 125 h 964"/>
                <a:gd name="T30" fmla="*/ 124 w 919"/>
                <a:gd name="T31" fmla="*/ 156 h 964"/>
                <a:gd name="T32" fmla="*/ 69 w 919"/>
                <a:gd name="T33" fmla="*/ 184 h 964"/>
                <a:gd name="T34" fmla="*/ 20 w 919"/>
                <a:gd name="T35" fmla="*/ 200 h 964"/>
                <a:gd name="T36" fmla="*/ 6 w 919"/>
                <a:gd name="T37" fmla="*/ 208 h 964"/>
                <a:gd name="T38" fmla="*/ 1 w 919"/>
                <a:gd name="T39" fmla="*/ 218 h 964"/>
                <a:gd name="T40" fmla="*/ 1 w 919"/>
                <a:gd name="T41" fmla="*/ 235 h 964"/>
                <a:gd name="T42" fmla="*/ 206 w 919"/>
                <a:gd name="T43" fmla="*/ 910 h 964"/>
                <a:gd name="T44" fmla="*/ 217 w 919"/>
                <a:gd name="T45" fmla="*/ 921 h 964"/>
                <a:gd name="T46" fmla="*/ 255 w 919"/>
                <a:gd name="T47" fmla="*/ 939 h 964"/>
                <a:gd name="T48" fmla="*/ 302 w 919"/>
                <a:gd name="T49" fmla="*/ 951 h 964"/>
                <a:gd name="T50" fmla="*/ 369 w 919"/>
                <a:gd name="T51" fmla="*/ 961 h 964"/>
                <a:gd name="T52" fmla="*/ 462 w 919"/>
                <a:gd name="T53" fmla="*/ 964 h 964"/>
                <a:gd name="T54" fmla="*/ 526 w 919"/>
                <a:gd name="T55" fmla="*/ 963 h 964"/>
                <a:gd name="T56" fmla="*/ 600 w 919"/>
                <a:gd name="T57" fmla="*/ 955 h 964"/>
                <a:gd name="T58" fmla="*/ 652 w 919"/>
                <a:gd name="T59" fmla="*/ 943 h 964"/>
                <a:gd name="T60" fmla="*/ 692 w 919"/>
                <a:gd name="T61" fmla="*/ 927 h 964"/>
                <a:gd name="T62" fmla="*/ 708 w 919"/>
                <a:gd name="T63" fmla="*/ 915 h 964"/>
                <a:gd name="T64" fmla="*/ 918 w 919"/>
                <a:gd name="T65" fmla="*/ 235 h 964"/>
                <a:gd name="T66" fmla="*/ 919 w 919"/>
                <a:gd name="T67" fmla="*/ 224 h 964"/>
                <a:gd name="T68" fmla="*/ 916 w 919"/>
                <a:gd name="T69" fmla="*/ 213 h 964"/>
                <a:gd name="T70" fmla="*/ 904 w 919"/>
                <a:gd name="T71" fmla="*/ 202 h 964"/>
                <a:gd name="T72" fmla="*/ 664 w 919"/>
                <a:gd name="T73" fmla="*/ 878 h 964"/>
                <a:gd name="T74" fmla="*/ 644 w 919"/>
                <a:gd name="T75" fmla="*/ 886 h 964"/>
                <a:gd name="T76" fmla="*/ 580 w 919"/>
                <a:gd name="T77" fmla="*/ 901 h 964"/>
                <a:gd name="T78" fmla="*/ 462 w 919"/>
                <a:gd name="T79" fmla="*/ 908 h 964"/>
                <a:gd name="T80" fmla="*/ 374 w 919"/>
                <a:gd name="T81" fmla="*/ 904 h 964"/>
                <a:gd name="T82" fmla="*/ 291 w 919"/>
                <a:gd name="T83" fmla="*/ 891 h 964"/>
                <a:gd name="T84" fmla="*/ 254 w 919"/>
                <a:gd name="T85" fmla="*/ 877 h 964"/>
                <a:gd name="T86" fmla="*/ 86 w 919"/>
                <a:gd name="T87" fmla="*/ 238 h 964"/>
                <a:gd name="T88" fmla="*/ 143 w 919"/>
                <a:gd name="T89" fmla="*/ 210 h 964"/>
                <a:gd name="T90" fmla="*/ 186 w 919"/>
                <a:gd name="T91" fmla="*/ 179 h 964"/>
                <a:gd name="T92" fmla="*/ 217 w 919"/>
                <a:gd name="T93" fmla="*/ 143 h 964"/>
                <a:gd name="T94" fmla="*/ 237 w 919"/>
                <a:gd name="T95" fmla="*/ 102 h 964"/>
                <a:gd name="T96" fmla="*/ 250 w 919"/>
                <a:gd name="T97" fmla="*/ 56 h 964"/>
                <a:gd name="T98" fmla="*/ 674 w 919"/>
                <a:gd name="T99" fmla="*/ 72 h 964"/>
                <a:gd name="T100" fmla="*/ 690 w 919"/>
                <a:gd name="T101" fmla="*/ 116 h 964"/>
                <a:gd name="T102" fmla="*/ 715 w 919"/>
                <a:gd name="T103" fmla="*/ 155 h 964"/>
                <a:gd name="T104" fmla="*/ 749 w 919"/>
                <a:gd name="T105" fmla="*/ 189 h 964"/>
                <a:gd name="T106" fmla="*/ 795 w 919"/>
                <a:gd name="T107" fmla="*/ 219 h 964"/>
                <a:gd name="T108" fmla="*/ 856 w 919"/>
                <a:gd name="T109" fmla="*/ 245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9" h="964">
                  <a:moveTo>
                    <a:pt x="899" y="200"/>
                  </a:moveTo>
                  <a:lnTo>
                    <a:pt x="899" y="200"/>
                  </a:lnTo>
                  <a:lnTo>
                    <a:pt x="876" y="192"/>
                  </a:lnTo>
                  <a:lnTo>
                    <a:pt x="855" y="185"/>
                  </a:lnTo>
                  <a:lnTo>
                    <a:pt x="837" y="177"/>
                  </a:lnTo>
                  <a:lnTo>
                    <a:pt x="819" y="168"/>
                  </a:lnTo>
                  <a:lnTo>
                    <a:pt x="804" y="159"/>
                  </a:lnTo>
                  <a:lnTo>
                    <a:pt x="791" y="149"/>
                  </a:lnTo>
                  <a:lnTo>
                    <a:pt x="779" y="140"/>
                  </a:lnTo>
                  <a:lnTo>
                    <a:pt x="767" y="129"/>
                  </a:lnTo>
                  <a:lnTo>
                    <a:pt x="758" y="119"/>
                  </a:lnTo>
                  <a:lnTo>
                    <a:pt x="750" y="107"/>
                  </a:lnTo>
                  <a:lnTo>
                    <a:pt x="743" y="94"/>
                  </a:lnTo>
                  <a:lnTo>
                    <a:pt x="737" y="81"/>
                  </a:lnTo>
                  <a:lnTo>
                    <a:pt x="732" y="68"/>
                  </a:lnTo>
                  <a:lnTo>
                    <a:pt x="727" y="54"/>
                  </a:lnTo>
                  <a:lnTo>
                    <a:pt x="723" y="38"/>
                  </a:lnTo>
                  <a:lnTo>
                    <a:pt x="720" y="22"/>
                  </a:lnTo>
                  <a:lnTo>
                    <a:pt x="720" y="22"/>
                  </a:lnTo>
                  <a:lnTo>
                    <a:pt x="718" y="17"/>
                  </a:lnTo>
                  <a:lnTo>
                    <a:pt x="716" y="13"/>
                  </a:lnTo>
                  <a:lnTo>
                    <a:pt x="713" y="9"/>
                  </a:lnTo>
                  <a:lnTo>
                    <a:pt x="710" y="6"/>
                  </a:lnTo>
                  <a:lnTo>
                    <a:pt x="705" y="4"/>
                  </a:lnTo>
                  <a:lnTo>
                    <a:pt x="701" y="2"/>
                  </a:lnTo>
                  <a:lnTo>
                    <a:pt x="696" y="0"/>
                  </a:lnTo>
                  <a:lnTo>
                    <a:pt x="691" y="0"/>
                  </a:lnTo>
                  <a:lnTo>
                    <a:pt x="227" y="0"/>
                  </a:lnTo>
                  <a:lnTo>
                    <a:pt x="227" y="0"/>
                  </a:lnTo>
                  <a:lnTo>
                    <a:pt x="222" y="0"/>
                  </a:lnTo>
                  <a:lnTo>
                    <a:pt x="217" y="2"/>
                  </a:lnTo>
                  <a:lnTo>
                    <a:pt x="213" y="4"/>
                  </a:lnTo>
                  <a:lnTo>
                    <a:pt x="208" y="7"/>
                  </a:lnTo>
                  <a:lnTo>
                    <a:pt x="205" y="10"/>
                  </a:lnTo>
                  <a:lnTo>
                    <a:pt x="202" y="14"/>
                  </a:lnTo>
                  <a:lnTo>
                    <a:pt x="200" y="18"/>
                  </a:lnTo>
                  <a:lnTo>
                    <a:pt x="199" y="23"/>
                  </a:lnTo>
                  <a:lnTo>
                    <a:pt x="199" y="23"/>
                  </a:lnTo>
                  <a:lnTo>
                    <a:pt x="193" y="52"/>
                  </a:lnTo>
                  <a:lnTo>
                    <a:pt x="190" y="65"/>
                  </a:lnTo>
                  <a:lnTo>
                    <a:pt x="186" y="78"/>
                  </a:lnTo>
                  <a:lnTo>
                    <a:pt x="181" y="90"/>
                  </a:lnTo>
                  <a:lnTo>
                    <a:pt x="176" y="102"/>
                  </a:lnTo>
                  <a:lnTo>
                    <a:pt x="168" y="114"/>
                  </a:lnTo>
                  <a:lnTo>
                    <a:pt x="160" y="125"/>
                  </a:lnTo>
                  <a:lnTo>
                    <a:pt x="150" y="136"/>
                  </a:lnTo>
                  <a:lnTo>
                    <a:pt x="137" y="146"/>
                  </a:lnTo>
                  <a:lnTo>
                    <a:pt x="124" y="156"/>
                  </a:lnTo>
                  <a:lnTo>
                    <a:pt x="108" y="165"/>
                  </a:lnTo>
                  <a:lnTo>
                    <a:pt x="90" y="175"/>
                  </a:lnTo>
                  <a:lnTo>
                    <a:pt x="69" y="184"/>
                  </a:lnTo>
                  <a:lnTo>
                    <a:pt x="46" y="192"/>
                  </a:lnTo>
                  <a:lnTo>
                    <a:pt x="20" y="200"/>
                  </a:lnTo>
                  <a:lnTo>
                    <a:pt x="20" y="200"/>
                  </a:lnTo>
                  <a:lnTo>
                    <a:pt x="14" y="202"/>
                  </a:lnTo>
                  <a:lnTo>
                    <a:pt x="10" y="205"/>
                  </a:lnTo>
                  <a:lnTo>
                    <a:pt x="6" y="208"/>
                  </a:lnTo>
                  <a:lnTo>
                    <a:pt x="3" y="213"/>
                  </a:lnTo>
                  <a:lnTo>
                    <a:pt x="3" y="213"/>
                  </a:lnTo>
                  <a:lnTo>
                    <a:pt x="1" y="218"/>
                  </a:lnTo>
                  <a:lnTo>
                    <a:pt x="0" y="223"/>
                  </a:lnTo>
                  <a:lnTo>
                    <a:pt x="0" y="229"/>
                  </a:lnTo>
                  <a:lnTo>
                    <a:pt x="1" y="235"/>
                  </a:lnTo>
                  <a:lnTo>
                    <a:pt x="203" y="903"/>
                  </a:lnTo>
                  <a:lnTo>
                    <a:pt x="203" y="903"/>
                  </a:lnTo>
                  <a:lnTo>
                    <a:pt x="206" y="910"/>
                  </a:lnTo>
                  <a:lnTo>
                    <a:pt x="211" y="915"/>
                  </a:lnTo>
                  <a:lnTo>
                    <a:pt x="211" y="915"/>
                  </a:lnTo>
                  <a:lnTo>
                    <a:pt x="217" y="921"/>
                  </a:lnTo>
                  <a:lnTo>
                    <a:pt x="227" y="927"/>
                  </a:lnTo>
                  <a:lnTo>
                    <a:pt x="244" y="935"/>
                  </a:lnTo>
                  <a:lnTo>
                    <a:pt x="255" y="939"/>
                  </a:lnTo>
                  <a:lnTo>
                    <a:pt x="268" y="943"/>
                  </a:lnTo>
                  <a:lnTo>
                    <a:pt x="284" y="947"/>
                  </a:lnTo>
                  <a:lnTo>
                    <a:pt x="302" y="951"/>
                  </a:lnTo>
                  <a:lnTo>
                    <a:pt x="321" y="955"/>
                  </a:lnTo>
                  <a:lnTo>
                    <a:pt x="344" y="958"/>
                  </a:lnTo>
                  <a:lnTo>
                    <a:pt x="369" y="961"/>
                  </a:lnTo>
                  <a:lnTo>
                    <a:pt x="397" y="963"/>
                  </a:lnTo>
                  <a:lnTo>
                    <a:pt x="428" y="964"/>
                  </a:lnTo>
                  <a:lnTo>
                    <a:pt x="462" y="964"/>
                  </a:lnTo>
                  <a:lnTo>
                    <a:pt x="462" y="964"/>
                  </a:lnTo>
                  <a:lnTo>
                    <a:pt x="495" y="964"/>
                  </a:lnTo>
                  <a:lnTo>
                    <a:pt x="526" y="963"/>
                  </a:lnTo>
                  <a:lnTo>
                    <a:pt x="553" y="961"/>
                  </a:lnTo>
                  <a:lnTo>
                    <a:pt x="577" y="958"/>
                  </a:lnTo>
                  <a:lnTo>
                    <a:pt x="600" y="955"/>
                  </a:lnTo>
                  <a:lnTo>
                    <a:pt x="619" y="951"/>
                  </a:lnTo>
                  <a:lnTo>
                    <a:pt x="636" y="947"/>
                  </a:lnTo>
                  <a:lnTo>
                    <a:pt x="652" y="943"/>
                  </a:lnTo>
                  <a:lnTo>
                    <a:pt x="665" y="939"/>
                  </a:lnTo>
                  <a:lnTo>
                    <a:pt x="676" y="935"/>
                  </a:lnTo>
                  <a:lnTo>
                    <a:pt x="692" y="927"/>
                  </a:lnTo>
                  <a:lnTo>
                    <a:pt x="702" y="919"/>
                  </a:lnTo>
                  <a:lnTo>
                    <a:pt x="708" y="915"/>
                  </a:lnTo>
                  <a:lnTo>
                    <a:pt x="708" y="915"/>
                  </a:lnTo>
                  <a:lnTo>
                    <a:pt x="713" y="909"/>
                  </a:lnTo>
                  <a:lnTo>
                    <a:pt x="716" y="903"/>
                  </a:lnTo>
                  <a:lnTo>
                    <a:pt x="918" y="235"/>
                  </a:lnTo>
                  <a:lnTo>
                    <a:pt x="918" y="235"/>
                  </a:lnTo>
                  <a:lnTo>
                    <a:pt x="919" y="229"/>
                  </a:lnTo>
                  <a:lnTo>
                    <a:pt x="919" y="224"/>
                  </a:lnTo>
                  <a:lnTo>
                    <a:pt x="918" y="218"/>
                  </a:lnTo>
                  <a:lnTo>
                    <a:pt x="916" y="213"/>
                  </a:lnTo>
                  <a:lnTo>
                    <a:pt x="916" y="213"/>
                  </a:lnTo>
                  <a:lnTo>
                    <a:pt x="913" y="209"/>
                  </a:lnTo>
                  <a:lnTo>
                    <a:pt x="909" y="205"/>
                  </a:lnTo>
                  <a:lnTo>
                    <a:pt x="904" y="202"/>
                  </a:lnTo>
                  <a:lnTo>
                    <a:pt x="899" y="200"/>
                  </a:lnTo>
                  <a:lnTo>
                    <a:pt x="899" y="200"/>
                  </a:lnTo>
                  <a:close/>
                  <a:moveTo>
                    <a:pt x="664" y="878"/>
                  </a:moveTo>
                  <a:lnTo>
                    <a:pt x="664" y="878"/>
                  </a:lnTo>
                  <a:lnTo>
                    <a:pt x="657" y="881"/>
                  </a:lnTo>
                  <a:lnTo>
                    <a:pt x="644" y="886"/>
                  </a:lnTo>
                  <a:lnTo>
                    <a:pt x="628" y="891"/>
                  </a:lnTo>
                  <a:lnTo>
                    <a:pt x="607" y="896"/>
                  </a:lnTo>
                  <a:lnTo>
                    <a:pt x="580" y="901"/>
                  </a:lnTo>
                  <a:lnTo>
                    <a:pt x="547" y="904"/>
                  </a:lnTo>
                  <a:lnTo>
                    <a:pt x="508" y="907"/>
                  </a:lnTo>
                  <a:lnTo>
                    <a:pt x="462" y="908"/>
                  </a:lnTo>
                  <a:lnTo>
                    <a:pt x="462" y="908"/>
                  </a:lnTo>
                  <a:lnTo>
                    <a:pt x="415" y="907"/>
                  </a:lnTo>
                  <a:lnTo>
                    <a:pt x="374" y="904"/>
                  </a:lnTo>
                  <a:lnTo>
                    <a:pt x="341" y="900"/>
                  </a:lnTo>
                  <a:lnTo>
                    <a:pt x="313" y="896"/>
                  </a:lnTo>
                  <a:lnTo>
                    <a:pt x="291" y="891"/>
                  </a:lnTo>
                  <a:lnTo>
                    <a:pt x="275" y="886"/>
                  </a:lnTo>
                  <a:lnTo>
                    <a:pt x="262" y="881"/>
                  </a:lnTo>
                  <a:lnTo>
                    <a:pt x="254" y="877"/>
                  </a:lnTo>
                  <a:lnTo>
                    <a:pt x="63" y="246"/>
                  </a:lnTo>
                  <a:lnTo>
                    <a:pt x="63" y="246"/>
                  </a:lnTo>
                  <a:lnTo>
                    <a:pt x="86" y="238"/>
                  </a:lnTo>
                  <a:lnTo>
                    <a:pt x="107" y="228"/>
                  </a:lnTo>
                  <a:lnTo>
                    <a:pt x="126" y="220"/>
                  </a:lnTo>
                  <a:lnTo>
                    <a:pt x="143" y="210"/>
                  </a:lnTo>
                  <a:lnTo>
                    <a:pt x="159" y="200"/>
                  </a:lnTo>
                  <a:lnTo>
                    <a:pt x="173" y="190"/>
                  </a:lnTo>
                  <a:lnTo>
                    <a:pt x="186" y="179"/>
                  </a:lnTo>
                  <a:lnTo>
                    <a:pt x="197" y="167"/>
                  </a:lnTo>
                  <a:lnTo>
                    <a:pt x="207" y="155"/>
                  </a:lnTo>
                  <a:lnTo>
                    <a:pt x="217" y="143"/>
                  </a:lnTo>
                  <a:lnTo>
                    <a:pt x="224" y="130"/>
                  </a:lnTo>
                  <a:lnTo>
                    <a:pt x="231" y="117"/>
                  </a:lnTo>
                  <a:lnTo>
                    <a:pt x="237" y="102"/>
                  </a:lnTo>
                  <a:lnTo>
                    <a:pt x="242" y="87"/>
                  </a:lnTo>
                  <a:lnTo>
                    <a:pt x="246" y="72"/>
                  </a:lnTo>
                  <a:lnTo>
                    <a:pt x="250" y="56"/>
                  </a:lnTo>
                  <a:lnTo>
                    <a:pt x="669" y="56"/>
                  </a:lnTo>
                  <a:lnTo>
                    <a:pt x="669" y="56"/>
                  </a:lnTo>
                  <a:lnTo>
                    <a:pt x="674" y="72"/>
                  </a:lnTo>
                  <a:lnTo>
                    <a:pt x="679" y="87"/>
                  </a:lnTo>
                  <a:lnTo>
                    <a:pt x="684" y="101"/>
                  </a:lnTo>
                  <a:lnTo>
                    <a:pt x="690" y="116"/>
                  </a:lnTo>
                  <a:lnTo>
                    <a:pt x="698" y="130"/>
                  </a:lnTo>
                  <a:lnTo>
                    <a:pt x="705" y="142"/>
                  </a:lnTo>
                  <a:lnTo>
                    <a:pt x="715" y="155"/>
                  </a:lnTo>
                  <a:lnTo>
                    <a:pt x="725" y="166"/>
                  </a:lnTo>
                  <a:lnTo>
                    <a:pt x="737" y="179"/>
                  </a:lnTo>
                  <a:lnTo>
                    <a:pt x="749" y="189"/>
                  </a:lnTo>
                  <a:lnTo>
                    <a:pt x="763" y="200"/>
                  </a:lnTo>
                  <a:lnTo>
                    <a:pt x="779" y="210"/>
                  </a:lnTo>
                  <a:lnTo>
                    <a:pt x="795" y="219"/>
                  </a:lnTo>
                  <a:lnTo>
                    <a:pt x="813" y="228"/>
                  </a:lnTo>
                  <a:lnTo>
                    <a:pt x="833" y="237"/>
                  </a:lnTo>
                  <a:lnTo>
                    <a:pt x="856" y="245"/>
                  </a:lnTo>
                  <a:lnTo>
                    <a:pt x="664" y="878"/>
                  </a:lnTo>
                  <a:close/>
                </a:path>
              </a:pathLst>
            </a:custGeom>
            <a:solidFill>
              <a:srgbClr val="00A0F5"/>
            </a:solidFill>
            <a:ln w="9525">
              <a:noFill/>
              <a:round/>
              <a:headEnd/>
              <a:tailEnd/>
            </a:ln>
          </p:spPr>
          <p:txBody>
            <a:bodyPr vert="horz" wrap="square" lIns="91440" tIns="45720" rIns="91440" bIns="45720" numCol="1" anchor="t" anchorCtr="0" compatLnSpc="1">
              <a:prstTxWarp prst="textNoShape">
                <a:avLst/>
              </a:prstTxWarp>
            </a:bodyPr>
            <a:lstStyle/>
            <a:p>
              <a:endParaRPr lang="de-DE" sz="2000" dirty="0"/>
            </a:p>
          </p:txBody>
        </p:sp>
      </p:grpSp>
      <p:sp>
        <p:nvSpPr>
          <p:cNvPr id="35" name="Rechteck 10"/>
          <p:cNvSpPr/>
          <p:nvPr/>
        </p:nvSpPr>
        <p:spPr>
          <a:xfrm flipH="1">
            <a:off x="3848664" y="1672204"/>
            <a:ext cx="4879934"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2000" tIns="216000" rIns="216000" bIns="216000" rtlCol="0" anchor="ctr"/>
          <a:lstStyle/>
          <a:p>
            <a:pPr algn="ctr">
              <a:lnSpc>
                <a:spcPct val="90000"/>
              </a:lnSpc>
              <a:spcBef>
                <a:spcPts val="600"/>
              </a:spcBef>
            </a:pPr>
            <a:r>
              <a:rPr lang="pl-PL" sz="1600" dirty="0">
                <a:solidFill>
                  <a:schemeClr val="tx1"/>
                </a:solidFill>
              </a:rPr>
              <a:t>Przestrzeganie </a:t>
            </a:r>
            <a:r>
              <a:rPr lang="de-DE" sz="1600" dirty="0" err="1">
                <a:solidFill>
                  <a:schemeClr val="tx1"/>
                </a:solidFill>
              </a:rPr>
              <a:t>przepis</a:t>
            </a:r>
            <a:r>
              <a:rPr lang="pl-PL" sz="1600" dirty="0">
                <a:solidFill>
                  <a:schemeClr val="tx1"/>
                </a:solidFill>
              </a:rPr>
              <a:t>ów</a:t>
            </a:r>
            <a:r>
              <a:rPr lang="de-DE" sz="1600" dirty="0">
                <a:solidFill>
                  <a:schemeClr val="tx1"/>
                </a:solidFill>
              </a:rPr>
              <a:t> prawa i </a:t>
            </a:r>
            <a:r>
              <a:rPr lang="de-DE" sz="1600" dirty="0" err="1">
                <a:solidFill>
                  <a:schemeClr val="tx1"/>
                </a:solidFill>
              </a:rPr>
              <a:t>regulacj</a:t>
            </a:r>
            <a:r>
              <a:rPr lang="pl-PL" sz="1600" dirty="0">
                <a:solidFill>
                  <a:schemeClr val="tx1"/>
                </a:solidFill>
              </a:rPr>
              <a:t>i</a:t>
            </a:r>
            <a:r>
              <a:rPr lang="de-DE" sz="1600" dirty="0">
                <a:solidFill>
                  <a:schemeClr val="tx1"/>
                </a:solidFill>
              </a:rPr>
              <a:t> </a:t>
            </a:r>
            <a:r>
              <a:rPr lang="de-DE" sz="1600" dirty="0" err="1">
                <a:solidFill>
                  <a:schemeClr val="tx1"/>
                </a:solidFill>
              </a:rPr>
              <a:t>międzynarodowy</a:t>
            </a:r>
            <a:r>
              <a:rPr lang="pl-PL" sz="1600" dirty="0" err="1">
                <a:solidFill>
                  <a:schemeClr val="tx1"/>
                </a:solidFill>
              </a:rPr>
              <a:t>ch</a:t>
            </a:r>
            <a:endParaRPr lang="de-DE" sz="1600" dirty="0">
              <a:solidFill>
                <a:schemeClr val="tx1"/>
              </a:solidFill>
            </a:endParaRPr>
          </a:p>
        </p:txBody>
      </p:sp>
      <p:sp>
        <p:nvSpPr>
          <p:cNvPr id="18" name="Rechteck 13"/>
          <p:cNvSpPr/>
          <p:nvPr/>
        </p:nvSpPr>
        <p:spPr>
          <a:xfrm>
            <a:off x="4205462" y="5264953"/>
            <a:ext cx="4104887"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2000" tIns="216000" rIns="216000" bIns="216000" rtlCol="0" anchor="ctr"/>
          <a:lstStyle/>
          <a:p>
            <a:pPr lvl="1"/>
            <a:r>
              <a:rPr lang="de-DE" sz="1600" dirty="0">
                <a:solidFill>
                  <a:schemeClr val="tx1"/>
                </a:solidFill>
              </a:rPr>
              <a:t>Zaangażowanie dostawców w odniesieniu do zagrożeń dla zrównoważonego rozwoju</a:t>
            </a:r>
          </a:p>
        </p:txBody>
      </p:sp>
      <p:sp>
        <p:nvSpPr>
          <p:cNvPr id="16" name="Textfeld 15"/>
          <p:cNvSpPr txBox="1"/>
          <p:nvPr/>
        </p:nvSpPr>
        <p:spPr>
          <a:xfrm>
            <a:off x="5226792" y="3349862"/>
            <a:ext cx="2060027" cy="387798"/>
          </a:xfrm>
          <a:prstGeom prst="rect">
            <a:avLst/>
          </a:prstGeom>
          <a:noFill/>
        </p:spPr>
        <p:txBody>
          <a:bodyPr wrap="square" lIns="0" tIns="0" rIns="0" bIns="0" rtlCol="0">
            <a:spAutoFit/>
          </a:bodyPr>
          <a:lstStyle/>
          <a:p>
            <a:pPr algn="ctr">
              <a:lnSpc>
                <a:spcPct val="90000"/>
              </a:lnSpc>
              <a:spcBef>
                <a:spcPts val="600"/>
              </a:spcBef>
              <a:spcAft>
                <a:spcPts val="0"/>
              </a:spcAft>
            </a:pPr>
            <a:r>
              <a:rPr lang="de-DE" sz="2800" b="1" dirty="0" err="1">
                <a:solidFill>
                  <a:srgbClr val="00A0F5"/>
                </a:solidFill>
              </a:rPr>
              <a:t>SCoC</a:t>
            </a:r>
            <a:endParaRPr lang="de-DE" sz="2800" b="1" dirty="0">
              <a:solidFill>
                <a:srgbClr val="00A0F5"/>
              </a:solidFill>
            </a:endParaRPr>
          </a:p>
        </p:txBody>
      </p:sp>
    </p:spTree>
    <p:extLst>
      <p:ext uri="{BB962C8B-B14F-4D97-AF65-F5344CB8AC3E}">
        <p14:creationId xmlns:p14="http://schemas.microsoft.com/office/powerpoint/2010/main" val="44193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6="http://schemas.microsoft.com/office/drawing/2014/main"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2212318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73" imgH="273" progId="TCLayout.ActiveDocument.1">
                  <p:embed/>
                </p:oleObj>
              </mc:Choice>
              <mc:Fallback>
                <p:oleObj name="think-cell Folie" r:id="rId4" imgW="273" imgH="273"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platzhalter 4">
            <a:extLst>
              <a:ext uri="{FF2B5EF4-FFF2-40B4-BE49-F238E27FC236}">
                <a16:creationId xmlns:a16="http://schemas.microsoft.com/office/drawing/2014/main" id="{D3845D60-9BB5-63CA-7BF0-2663D1DBC7EE}"/>
              </a:ext>
            </a:extLst>
          </p:cNvPr>
          <p:cNvSpPr>
            <a:spLocks noGrp="1"/>
          </p:cNvSpPr>
          <p:nvPr>
            <p:ph type="body" sz="quarter" idx="12"/>
          </p:nvPr>
        </p:nvSpPr>
        <p:spPr/>
        <p:txBody>
          <a:bodyPr/>
          <a:lstStyle/>
          <a:p>
            <a:r>
              <a:rPr lang="de-DE" dirty="0"/>
              <a:t>* </a:t>
            </a:r>
            <a:r>
              <a:rPr lang="pl-PL" dirty="0"/>
              <a:t>N</a:t>
            </a:r>
            <a:r>
              <a:rPr lang="de-DE" dirty="0"/>
              <a:t>a </a:t>
            </a:r>
            <a:r>
              <a:rPr lang="de-DE" dirty="0" err="1"/>
              <a:t>poniższych</a:t>
            </a:r>
            <a:r>
              <a:rPr lang="de-DE" dirty="0"/>
              <a:t> </a:t>
            </a:r>
            <a:r>
              <a:rPr lang="de-DE" dirty="0" err="1"/>
              <a:t>slajdach</a:t>
            </a:r>
            <a:r>
              <a:rPr lang="de-DE" dirty="0"/>
              <a:t> </a:t>
            </a:r>
            <a:r>
              <a:rPr lang="de-DE" dirty="0" err="1"/>
              <a:t>znajduj</a:t>
            </a:r>
            <a:r>
              <a:rPr lang="pl-PL" dirty="0"/>
              <a:t>ą</a:t>
            </a:r>
            <a:r>
              <a:rPr lang="de-DE" dirty="0"/>
              <a:t> </a:t>
            </a:r>
            <a:r>
              <a:rPr lang="de-DE" dirty="0" err="1"/>
              <a:t>się</a:t>
            </a:r>
            <a:r>
              <a:rPr lang="de-DE" dirty="0"/>
              <a:t> </a:t>
            </a:r>
            <a:r>
              <a:rPr lang="de-DE" dirty="0" err="1"/>
              <a:t>przykład</a:t>
            </a:r>
            <a:r>
              <a:rPr lang="pl-PL" dirty="0"/>
              <a:t>y z</a:t>
            </a:r>
            <a:r>
              <a:rPr lang="de-DE" dirty="0"/>
              <a:t> </a:t>
            </a:r>
            <a:r>
              <a:rPr lang="de-DE" dirty="0" err="1"/>
              <a:t>SCoC</a:t>
            </a:r>
            <a:r>
              <a:rPr lang="de-DE" dirty="0"/>
              <a:t>; więcej szczegółów można </a:t>
            </a:r>
            <a:r>
              <a:rPr lang="de-DE" dirty="0" err="1"/>
              <a:t>znaleźć</a:t>
            </a:r>
            <a:r>
              <a:rPr lang="de-DE" dirty="0"/>
              <a:t> </a:t>
            </a:r>
            <a:r>
              <a:rPr lang="pl-PL" dirty="0"/>
              <a:t>w</a:t>
            </a:r>
            <a:r>
              <a:rPr lang="de-DE" dirty="0"/>
              <a:t> </a:t>
            </a:r>
            <a:r>
              <a:rPr lang="de-DE" dirty="0" err="1"/>
              <a:t>SCoC</a:t>
            </a:r>
            <a:endParaRPr lang="de-DE" dirty="0"/>
          </a:p>
        </p:txBody>
      </p:sp>
      <p:sp>
        <p:nvSpPr>
          <p:cNvPr id="3" name="Titel 2"/>
          <p:cNvSpPr>
            <a:spLocks noGrp="1"/>
          </p:cNvSpPr>
          <p:nvPr>
            <p:ph type="title"/>
          </p:nvPr>
        </p:nvSpPr>
        <p:spPr>
          <a:xfrm>
            <a:off x="-1" y="241092"/>
            <a:ext cx="8067041" cy="533205"/>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de-DE" sz="2800" dirty="0" err="1">
                <a:solidFill>
                  <a:srgbClr val="FFFFFF"/>
                </a:solidFill>
                <a:latin typeface="TKTypeMedium"/>
                <a:ea typeface="+mn-ea"/>
                <a:cs typeface="+mn-cs"/>
              </a:rPr>
              <a:t>Ogólne</a:t>
            </a:r>
            <a:r>
              <a:rPr lang="de-DE" sz="2800" dirty="0">
                <a:solidFill>
                  <a:srgbClr val="FFFFFF"/>
                </a:solidFill>
                <a:latin typeface="TKTypeMedium"/>
                <a:ea typeface="+mn-ea"/>
                <a:cs typeface="+mn-cs"/>
              </a:rPr>
              <a:t> </a:t>
            </a:r>
            <a:r>
              <a:rPr lang="de-DE" sz="2800" dirty="0" err="1">
                <a:solidFill>
                  <a:srgbClr val="FFFFFF"/>
                </a:solidFill>
                <a:latin typeface="TKTypeMedium"/>
                <a:ea typeface="+mn-ea"/>
                <a:cs typeface="+mn-cs"/>
              </a:rPr>
              <a:t>oczekiwani</a:t>
            </a:r>
            <a:r>
              <a:rPr lang="pl-PL" sz="2800" dirty="0">
                <a:solidFill>
                  <a:srgbClr val="FFFFFF"/>
                </a:solidFill>
                <a:latin typeface="TKTypeMedium"/>
                <a:ea typeface="+mn-ea"/>
                <a:cs typeface="+mn-cs"/>
              </a:rPr>
              <a:t>e</a:t>
            </a:r>
            <a:r>
              <a:rPr lang="de-DE" sz="2800" dirty="0">
                <a:solidFill>
                  <a:srgbClr val="FFFFFF"/>
                </a:solidFill>
                <a:latin typeface="TKTypeMedium"/>
                <a:ea typeface="+mn-ea"/>
                <a:cs typeface="+mn-cs"/>
              </a:rPr>
              <a:t> firmy thyssenkrupp:</a:t>
            </a:r>
          </a:p>
        </p:txBody>
      </p:sp>
      <p:sp>
        <p:nvSpPr>
          <p:cNvPr id="7" name="Textfeld 6"/>
          <p:cNvSpPr txBox="1"/>
          <p:nvPr/>
        </p:nvSpPr>
        <p:spPr>
          <a:xfrm>
            <a:off x="334433" y="1841248"/>
            <a:ext cx="7732607" cy="4216539"/>
          </a:xfrm>
          <a:prstGeom prst="rect">
            <a:avLst/>
          </a:prstGeom>
          <a:noFill/>
        </p:spPr>
        <p:txBody>
          <a:bodyPr wrap="square" lIns="0" tIns="0" rIns="0" bIns="0" rtlCol="0">
            <a:spAutoFit/>
          </a:bodyPr>
          <a:lstStyle/>
          <a:p>
            <a:pPr marL="171450" indent="-171450">
              <a:spcAft>
                <a:spcPts val="1200"/>
              </a:spcAft>
              <a:buClr>
                <a:schemeClr val="accent5"/>
              </a:buClr>
              <a:buFont typeface="Arial" panose="020B0604020202020204" pitchFamily="34" charset="0"/>
              <a:buChar char="•"/>
            </a:pPr>
            <a:r>
              <a:rPr lang="pl-PL" sz="1600" dirty="0"/>
              <a:t>Przestrzeganie</a:t>
            </a:r>
            <a:r>
              <a:rPr lang="de-DE" sz="1600" dirty="0"/>
              <a:t> </a:t>
            </a:r>
            <a:r>
              <a:rPr lang="de-DE" sz="1600" dirty="0" err="1"/>
              <a:t>przepis</a:t>
            </a:r>
            <a:r>
              <a:rPr lang="pl-PL" sz="1600" dirty="0"/>
              <a:t>ów</a:t>
            </a:r>
            <a:r>
              <a:rPr lang="de-DE" sz="1600" dirty="0"/>
              <a:t> prawa, </a:t>
            </a:r>
            <a:r>
              <a:rPr lang="pl-PL" sz="1600" dirty="0"/>
              <a:t>ustaw, </a:t>
            </a:r>
            <a:r>
              <a:rPr lang="de-DE" sz="1600" dirty="0" err="1"/>
              <a:t>regulacj</a:t>
            </a:r>
            <a:r>
              <a:rPr lang="pl-PL" sz="1600" dirty="0"/>
              <a:t>i</a:t>
            </a:r>
            <a:r>
              <a:rPr lang="de-DE" sz="1600" dirty="0"/>
              <a:t> i </a:t>
            </a:r>
            <a:r>
              <a:rPr lang="pl-PL" sz="1600" dirty="0"/>
              <a:t>standardów obowiązujących</a:t>
            </a:r>
            <a:br>
              <a:rPr lang="de-DE" sz="1600" dirty="0"/>
            </a:br>
            <a:r>
              <a:rPr lang="de-DE" sz="1600" dirty="0"/>
              <a:t>w krajach, w których dostawcy prowadzą działalność lub </a:t>
            </a:r>
            <a:r>
              <a:rPr lang="de-DE" sz="1600" dirty="0" err="1"/>
              <a:t>mają</a:t>
            </a:r>
            <a:r>
              <a:rPr lang="de-DE" sz="1600" dirty="0"/>
              <a:t> </a:t>
            </a:r>
            <a:r>
              <a:rPr lang="pl-PL" sz="1600" dirty="0"/>
              <a:t>swoją </a:t>
            </a:r>
            <a:r>
              <a:rPr lang="de-DE" sz="1600" dirty="0" err="1"/>
              <a:t>siedzibę</a:t>
            </a:r>
            <a:r>
              <a:rPr lang="de-DE" sz="1600" dirty="0"/>
              <a:t>;</a:t>
            </a:r>
          </a:p>
          <a:p>
            <a:pPr marL="171450" indent="-171450">
              <a:spcAft>
                <a:spcPts val="1200"/>
              </a:spcAft>
              <a:buClr>
                <a:schemeClr val="accent5"/>
              </a:buClr>
              <a:buFont typeface="Arial" panose="020B0604020202020204" pitchFamily="34" charset="0"/>
              <a:buChar char="•"/>
            </a:pPr>
            <a:r>
              <a:rPr lang="pl-PL" sz="1600" dirty="0"/>
              <a:t>Przestrzeganie </a:t>
            </a:r>
            <a:r>
              <a:rPr lang="de-DE" sz="1600" dirty="0" err="1"/>
              <a:t>przepis</a:t>
            </a:r>
            <a:r>
              <a:rPr lang="pl-PL" sz="1600" dirty="0"/>
              <a:t>ów</a:t>
            </a:r>
            <a:r>
              <a:rPr lang="de-DE" sz="1600" dirty="0"/>
              <a:t> </a:t>
            </a:r>
            <a:r>
              <a:rPr lang="de-DE" sz="1600" dirty="0" err="1"/>
              <a:t>międzynarodowy</a:t>
            </a:r>
            <a:r>
              <a:rPr lang="pl-PL" sz="1600" dirty="0" err="1"/>
              <a:t>ch</a:t>
            </a:r>
            <a:r>
              <a:rPr lang="de-DE" sz="1600" dirty="0"/>
              <a:t>, w tym</a:t>
            </a:r>
          </a:p>
          <a:p>
            <a:pPr marL="447675" lvl="1" indent="-265113">
              <a:spcAft>
                <a:spcPts val="1200"/>
              </a:spcAft>
              <a:buClr>
                <a:schemeClr val="accent5"/>
              </a:buClr>
              <a:buFont typeface="Wingdings" panose="05000000000000000000" pitchFamily="2" charset="2"/>
              <a:buChar char="à"/>
            </a:pPr>
            <a:r>
              <a:rPr lang="de-DE" sz="1600" dirty="0" err="1">
                <a:latin typeface="+mj-lt"/>
              </a:rPr>
              <a:t>Zasad</a:t>
            </a:r>
            <a:r>
              <a:rPr lang="de-DE" sz="1600" dirty="0">
                <a:latin typeface="+mj-lt"/>
              </a:rPr>
              <a:t> Global Compact</a:t>
            </a:r>
            <a:r>
              <a:rPr lang="pl-PL" sz="1600" dirty="0">
                <a:latin typeface="+mj-lt"/>
              </a:rPr>
              <a:t> Organizacji Narodów Zjednoczonych</a:t>
            </a:r>
            <a:endParaRPr lang="de-DE" sz="1600" dirty="0">
              <a:latin typeface="+mj-lt"/>
            </a:endParaRPr>
          </a:p>
          <a:p>
            <a:pPr marL="447675" lvl="1" indent="-265113">
              <a:spcAft>
                <a:spcPts val="1200"/>
              </a:spcAft>
              <a:buClr>
                <a:schemeClr val="accent5"/>
              </a:buClr>
              <a:buFont typeface="Wingdings" panose="05000000000000000000" pitchFamily="2" charset="2"/>
              <a:buChar char="à"/>
            </a:pPr>
            <a:r>
              <a:rPr lang="de-DE" sz="1600" dirty="0" err="1"/>
              <a:t>Podstawow</a:t>
            </a:r>
            <a:r>
              <a:rPr lang="pl-PL" sz="1600" dirty="0" err="1"/>
              <a:t>ych</a:t>
            </a:r>
            <a:r>
              <a:rPr lang="de-DE" sz="1600" dirty="0"/>
              <a:t> </a:t>
            </a:r>
            <a:r>
              <a:rPr lang="de-DE" sz="1600" dirty="0" err="1"/>
              <a:t>standard</a:t>
            </a:r>
            <a:r>
              <a:rPr lang="pl-PL" sz="1600" dirty="0"/>
              <a:t>ów</a:t>
            </a:r>
            <a:r>
              <a:rPr lang="de-DE" sz="1600" dirty="0"/>
              <a:t> </a:t>
            </a:r>
            <a:r>
              <a:rPr lang="pl-PL" sz="1600" dirty="0"/>
              <a:t>pracy wskazanych przez </a:t>
            </a:r>
            <a:r>
              <a:rPr lang="de-DE" sz="1600" dirty="0" err="1"/>
              <a:t>Międzynarodow</a:t>
            </a:r>
            <a:r>
              <a:rPr lang="pl-PL" sz="1600" dirty="0"/>
              <a:t>ą</a:t>
            </a:r>
            <a:r>
              <a:rPr lang="de-DE" sz="1600" dirty="0"/>
              <a:t> </a:t>
            </a:r>
            <a:r>
              <a:rPr lang="de-DE" sz="1600" dirty="0" err="1"/>
              <a:t>Organizacj</a:t>
            </a:r>
            <a:r>
              <a:rPr lang="pl-PL" sz="1600" dirty="0"/>
              <a:t>ę</a:t>
            </a:r>
            <a:r>
              <a:rPr lang="de-DE" sz="1600" dirty="0"/>
              <a:t> Pracy </a:t>
            </a:r>
            <a:r>
              <a:rPr lang="de-DE" sz="1600" dirty="0">
                <a:latin typeface="+mj-lt"/>
              </a:rPr>
              <a:t>(MOP);</a:t>
            </a:r>
          </a:p>
          <a:p>
            <a:pPr marL="447675" lvl="1" indent="-265113">
              <a:spcAft>
                <a:spcPts val="1200"/>
              </a:spcAft>
              <a:buClr>
                <a:schemeClr val="accent5"/>
              </a:buClr>
              <a:buFont typeface="Wingdings" panose="05000000000000000000" pitchFamily="2" charset="2"/>
              <a:buChar char="à"/>
            </a:pPr>
            <a:r>
              <a:rPr lang="pl-PL" sz="1600" dirty="0">
                <a:latin typeface="+mj-lt"/>
              </a:rPr>
              <a:t>Przestrzeganie Paryskiego Porozumienia Klimatycznego</a:t>
            </a:r>
            <a:r>
              <a:rPr lang="de-DE" sz="1600" dirty="0">
                <a:latin typeface="+mj-lt"/>
              </a:rPr>
              <a:t>, </a:t>
            </a:r>
            <a:r>
              <a:rPr lang="de-DE" sz="1600" dirty="0" err="1"/>
              <a:t>Konwencj</a:t>
            </a:r>
            <a:r>
              <a:rPr lang="pl-PL" sz="1600" dirty="0"/>
              <a:t>i</a:t>
            </a:r>
            <a:r>
              <a:rPr lang="de-DE" sz="1600" dirty="0"/>
              <a:t> </a:t>
            </a:r>
            <a:r>
              <a:rPr lang="de-DE" sz="1600" dirty="0" err="1"/>
              <a:t>sztokholmsk</a:t>
            </a:r>
            <a:r>
              <a:rPr lang="pl-PL" sz="1600" dirty="0" err="1"/>
              <a:t>iej</a:t>
            </a:r>
            <a:r>
              <a:rPr lang="de-DE" sz="1600" dirty="0"/>
              <a:t> w sprawie trwałych zanieczyszczeń organicznych, </a:t>
            </a:r>
            <a:r>
              <a:rPr lang="de-DE" sz="1600" dirty="0" err="1"/>
              <a:t>Konwencj</a:t>
            </a:r>
            <a:r>
              <a:rPr lang="pl-PL" sz="1600" dirty="0"/>
              <a:t>i</a:t>
            </a:r>
            <a:r>
              <a:rPr lang="de-DE" sz="1600" dirty="0"/>
              <a:t> </a:t>
            </a:r>
            <a:r>
              <a:rPr lang="de-DE" sz="1600" dirty="0" err="1"/>
              <a:t>bazylejsk</a:t>
            </a:r>
            <a:r>
              <a:rPr lang="pl-PL" sz="1600" dirty="0" err="1"/>
              <a:t>iej</a:t>
            </a:r>
            <a:r>
              <a:rPr lang="de-DE" sz="1600" dirty="0"/>
              <a:t> o kontroli </a:t>
            </a:r>
            <a:r>
              <a:rPr lang="de-DE" sz="1600" dirty="0" err="1"/>
              <a:t>transgranicznego</a:t>
            </a:r>
            <a:r>
              <a:rPr lang="de-DE" sz="1600" dirty="0"/>
              <a:t> </a:t>
            </a:r>
            <a:r>
              <a:rPr lang="de-DE" sz="1600" dirty="0" err="1"/>
              <a:t>transportu</a:t>
            </a:r>
            <a:r>
              <a:rPr lang="de-DE" sz="1600" dirty="0"/>
              <a:t> i usuwania odpadów niebezpiecznych </a:t>
            </a:r>
            <a:r>
              <a:rPr lang="de-DE" sz="1600" dirty="0" err="1"/>
              <a:t>oraz</a:t>
            </a:r>
            <a:r>
              <a:rPr lang="de-DE" sz="1600" dirty="0"/>
              <a:t> </a:t>
            </a:r>
            <a:r>
              <a:rPr lang="de-DE" sz="1600" dirty="0" err="1"/>
              <a:t>Konwencji</a:t>
            </a:r>
            <a:r>
              <a:rPr lang="de-DE" sz="1600" dirty="0"/>
              <a:t> z </a:t>
            </a:r>
            <a:r>
              <a:rPr lang="de-DE" sz="1600" dirty="0" err="1"/>
              <a:t>Minamaty</a:t>
            </a:r>
            <a:r>
              <a:rPr lang="de-DE" sz="1600" dirty="0"/>
              <a:t> w sprawie rtęci;</a:t>
            </a:r>
          </a:p>
          <a:p>
            <a:pPr marL="447675" lvl="1" indent="-265113">
              <a:spcAft>
                <a:spcPts val="1200"/>
              </a:spcAft>
              <a:buClr>
                <a:schemeClr val="accent5"/>
              </a:buClr>
              <a:buFont typeface="Wingdings" panose="05000000000000000000" pitchFamily="2" charset="2"/>
              <a:buChar char="à"/>
            </a:pPr>
            <a:r>
              <a:rPr lang="de-DE" sz="1600" dirty="0">
                <a:latin typeface="+mj-lt"/>
              </a:rPr>
              <a:t>Pr</a:t>
            </a:r>
            <a:r>
              <a:rPr lang="pl-PL" sz="1600" dirty="0" err="1">
                <a:latin typeface="+mj-lt"/>
              </a:rPr>
              <a:t>zestrzeganie</a:t>
            </a:r>
            <a:r>
              <a:rPr lang="pl-PL" sz="1600" dirty="0">
                <a:latin typeface="+mj-lt"/>
              </a:rPr>
              <a:t> </a:t>
            </a:r>
            <a:r>
              <a:rPr lang="de-DE" sz="1600" dirty="0" err="1">
                <a:latin typeface="+mj-lt"/>
              </a:rPr>
              <a:t>konwencj</a:t>
            </a:r>
            <a:r>
              <a:rPr lang="pl-PL" sz="1600" dirty="0">
                <a:latin typeface="+mj-lt"/>
              </a:rPr>
              <a:t>i</a:t>
            </a:r>
            <a:r>
              <a:rPr lang="de-DE" sz="1600" dirty="0">
                <a:latin typeface="+mj-lt"/>
              </a:rPr>
              <a:t> Organizacji Narodów Zjednoczonych (ONZ) i Organizacji Współpracy Gospodarczej i Rozwoju (OECD) </a:t>
            </a:r>
            <a:r>
              <a:rPr lang="de-DE" sz="1600" dirty="0" err="1"/>
              <a:t>dotyczący</a:t>
            </a:r>
            <a:r>
              <a:rPr lang="pl-PL" sz="1600" dirty="0" err="1"/>
              <a:t>ch</a:t>
            </a:r>
            <a:r>
              <a:rPr lang="de-DE" sz="1600" dirty="0"/>
              <a:t> zwalczania korupcji </a:t>
            </a:r>
            <a:r>
              <a:rPr lang="de-DE" sz="1600" dirty="0" err="1"/>
              <a:t>oraz</a:t>
            </a:r>
            <a:r>
              <a:rPr lang="de-DE" sz="1600" dirty="0"/>
              <a:t> </a:t>
            </a:r>
            <a:r>
              <a:rPr lang="de-DE" sz="1600" dirty="0" err="1"/>
              <a:t>odpowiedni</a:t>
            </a:r>
            <a:r>
              <a:rPr lang="pl-PL" sz="1600" dirty="0" err="1"/>
              <a:t>ch</a:t>
            </a:r>
            <a:r>
              <a:rPr lang="de-DE" sz="1600" dirty="0"/>
              <a:t> </a:t>
            </a:r>
            <a:r>
              <a:rPr lang="de-DE" sz="1600" dirty="0" err="1"/>
              <a:t>przepis</a:t>
            </a:r>
            <a:r>
              <a:rPr lang="pl-PL" sz="1600" dirty="0"/>
              <a:t>ów </a:t>
            </a:r>
            <a:r>
              <a:rPr lang="de-DE" sz="1600" dirty="0" err="1"/>
              <a:t>antykorupcyjny</a:t>
            </a:r>
            <a:r>
              <a:rPr lang="pl-PL" sz="1600" dirty="0" err="1"/>
              <a:t>ch</a:t>
            </a:r>
            <a:r>
              <a:rPr lang="de-DE" sz="1600" dirty="0"/>
              <a:t>, w tym dotyczącymi przekupstwa za granicą.</a:t>
            </a:r>
          </a:p>
        </p:txBody>
      </p:sp>
      <p:pic>
        <p:nvPicPr>
          <p:cNvPr id="10" name="Grafik 9"/>
          <p:cNvPicPr>
            <a:picLocks noChangeAspect="1"/>
          </p:cNvPicPr>
          <p:nvPr/>
        </p:nvPicPr>
        <p:blipFill>
          <a:blip r:embed="rId6"/>
          <a:stretch>
            <a:fillRect/>
          </a:stretch>
        </p:blipFill>
        <p:spPr>
          <a:xfrm>
            <a:off x="8622024" y="1520824"/>
            <a:ext cx="3232408" cy="4572001"/>
          </a:xfrm>
          <a:prstGeom prst="rect">
            <a:avLst/>
          </a:prstGeom>
          <a:effectLst/>
        </p:spPr>
      </p:pic>
      <p:sp>
        <p:nvSpPr>
          <p:cNvPr id="4" name="Rechteck 3">
            <a:extLst>
              <a:ext uri="{FF2B5EF4-FFF2-40B4-BE49-F238E27FC236}">
                <a16:creationId xmlns:a16="http://schemas.microsoft.com/office/drawing/2014/main" id="{35DDF1F8-529B-45FC-4BDA-66E8EAD0BBB8}"/>
              </a:ext>
            </a:extLst>
          </p:cNvPr>
          <p:cNvSpPr>
            <a:spLocks/>
          </p:cNvSpPr>
          <p:nvPr/>
        </p:nvSpPr>
        <p:spPr>
          <a:xfrm>
            <a:off x="-1" y="850621"/>
            <a:ext cx="10455565" cy="533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pl-PL" sz="2800" dirty="0">
                <a:solidFill>
                  <a:srgbClr val="FFFFFF"/>
                </a:solidFill>
                <a:latin typeface="TKTypeMedium"/>
                <a:ea typeface="+mn-ea"/>
                <a:cs typeface="+mn-cs"/>
              </a:rPr>
              <a:t>Przestrzeganie </a:t>
            </a:r>
            <a:r>
              <a:rPr lang="de-DE" sz="2800" dirty="0" err="1">
                <a:solidFill>
                  <a:srgbClr val="FFFFFF"/>
                </a:solidFill>
                <a:latin typeface="TKTypeMedium"/>
                <a:ea typeface="+mn-ea"/>
                <a:cs typeface="+mn-cs"/>
              </a:rPr>
              <a:t>przepis</a:t>
            </a:r>
            <a:r>
              <a:rPr lang="pl-PL" sz="2800" dirty="0">
                <a:solidFill>
                  <a:srgbClr val="FFFFFF"/>
                </a:solidFill>
                <a:latin typeface="TKTypeMedium"/>
                <a:ea typeface="+mn-ea"/>
                <a:cs typeface="+mn-cs"/>
              </a:rPr>
              <a:t>ów</a:t>
            </a:r>
            <a:r>
              <a:rPr lang="de-DE" sz="2800" dirty="0">
                <a:solidFill>
                  <a:srgbClr val="FFFFFF"/>
                </a:solidFill>
                <a:latin typeface="TKTypeMedium"/>
                <a:ea typeface="+mn-ea"/>
                <a:cs typeface="+mn-cs"/>
              </a:rPr>
              <a:t> prawa i </a:t>
            </a:r>
            <a:r>
              <a:rPr lang="de-DE" sz="2800" dirty="0" err="1">
                <a:solidFill>
                  <a:srgbClr val="FFFFFF"/>
                </a:solidFill>
                <a:latin typeface="TKTypeMedium"/>
                <a:ea typeface="+mn-ea"/>
                <a:cs typeface="+mn-cs"/>
              </a:rPr>
              <a:t>regulacj</a:t>
            </a:r>
            <a:r>
              <a:rPr lang="pl-PL" sz="2800" dirty="0">
                <a:solidFill>
                  <a:srgbClr val="FFFFFF"/>
                </a:solidFill>
                <a:latin typeface="TKTypeMedium"/>
                <a:ea typeface="+mn-ea"/>
                <a:cs typeface="+mn-cs"/>
              </a:rPr>
              <a:t>i</a:t>
            </a:r>
            <a:r>
              <a:rPr lang="de-DE" sz="2800" dirty="0">
                <a:solidFill>
                  <a:srgbClr val="FFFFFF"/>
                </a:solidFill>
                <a:latin typeface="TKTypeMedium"/>
                <a:ea typeface="+mn-ea"/>
                <a:cs typeface="+mn-cs"/>
              </a:rPr>
              <a:t> </a:t>
            </a:r>
            <a:r>
              <a:rPr lang="de-DE" sz="2800" dirty="0" err="1">
                <a:solidFill>
                  <a:srgbClr val="FFFFFF"/>
                </a:solidFill>
                <a:latin typeface="TKTypeMedium"/>
                <a:ea typeface="+mn-ea"/>
                <a:cs typeface="+mn-cs"/>
              </a:rPr>
              <a:t>międzynarodowy</a:t>
            </a:r>
            <a:r>
              <a:rPr lang="pl-PL" sz="2800" dirty="0" err="1">
                <a:solidFill>
                  <a:srgbClr val="FFFFFF"/>
                </a:solidFill>
                <a:latin typeface="TKTypeMedium"/>
                <a:ea typeface="+mn-ea"/>
                <a:cs typeface="+mn-cs"/>
              </a:rPr>
              <a:t>ch</a:t>
            </a:r>
            <a:r>
              <a:rPr lang="de-DE" sz="2800" dirty="0">
                <a:solidFill>
                  <a:srgbClr val="FFFFFF"/>
                </a:solidFill>
                <a:latin typeface="TKTypeMedium"/>
                <a:ea typeface="+mn-ea"/>
                <a:cs typeface="+mn-cs"/>
              </a:rPr>
              <a:t>*</a:t>
            </a:r>
            <a:endParaRPr lang="de-DE" sz="2800" dirty="0">
              <a:solidFill>
                <a:srgbClr val="FFFFFF"/>
              </a:solidFill>
              <a:latin typeface="TKTypeMedium"/>
            </a:endParaRPr>
          </a:p>
        </p:txBody>
      </p:sp>
    </p:spTree>
    <p:extLst>
      <p:ext uri="{BB962C8B-B14F-4D97-AF65-F5344CB8AC3E}">
        <p14:creationId xmlns:p14="http://schemas.microsoft.com/office/powerpoint/2010/main" val="378792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6="http://schemas.microsoft.com/office/drawing/2014/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3802411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73" imgH="273" progId="TCLayout.ActiveDocument.1">
                  <p:embed/>
                </p:oleObj>
              </mc:Choice>
              <mc:Fallback>
                <p:oleObj name="think-cell Folie" r:id="rId4" imgW="273" imgH="273"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p:cNvSpPr>
            <a:spLocks noGrp="1"/>
          </p:cNvSpPr>
          <p:nvPr>
            <p:ph type="title"/>
          </p:nvPr>
        </p:nvSpPr>
        <p:spPr>
          <a:xfrm>
            <a:off x="0" y="241092"/>
            <a:ext cx="9882909" cy="533205"/>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de-DE" sz="2800" dirty="0">
                <a:solidFill>
                  <a:srgbClr val="FFFFFF"/>
                </a:solidFill>
                <a:latin typeface="TKTypeMedium"/>
                <a:ea typeface="+mn-ea"/>
                <a:cs typeface="+mn-cs"/>
              </a:rPr>
              <a:t>Oczekiwania thyssenkrupp związane z prawami człowieka</a:t>
            </a:r>
          </a:p>
        </p:txBody>
      </p:sp>
      <p:sp>
        <p:nvSpPr>
          <p:cNvPr id="7" name="Textfeld 6"/>
          <p:cNvSpPr txBox="1">
            <a:spLocks/>
          </p:cNvSpPr>
          <p:nvPr/>
        </p:nvSpPr>
        <p:spPr>
          <a:xfrm>
            <a:off x="334433" y="1841248"/>
            <a:ext cx="7498927" cy="4216539"/>
          </a:xfrm>
          <a:prstGeom prst="rect">
            <a:avLst/>
          </a:prstGeom>
          <a:noFill/>
        </p:spPr>
        <p:txBody>
          <a:bodyPr wrap="square" lIns="0" tIns="0" rIns="0" bIns="0" rtlCol="0">
            <a:spAutoFit/>
          </a:bodyPr>
          <a:lstStyle/>
          <a:p>
            <a:pPr marL="171450" indent="-171450">
              <a:spcAft>
                <a:spcPts val="1200"/>
              </a:spcAft>
              <a:buClr>
                <a:schemeClr val="accent5"/>
              </a:buClr>
              <a:buFont typeface="Arial" panose="020B0604020202020204" pitchFamily="34" charset="0"/>
              <a:buChar char="•"/>
            </a:pPr>
            <a:r>
              <a:rPr lang="de-DE" sz="1600" dirty="0"/>
              <a:t>Zakaz pracy dzieci, zakaz pracy przymusowej, zakaz dyskryminacji</a:t>
            </a:r>
          </a:p>
          <a:p>
            <a:pPr marL="171450" indent="-171450">
              <a:spcAft>
                <a:spcPts val="1200"/>
              </a:spcAft>
              <a:buClr>
                <a:schemeClr val="accent5"/>
              </a:buClr>
              <a:buFont typeface="Arial" panose="020B0604020202020204" pitchFamily="34" charset="0"/>
              <a:buChar char="•"/>
            </a:pPr>
            <a:r>
              <a:rPr lang="de-DE" sz="1600" dirty="0"/>
              <a:t>Wolność zrzeszania się</a:t>
            </a:r>
          </a:p>
          <a:p>
            <a:pPr marL="171450" indent="-171450">
              <a:buClr>
                <a:schemeClr val="accent5"/>
              </a:buClr>
              <a:buFont typeface="Arial" panose="020B0604020202020204" pitchFamily="34" charset="0"/>
              <a:buChar char="•"/>
            </a:pPr>
            <a:r>
              <a:rPr lang="de-DE" sz="1600" dirty="0"/>
              <a:t>Odpowiednie wynagrodzenie i godziny pracy</a:t>
            </a:r>
          </a:p>
          <a:p>
            <a:pPr marL="447675" lvl="1" indent="-265113">
              <a:buClr>
                <a:schemeClr val="accent5"/>
              </a:buClr>
              <a:buFont typeface="Wingdings" panose="05000000000000000000" pitchFamily="2" charset="2"/>
              <a:buChar char="à"/>
            </a:pPr>
            <a:r>
              <a:rPr lang="pl-PL" sz="1600" dirty="0"/>
              <a:t>Przestrzeganie </a:t>
            </a:r>
            <a:r>
              <a:rPr lang="de-DE" sz="1600" dirty="0" err="1"/>
              <a:t>obowiązujący</a:t>
            </a:r>
            <a:r>
              <a:rPr lang="pl-PL" sz="1600" dirty="0" err="1"/>
              <a:t>ch</a:t>
            </a:r>
            <a:r>
              <a:rPr lang="pl-PL" sz="1600" dirty="0"/>
              <a:t> w danym kraju</a:t>
            </a:r>
            <a:r>
              <a:rPr lang="de-DE" sz="1600" dirty="0"/>
              <a:t> </a:t>
            </a:r>
            <a:r>
              <a:rPr lang="de-DE" sz="1600" dirty="0" err="1"/>
              <a:t>przepis</a:t>
            </a:r>
            <a:r>
              <a:rPr lang="pl-PL" sz="1600" dirty="0"/>
              <a:t>ów</a:t>
            </a:r>
            <a:r>
              <a:rPr lang="de-DE" sz="1600" dirty="0"/>
              <a:t> </a:t>
            </a:r>
            <a:r>
              <a:rPr lang="de-DE" sz="1600" dirty="0" err="1"/>
              <a:t>dotyczący</a:t>
            </a:r>
            <a:r>
              <a:rPr lang="pl-PL" sz="1600" dirty="0" err="1"/>
              <a:t>ch</a:t>
            </a:r>
            <a:r>
              <a:rPr lang="de-DE" sz="1600" dirty="0"/>
              <a:t> godzin pracy, wynagrodzenia, </a:t>
            </a:r>
            <a:r>
              <a:rPr lang="de-DE" sz="1600" dirty="0" err="1"/>
              <a:t>minimalnego</a:t>
            </a:r>
            <a:r>
              <a:rPr lang="de-DE" sz="1600" dirty="0"/>
              <a:t> </a:t>
            </a:r>
            <a:r>
              <a:rPr lang="pl-PL" sz="1600" dirty="0"/>
              <a:t>wynagrodzenia</a:t>
            </a:r>
            <a:r>
              <a:rPr lang="de-DE" sz="1600" dirty="0"/>
              <a:t> i świadczeń socjalnych. </a:t>
            </a:r>
          </a:p>
          <a:p>
            <a:pPr marL="447675" lvl="1" indent="-265113">
              <a:spcAft>
                <a:spcPts val="1200"/>
              </a:spcAft>
              <a:buClr>
                <a:schemeClr val="accent5"/>
              </a:buClr>
              <a:buFont typeface="Wingdings" panose="05000000000000000000" pitchFamily="2" charset="2"/>
              <a:buChar char="à"/>
            </a:pPr>
            <a:r>
              <a:rPr lang="de-DE" sz="1600" dirty="0"/>
              <a:t>Jeśli nie istnieją krajowe przepisy ustawowe dotyczące godzin pracy, zastosowanie mają międzynarodowe standardy MOP</a:t>
            </a:r>
          </a:p>
          <a:p>
            <a:pPr marL="285750" indent="-285750">
              <a:buClr>
                <a:schemeClr val="accent5"/>
              </a:buClr>
              <a:buFont typeface="Arial" panose="020B0604020202020204" pitchFamily="34" charset="0"/>
              <a:buChar char="•"/>
            </a:pPr>
            <a:r>
              <a:rPr lang="de-DE" sz="1600" dirty="0" err="1"/>
              <a:t>Bezpieczeństwo</a:t>
            </a:r>
            <a:r>
              <a:rPr lang="de-DE" sz="1600" dirty="0"/>
              <a:t> </a:t>
            </a:r>
            <a:r>
              <a:rPr lang="pl-PL" sz="1600" dirty="0"/>
              <a:t>i Higiena Pracy</a:t>
            </a:r>
            <a:endParaRPr lang="de-DE" sz="1600" dirty="0"/>
          </a:p>
          <a:p>
            <a:pPr marL="447675" lvl="1" indent="-265113">
              <a:spcAft>
                <a:spcPts val="1200"/>
              </a:spcAft>
              <a:buClr>
                <a:schemeClr val="accent5"/>
              </a:buClr>
              <a:buFont typeface="Wingdings" panose="05000000000000000000" pitchFamily="2" charset="2"/>
              <a:buChar char="à"/>
            </a:pPr>
            <a:r>
              <a:rPr lang="de-DE" sz="1600" dirty="0" err="1"/>
              <a:t>Ustanowienie</a:t>
            </a:r>
            <a:r>
              <a:rPr lang="de-DE" sz="1600" dirty="0"/>
              <a:t> i </a:t>
            </a:r>
            <a:r>
              <a:rPr lang="de-DE" sz="1600" dirty="0" err="1"/>
              <a:t>stosowanie</a:t>
            </a:r>
            <a:r>
              <a:rPr lang="de-DE" sz="1600" dirty="0"/>
              <a:t> </a:t>
            </a:r>
            <a:r>
              <a:rPr lang="de-DE" sz="1600" dirty="0" err="1"/>
              <a:t>odpowiedniego</a:t>
            </a:r>
            <a:r>
              <a:rPr lang="de-DE" sz="1600" dirty="0"/>
              <a:t> </a:t>
            </a:r>
            <a:r>
              <a:rPr lang="de-DE" sz="1600" dirty="0" err="1">
                <a:latin typeface="+mj-lt"/>
              </a:rPr>
              <a:t>zarządzania</a:t>
            </a:r>
            <a:r>
              <a:rPr lang="de-DE" sz="1600" dirty="0">
                <a:latin typeface="+mj-lt"/>
              </a:rPr>
              <a:t> </a:t>
            </a:r>
            <a:r>
              <a:rPr lang="de-DE" sz="1600" dirty="0" err="1">
                <a:latin typeface="+mj-lt"/>
              </a:rPr>
              <a:t>bezpieczeństwem</a:t>
            </a:r>
            <a:r>
              <a:rPr lang="de-DE" sz="1600" dirty="0">
                <a:latin typeface="+mj-lt"/>
              </a:rPr>
              <a:t> i </a:t>
            </a:r>
            <a:r>
              <a:rPr lang="de-DE" sz="1600" dirty="0" err="1">
                <a:latin typeface="+mj-lt"/>
              </a:rPr>
              <a:t>higieną</a:t>
            </a:r>
            <a:r>
              <a:rPr lang="de-DE" sz="1600" dirty="0">
                <a:latin typeface="+mj-lt"/>
              </a:rPr>
              <a:t> </a:t>
            </a:r>
            <a:r>
              <a:rPr lang="de-DE" sz="1600" b="1" dirty="0" err="1"/>
              <a:t>pracy</a:t>
            </a:r>
            <a:r>
              <a:rPr lang="de-DE" sz="1600" dirty="0"/>
              <a:t> (</a:t>
            </a:r>
            <a:r>
              <a:rPr lang="de-DE" sz="1600" dirty="0" err="1"/>
              <a:t>np</a:t>
            </a:r>
            <a:r>
              <a:rPr lang="de-DE" sz="1600" dirty="0"/>
              <a:t>. </a:t>
            </a:r>
            <a:r>
              <a:rPr lang="de-DE" sz="1600" dirty="0" err="1"/>
              <a:t>zgodnie</a:t>
            </a:r>
            <a:r>
              <a:rPr lang="de-DE" sz="1600" dirty="0"/>
              <a:t> z </a:t>
            </a:r>
            <a:r>
              <a:rPr lang="de-DE" sz="1600" dirty="0" err="1"/>
              <a:t>normą</a:t>
            </a:r>
            <a:r>
              <a:rPr lang="de-DE" sz="1600" dirty="0"/>
              <a:t> ISO 45001) w </a:t>
            </a:r>
            <a:r>
              <a:rPr lang="de-DE" sz="1600" dirty="0" err="1"/>
              <a:t>celu</a:t>
            </a:r>
            <a:r>
              <a:rPr lang="de-DE" sz="1600" dirty="0"/>
              <a:t> </a:t>
            </a:r>
            <a:r>
              <a:rPr lang="de-DE" sz="1600" dirty="0" err="1"/>
              <a:t>jak</a:t>
            </a:r>
            <a:r>
              <a:rPr lang="de-DE" sz="1600" dirty="0"/>
              <a:t> </a:t>
            </a:r>
            <a:r>
              <a:rPr lang="de-DE" sz="1600" dirty="0" err="1"/>
              <a:t>najlepszego</a:t>
            </a:r>
            <a:r>
              <a:rPr lang="de-DE" sz="1600" dirty="0"/>
              <a:t> </a:t>
            </a:r>
            <a:r>
              <a:rPr lang="de-DE" sz="1600" dirty="0" err="1"/>
              <a:t>zapobiegania</a:t>
            </a:r>
            <a:r>
              <a:rPr lang="de-DE" sz="1600" dirty="0"/>
              <a:t> </a:t>
            </a:r>
            <a:r>
              <a:rPr lang="de-DE" sz="1600" dirty="0" err="1"/>
              <a:t>wypadkom</a:t>
            </a:r>
            <a:r>
              <a:rPr lang="de-DE" sz="1600" dirty="0"/>
              <a:t> i </a:t>
            </a:r>
            <a:r>
              <a:rPr lang="de-DE" sz="1600" dirty="0" err="1"/>
              <a:t>chorobom</a:t>
            </a:r>
            <a:r>
              <a:rPr lang="de-DE" sz="1600" dirty="0"/>
              <a:t> </a:t>
            </a:r>
            <a:r>
              <a:rPr lang="de-DE" sz="1600" dirty="0" err="1"/>
              <a:t>związanym</a:t>
            </a:r>
            <a:r>
              <a:rPr lang="de-DE" sz="1600" dirty="0"/>
              <a:t> z </a:t>
            </a:r>
            <a:r>
              <a:rPr lang="de-DE" sz="1600" dirty="0" err="1"/>
              <a:t>pracą</a:t>
            </a:r>
            <a:r>
              <a:rPr lang="de-DE" sz="1600" dirty="0"/>
              <a:t>. </a:t>
            </a:r>
          </a:p>
          <a:p>
            <a:pPr marL="171450" indent="-171450">
              <a:spcAft>
                <a:spcPts val="1200"/>
              </a:spcAft>
              <a:buClr>
                <a:schemeClr val="accent5"/>
              </a:buClr>
              <a:buFont typeface="Arial" panose="020B0604020202020204" pitchFamily="34" charset="0"/>
              <a:buChar char="•"/>
            </a:pPr>
            <a:r>
              <a:rPr lang="de-DE" sz="1600" dirty="0" err="1"/>
              <a:t>Ochrona</a:t>
            </a:r>
            <a:r>
              <a:rPr lang="de-DE" sz="1600" dirty="0"/>
              <a:t> prawa do wolności wypowiedzi, praw osobistych i prywatności</a:t>
            </a:r>
          </a:p>
          <a:p>
            <a:pPr marL="171450" indent="-171450">
              <a:spcAft>
                <a:spcPts val="1200"/>
              </a:spcAft>
              <a:buClr>
                <a:schemeClr val="accent5"/>
              </a:buClr>
              <a:buFont typeface="Arial" panose="020B0604020202020204" pitchFamily="34" charset="0"/>
              <a:buChar char="•"/>
            </a:pPr>
            <a:r>
              <a:rPr lang="de-DE" sz="1600" dirty="0"/>
              <a:t>Zakaz bezprawnego zawłaszczania ziemi, lasów i wód, których użytkowanie </a:t>
            </a:r>
            <a:br>
              <a:rPr lang="de-DE" sz="1600" dirty="0"/>
            </a:br>
            <a:r>
              <a:rPr lang="pl-PL" sz="1600" dirty="0"/>
              <a:t>stanowi podstawę życia człowieka</a:t>
            </a:r>
            <a:r>
              <a:rPr lang="de-DE" sz="1600" dirty="0"/>
              <a:t>.</a:t>
            </a:r>
          </a:p>
        </p:txBody>
      </p:sp>
      <p:pic>
        <p:nvPicPr>
          <p:cNvPr id="8" name="Grafik 7"/>
          <p:cNvPicPr>
            <a:picLocks noChangeAspect="1"/>
          </p:cNvPicPr>
          <p:nvPr/>
        </p:nvPicPr>
        <p:blipFill rotWithShape="1">
          <a:blip r:embed="rId6" cstate="print">
            <a:extLst>
              <a:ext uri="{28A0092B-C50C-407E-A947-70E740481C1C}">
                <a14:useLocalDpi xmlns:a14="http://schemas.microsoft.com/office/drawing/2010/main" val="0"/>
              </a:ext>
            </a:extLst>
          </a:blip>
          <a:srcRect l="21686" r="19575"/>
          <a:stretch/>
        </p:blipFill>
        <p:spPr>
          <a:xfrm>
            <a:off x="7833360" y="1520825"/>
            <a:ext cx="4024207" cy="4572000"/>
          </a:xfrm>
          <a:prstGeom prst="rect">
            <a:avLst/>
          </a:prstGeom>
        </p:spPr>
      </p:pic>
      <p:sp>
        <p:nvSpPr>
          <p:cNvPr id="2" name="Rechteck 1">
            <a:extLst>
              <a:ext uri="{FF2B5EF4-FFF2-40B4-BE49-F238E27FC236}">
                <a16:creationId xmlns:a16="http://schemas.microsoft.com/office/drawing/2014/main" id="{F7EC46D7-DC3C-510E-13D5-9E55E62FD114}"/>
              </a:ext>
            </a:extLst>
          </p:cNvPr>
          <p:cNvSpPr>
            <a:spLocks/>
          </p:cNvSpPr>
          <p:nvPr/>
        </p:nvSpPr>
        <p:spPr>
          <a:xfrm>
            <a:off x="0" y="850621"/>
            <a:ext cx="9291782" cy="533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de-DE" sz="2800" dirty="0">
                <a:solidFill>
                  <a:srgbClr val="FFFFFF"/>
                </a:solidFill>
                <a:latin typeface="TKTypeMedium"/>
                <a:ea typeface="+mn-ea"/>
                <a:cs typeface="+mn-cs"/>
              </a:rPr>
              <a:t>w </a:t>
            </a:r>
            <a:r>
              <a:rPr lang="de-DE" sz="2800" dirty="0" err="1">
                <a:solidFill>
                  <a:srgbClr val="FFFFFF"/>
                </a:solidFill>
                <a:latin typeface="TKTypeMedium"/>
                <a:ea typeface="+mn-ea"/>
                <a:cs typeface="+mn-cs"/>
              </a:rPr>
              <a:t>tym</a:t>
            </a:r>
            <a:r>
              <a:rPr lang="de-DE" sz="2800" dirty="0">
                <a:solidFill>
                  <a:srgbClr val="FFFFFF"/>
                </a:solidFill>
                <a:latin typeface="TKTypeMedium"/>
                <a:ea typeface="+mn-ea"/>
                <a:cs typeface="+mn-cs"/>
              </a:rPr>
              <a:t> </a:t>
            </a:r>
            <a:r>
              <a:rPr lang="de-DE" sz="2800" dirty="0" err="1">
                <a:solidFill>
                  <a:srgbClr val="FFFFFF"/>
                </a:solidFill>
                <a:latin typeface="TKTypeMedium"/>
                <a:ea typeface="+mn-ea"/>
                <a:cs typeface="+mn-cs"/>
              </a:rPr>
              <a:t>prawa</a:t>
            </a:r>
            <a:r>
              <a:rPr lang="pl-PL" sz="2800" dirty="0">
                <a:solidFill>
                  <a:srgbClr val="FFFFFF"/>
                </a:solidFill>
                <a:latin typeface="TKTypeMedium"/>
                <a:ea typeface="+mn-ea"/>
                <a:cs typeface="+mn-cs"/>
              </a:rPr>
              <a:t>mi</a:t>
            </a:r>
            <a:r>
              <a:rPr lang="de-DE" sz="2800" dirty="0">
                <a:solidFill>
                  <a:srgbClr val="FFFFFF"/>
                </a:solidFill>
                <a:latin typeface="TKTypeMedium"/>
                <a:ea typeface="+mn-ea"/>
                <a:cs typeface="+mn-cs"/>
              </a:rPr>
              <a:t> </a:t>
            </a:r>
            <a:r>
              <a:rPr lang="de-DE" sz="2800" dirty="0" err="1">
                <a:solidFill>
                  <a:srgbClr val="FFFFFF"/>
                </a:solidFill>
                <a:latin typeface="TKTypeMedium"/>
                <a:ea typeface="+mn-ea"/>
                <a:cs typeface="+mn-cs"/>
              </a:rPr>
              <a:t>pracownicz</a:t>
            </a:r>
            <a:r>
              <a:rPr lang="pl-PL" sz="2800" dirty="0" err="1">
                <a:solidFill>
                  <a:srgbClr val="FFFFFF"/>
                </a:solidFill>
                <a:latin typeface="TKTypeMedium"/>
                <a:ea typeface="+mn-ea"/>
                <a:cs typeface="+mn-cs"/>
              </a:rPr>
              <a:t>ymi</a:t>
            </a:r>
            <a:r>
              <a:rPr lang="de-DE" sz="2800" dirty="0">
                <a:solidFill>
                  <a:srgbClr val="FFFFFF"/>
                </a:solidFill>
                <a:latin typeface="TKTypeMedium"/>
                <a:ea typeface="+mn-ea"/>
                <a:cs typeface="+mn-cs"/>
              </a:rPr>
              <a:t>, takie jak</a:t>
            </a:r>
            <a:endParaRPr lang="de-DE" sz="2800" dirty="0">
              <a:solidFill>
                <a:srgbClr val="FFFFFF"/>
              </a:solidFill>
              <a:latin typeface="TKTypeMedium"/>
            </a:endParaRPr>
          </a:p>
        </p:txBody>
      </p:sp>
    </p:spTree>
    <p:extLst>
      <p:ext uri="{BB962C8B-B14F-4D97-AF65-F5344CB8AC3E}">
        <p14:creationId xmlns:p14="http://schemas.microsoft.com/office/powerpoint/2010/main" val="304279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xmlns:a16="http://schemas.microsoft.com/office/drawing/2014/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1780000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73" imgH="273" progId="TCLayout.ActiveDocument.1">
                  <p:embed/>
                </p:oleObj>
              </mc:Choice>
              <mc:Fallback>
                <p:oleObj name="think-cell Folie" r:id="rId4" imgW="273" imgH="273"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p:cNvSpPr>
            <a:spLocks noGrp="1"/>
          </p:cNvSpPr>
          <p:nvPr>
            <p:ph type="title"/>
          </p:nvPr>
        </p:nvSpPr>
        <p:spPr>
          <a:xfrm>
            <a:off x="0" y="241092"/>
            <a:ext cx="6289964" cy="533205"/>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de-DE" sz="2800" dirty="0" err="1">
                <a:solidFill>
                  <a:srgbClr val="FFFFFF"/>
                </a:solidFill>
                <a:latin typeface="TKTypeMedium"/>
                <a:ea typeface="+mn-ea"/>
                <a:cs typeface="+mn-cs"/>
              </a:rPr>
              <a:t>Oczekiwania</a:t>
            </a:r>
            <a:r>
              <a:rPr lang="de-DE" sz="2800" dirty="0">
                <a:solidFill>
                  <a:srgbClr val="FFFFFF"/>
                </a:solidFill>
                <a:latin typeface="TKTypeMedium"/>
                <a:ea typeface="+mn-ea"/>
                <a:cs typeface="+mn-cs"/>
              </a:rPr>
              <a:t> </a:t>
            </a:r>
            <a:r>
              <a:rPr lang="pl-PL" sz="2800" dirty="0" err="1">
                <a:solidFill>
                  <a:srgbClr val="FFFFFF"/>
                </a:solidFill>
                <a:latin typeface="TKTypeMedium"/>
                <a:ea typeface="+mn-ea"/>
                <a:cs typeface="+mn-cs"/>
              </a:rPr>
              <a:t>thyssenkrupp</a:t>
            </a:r>
            <a:r>
              <a:rPr lang="de-DE" sz="2800" dirty="0">
                <a:solidFill>
                  <a:srgbClr val="FFFFFF"/>
                </a:solidFill>
                <a:latin typeface="TKTypeMedium"/>
                <a:ea typeface="+mn-ea"/>
                <a:cs typeface="+mn-cs"/>
              </a:rPr>
              <a:t> dotyczące</a:t>
            </a:r>
          </a:p>
        </p:txBody>
      </p:sp>
      <p:sp>
        <p:nvSpPr>
          <p:cNvPr id="7" name="Textfeld 6"/>
          <p:cNvSpPr txBox="1"/>
          <p:nvPr/>
        </p:nvSpPr>
        <p:spPr>
          <a:xfrm>
            <a:off x="334433" y="1524000"/>
            <a:ext cx="8698442" cy="1785104"/>
          </a:xfrm>
          <a:prstGeom prst="rect">
            <a:avLst/>
          </a:prstGeom>
          <a:noFill/>
        </p:spPr>
        <p:txBody>
          <a:bodyPr wrap="square" lIns="0" tIns="0" rIns="0" bIns="0" rtlCol="0">
            <a:spAutoFit/>
          </a:bodyPr>
          <a:lstStyle/>
          <a:p>
            <a:pPr marL="171450" indent="-171450">
              <a:spcAft>
                <a:spcPts val="1200"/>
              </a:spcAft>
              <a:buClr>
                <a:schemeClr val="accent5"/>
              </a:buClr>
              <a:buFont typeface="Arial" panose="020B0604020202020204" pitchFamily="34" charset="0"/>
              <a:buChar char="•"/>
            </a:pPr>
            <a:r>
              <a:rPr lang="de-DE" sz="1600" dirty="0"/>
              <a:t>Opracowanie i stosowanie </a:t>
            </a:r>
            <a:r>
              <a:rPr lang="de-DE" sz="1600" dirty="0">
                <a:latin typeface="+mj-lt"/>
              </a:rPr>
              <a:t>odpowiedniego systemu zarządzania </a:t>
            </a:r>
            <a:br>
              <a:rPr lang="de-DE" sz="1600" dirty="0">
                <a:latin typeface="+mj-lt"/>
              </a:rPr>
            </a:br>
            <a:r>
              <a:rPr lang="de-DE" sz="1600" dirty="0" err="1">
                <a:latin typeface="+mj-lt"/>
              </a:rPr>
              <a:t>energią</a:t>
            </a:r>
            <a:r>
              <a:rPr lang="de-DE" sz="1600" dirty="0">
                <a:latin typeface="+mj-lt"/>
              </a:rPr>
              <a:t> i środowiskiem;</a:t>
            </a:r>
          </a:p>
          <a:p>
            <a:pPr marL="171450" indent="-171450">
              <a:spcAft>
                <a:spcPts val="1200"/>
              </a:spcAft>
              <a:buClr>
                <a:schemeClr val="accent5"/>
              </a:buClr>
              <a:buFont typeface="Arial" panose="020B0604020202020204" pitchFamily="34" charset="0"/>
              <a:buChar char="•"/>
            </a:pPr>
            <a:r>
              <a:rPr lang="de-DE" sz="1600" dirty="0"/>
              <a:t>Efektywne i </a:t>
            </a:r>
            <a:r>
              <a:rPr lang="de-DE" sz="1600" dirty="0">
                <a:latin typeface="+mj-lt"/>
              </a:rPr>
              <a:t>odpowiedzialne wykorzystanie zasobów, takich jak </a:t>
            </a:r>
            <a:r>
              <a:rPr lang="de-DE" sz="1600" dirty="0"/>
              <a:t>energia, </a:t>
            </a:r>
            <a:br>
              <a:rPr lang="de-DE" sz="1600" dirty="0"/>
            </a:br>
            <a:r>
              <a:rPr lang="de-DE" sz="1600" dirty="0"/>
              <a:t>woda i surowce w celu ochrony bioróżnorodności;</a:t>
            </a:r>
          </a:p>
          <a:p>
            <a:pPr marL="171450" indent="-171450">
              <a:spcAft>
                <a:spcPts val="1200"/>
              </a:spcAft>
              <a:buClr>
                <a:schemeClr val="accent5"/>
              </a:buClr>
              <a:buFont typeface="Arial" panose="020B0604020202020204" pitchFamily="34" charset="0"/>
              <a:buChar char="•"/>
            </a:pPr>
            <a:r>
              <a:rPr lang="de-DE" sz="1600" dirty="0"/>
              <a:t>Wykorzystanie technologii w celu </a:t>
            </a:r>
            <a:r>
              <a:rPr lang="de-DE" sz="1600" dirty="0">
                <a:latin typeface="+mj-lt"/>
              </a:rPr>
              <a:t>uniknięcia i </a:t>
            </a:r>
            <a:r>
              <a:rPr lang="pl-PL" sz="1600" dirty="0">
                <a:latin typeface="+mj-lt"/>
              </a:rPr>
              <a:t>redukcji</a:t>
            </a:r>
            <a:r>
              <a:rPr lang="de-DE" sz="1600" dirty="0">
                <a:latin typeface="+mj-lt"/>
              </a:rPr>
              <a:t> ilości odpadów, </a:t>
            </a:r>
            <a:br>
              <a:rPr lang="de-DE" sz="1600" dirty="0">
                <a:latin typeface="+mj-lt"/>
              </a:rPr>
            </a:br>
            <a:r>
              <a:rPr lang="de-DE" sz="1600" dirty="0"/>
              <a:t>emisji gazów cieplarnianych, </a:t>
            </a:r>
            <a:r>
              <a:rPr lang="de-DE" sz="1600" dirty="0" err="1"/>
              <a:t>zanieczyszcze</a:t>
            </a:r>
            <a:r>
              <a:rPr lang="pl-PL" sz="1600" dirty="0"/>
              <a:t>ń</a:t>
            </a:r>
            <a:r>
              <a:rPr lang="de-DE" sz="1600" dirty="0"/>
              <a:t> </a:t>
            </a:r>
            <a:r>
              <a:rPr lang="pl-PL" sz="1600" dirty="0"/>
              <a:t>wód</a:t>
            </a:r>
            <a:r>
              <a:rPr lang="de-DE" sz="1600" dirty="0"/>
              <a:t>, emisji zanieczyszczeń;</a:t>
            </a:r>
          </a:p>
        </p:txBody>
      </p:sp>
      <p:sp>
        <p:nvSpPr>
          <p:cNvPr id="10" name="Textfeld 9"/>
          <p:cNvSpPr txBox="1"/>
          <p:nvPr/>
        </p:nvSpPr>
        <p:spPr>
          <a:xfrm>
            <a:off x="334433" y="3548897"/>
            <a:ext cx="11519998" cy="2677656"/>
          </a:xfrm>
          <a:prstGeom prst="rect">
            <a:avLst/>
          </a:prstGeom>
          <a:noFill/>
        </p:spPr>
        <p:txBody>
          <a:bodyPr wrap="square" lIns="0" tIns="0" rIns="0" bIns="0" rtlCol="0">
            <a:spAutoFit/>
          </a:bodyPr>
          <a:lstStyle/>
          <a:p>
            <a:pPr marL="171450" indent="-171450">
              <a:spcAft>
                <a:spcPts val="1200"/>
              </a:spcAft>
              <a:buClr>
                <a:schemeClr val="accent5"/>
              </a:buClr>
              <a:buFont typeface="Arial" panose="020B0604020202020204" pitchFamily="34" charset="0"/>
              <a:buChar char="•"/>
            </a:pPr>
            <a:r>
              <a:rPr lang="de-DE" sz="1600" dirty="0"/>
              <a:t>Promowanie </a:t>
            </a:r>
            <a:r>
              <a:rPr lang="de-DE" sz="1600" dirty="0">
                <a:latin typeface="+mj-lt"/>
              </a:rPr>
              <a:t>ponownego wykorzystania surowców;</a:t>
            </a:r>
          </a:p>
          <a:p>
            <a:pPr marL="171450" indent="-171450">
              <a:spcAft>
                <a:spcPts val="1200"/>
              </a:spcAft>
              <a:buClr>
                <a:schemeClr val="accent5"/>
              </a:buClr>
              <a:buFont typeface="Arial" panose="020B0604020202020204" pitchFamily="34" charset="0"/>
              <a:buChar char="•"/>
            </a:pPr>
            <a:r>
              <a:rPr lang="pl-PL" sz="1600" dirty="0">
                <a:latin typeface="+mj-lt"/>
              </a:rPr>
              <a:t>Nienaruszanie </a:t>
            </a:r>
            <a:r>
              <a:rPr lang="de-DE" sz="1600" dirty="0" err="1">
                <a:latin typeface="+mj-lt"/>
              </a:rPr>
              <a:t>zobowiązań</a:t>
            </a:r>
            <a:r>
              <a:rPr lang="de-DE" sz="1600" dirty="0">
                <a:latin typeface="+mj-lt"/>
              </a:rPr>
              <a:t> w zakresie ochrony środowiska </a:t>
            </a:r>
            <a:r>
              <a:rPr lang="de-DE" sz="1600" dirty="0"/>
              <a:t>poprzez (i) stosowanie rtęci i związków </a:t>
            </a:r>
            <a:r>
              <a:rPr lang="de-DE" sz="1600" dirty="0" err="1"/>
              <a:t>rtęci</a:t>
            </a:r>
            <a:r>
              <a:rPr lang="de-DE" sz="1600" dirty="0"/>
              <a:t> w produktach/procesach produkcyjnych oraz poprzez przetwarzanie odpadów rtęciowych, (ii) stosowanie i usuwanie trwałych </a:t>
            </a:r>
            <a:r>
              <a:rPr lang="de-DE" sz="1600" dirty="0">
                <a:latin typeface="+mj-lt"/>
              </a:rPr>
              <a:t>zanieczyszczeń organicznych </a:t>
            </a:r>
            <a:r>
              <a:rPr lang="de-DE" sz="1600" dirty="0"/>
              <a:t>oraz zbieranie, przechowywanie i usuwanie powstających odpadów, lub (iii) </a:t>
            </a:r>
            <a:r>
              <a:rPr lang="de-DE" sz="1600" dirty="0" err="1"/>
              <a:t>transgraniczn</a:t>
            </a:r>
            <a:r>
              <a:rPr lang="pl-PL" sz="1600" dirty="0"/>
              <a:t>y transport </a:t>
            </a:r>
            <a:r>
              <a:rPr lang="de-DE" sz="1600" dirty="0" err="1">
                <a:latin typeface="+mj-lt"/>
              </a:rPr>
              <a:t>odpadów</a:t>
            </a:r>
            <a:r>
              <a:rPr lang="de-DE" sz="1600" dirty="0">
                <a:latin typeface="+mj-lt"/>
              </a:rPr>
              <a:t> niebezpiecznych </a:t>
            </a:r>
            <a:r>
              <a:rPr lang="de-DE" sz="1600" dirty="0"/>
              <a:t>i ich usuwanie;</a:t>
            </a:r>
          </a:p>
          <a:p>
            <a:pPr marL="171450" indent="-171450">
              <a:spcAft>
                <a:spcPts val="1200"/>
              </a:spcAft>
              <a:buClr>
                <a:schemeClr val="accent5"/>
              </a:buClr>
              <a:buFont typeface="Arial" panose="020B0604020202020204" pitchFamily="34" charset="0"/>
              <a:buChar char="•"/>
            </a:pPr>
            <a:r>
              <a:rPr lang="de-DE" sz="1600" dirty="0"/>
              <a:t>Przejrzystość w odniesieniu do </a:t>
            </a:r>
            <a:r>
              <a:rPr lang="de-DE" sz="1600" dirty="0">
                <a:latin typeface="+mj-lt"/>
              </a:rPr>
              <a:t>emisji gazów </a:t>
            </a:r>
            <a:r>
              <a:rPr lang="de-DE" sz="1600" dirty="0" err="1">
                <a:latin typeface="+mj-lt"/>
              </a:rPr>
              <a:t>cieplarnianych</a:t>
            </a:r>
            <a:r>
              <a:rPr lang="de-DE" sz="1600" dirty="0">
                <a:latin typeface="+mj-lt"/>
              </a:rPr>
              <a:t> </a:t>
            </a:r>
            <a:r>
              <a:rPr lang="de-DE" sz="1600" dirty="0"/>
              <a:t>w</a:t>
            </a:r>
            <a:r>
              <a:rPr lang="pl-PL" sz="1600" dirty="0"/>
              <a:t>e </a:t>
            </a:r>
            <a:r>
              <a:rPr lang="de-DE" sz="1600" dirty="0" err="1"/>
              <a:t>własnych</a:t>
            </a:r>
            <a:r>
              <a:rPr lang="de-DE" sz="1600" dirty="0"/>
              <a:t> działaniach i </a:t>
            </a:r>
            <a:r>
              <a:rPr lang="pl-PL" sz="1600" dirty="0"/>
              <a:t>na wcześniejszych etapach łańcucha dostaw</a:t>
            </a:r>
            <a:r>
              <a:rPr lang="de-DE" sz="1600" dirty="0"/>
              <a:t>;</a:t>
            </a:r>
          </a:p>
          <a:p>
            <a:pPr marL="171450" indent="-171450">
              <a:spcAft>
                <a:spcPts val="1200"/>
              </a:spcAft>
              <a:buClr>
                <a:schemeClr val="accent5"/>
              </a:buClr>
              <a:buFont typeface="Arial" panose="020B0604020202020204" pitchFamily="34" charset="0"/>
              <a:buChar char="•"/>
            </a:pPr>
            <a:r>
              <a:rPr lang="de-DE" sz="1600" dirty="0"/>
              <a:t>Podjęcie skutecznych działań zgodnie z </a:t>
            </a:r>
            <a:r>
              <a:rPr lang="pl-PL" sz="1600" b="1" dirty="0"/>
              <a:t>Paryskim</a:t>
            </a:r>
            <a:r>
              <a:rPr lang="pl-PL" sz="1600" dirty="0"/>
              <a:t> </a:t>
            </a:r>
            <a:r>
              <a:rPr lang="de-DE" sz="1600" dirty="0" err="1">
                <a:latin typeface="+mj-lt"/>
              </a:rPr>
              <a:t>porozumieniem</a:t>
            </a:r>
            <a:r>
              <a:rPr lang="de-DE" sz="1600" dirty="0">
                <a:latin typeface="+mj-lt"/>
              </a:rPr>
              <a:t> </a:t>
            </a:r>
            <a:r>
              <a:rPr lang="de-DE" sz="1600" dirty="0" err="1">
                <a:latin typeface="+mj-lt"/>
              </a:rPr>
              <a:t>klimatycznym</a:t>
            </a:r>
            <a:r>
              <a:rPr lang="de-DE" sz="1600" dirty="0">
                <a:latin typeface="+mj-lt"/>
              </a:rPr>
              <a:t> w celu </a:t>
            </a:r>
            <a:r>
              <a:rPr lang="de-DE" sz="1600" dirty="0" err="1">
                <a:latin typeface="+mj-lt"/>
              </a:rPr>
              <a:t>zmniejszenia</a:t>
            </a:r>
            <a:r>
              <a:rPr lang="de-DE" sz="1600" dirty="0">
                <a:latin typeface="+mj-lt"/>
              </a:rPr>
              <a:t> </a:t>
            </a:r>
            <a:r>
              <a:rPr lang="de-DE" sz="1600" dirty="0" err="1">
                <a:latin typeface="+mj-lt"/>
              </a:rPr>
              <a:t>bezpośredni</a:t>
            </a:r>
            <a:r>
              <a:rPr lang="pl-PL" sz="1600" dirty="0">
                <a:latin typeface="+mj-lt"/>
              </a:rPr>
              <a:t>ej</a:t>
            </a:r>
            <a:r>
              <a:rPr lang="de-DE" sz="1600" dirty="0">
                <a:latin typeface="+mj-lt"/>
              </a:rPr>
              <a:t> i </a:t>
            </a:r>
            <a:r>
              <a:rPr lang="de-DE" sz="1600" dirty="0" err="1">
                <a:latin typeface="+mj-lt"/>
              </a:rPr>
              <a:t>pośredni</a:t>
            </a:r>
            <a:r>
              <a:rPr lang="pl-PL" sz="1600" dirty="0">
                <a:latin typeface="+mj-lt"/>
              </a:rPr>
              <a:t>ej</a:t>
            </a:r>
            <a:r>
              <a:rPr lang="de-DE" sz="1600" dirty="0">
                <a:latin typeface="+mj-lt"/>
              </a:rPr>
              <a:t> </a:t>
            </a:r>
            <a:r>
              <a:rPr lang="de-DE" sz="1600" dirty="0" err="1">
                <a:latin typeface="+mj-lt"/>
              </a:rPr>
              <a:t>emisji</a:t>
            </a:r>
            <a:r>
              <a:rPr lang="de-DE" sz="1600" dirty="0">
                <a:latin typeface="+mj-lt"/>
              </a:rPr>
              <a:t> CO</a:t>
            </a:r>
            <a:r>
              <a:rPr lang="de-DE" sz="1600" baseline="-25000" dirty="0">
                <a:latin typeface="+mj-lt"/>
              </a:rPr>
              <a:t>2</a:t>
            </a:r>
            <a:r>
              <a:rPr lang="de-DE" sz="1600" dirty="0">
                <a:latin typeface="+mj-lt"/>
              </a:rPr>
              <a:t> , </a:t>
            </a:r>
            <a:r>
              <a:rPr lang="pl-PL" sz="1600" dirty="0"/>
              <a:t>obejmujących pracę </a:t>
            </a:r>
            <a:r>
              <a:rPr lang="de-DE" sz="1600" dirty="0" err="1"/>
              <a:t>nad</a:t>
            </a:r>
            <a:r>
              <a:rPr lang="de-DE" sz="1600" dirty="0"/>
              <a:t> ciągłymi ulepszeniami, promowanie wykorzystania energii odnawialnej i alternatywnych źródeł energii oraz </a:t>
            </a:r>
            <a:r>
              <a:rPr lang="de-DE" sz="1600" dirty="0" err="1"/>
              <a:t>naukowo</a:t>
            </a:r>
            <a:r>
              <a:rPr lang="de-DE" sz="1600" dirty="0"/>
              <a:t> </a:t>
            </a:r>
            <a:r>
              <a:rPr lang="de-DE" sz="1600" dirty="0" err="1"/>
              <a:t>uzasadnion</a:t>
            </a:r>
            <a:r>
              <a:rPr lang="pl-PL" sz="1600" dirty="0"/>
              <a:t>ego</a:t>
            </a:r>
            <a:r>
              <a:rPr lang="de-DE" sz="1600" dirty="0"/>
              <a:t> </a:t>
            </a:r>
            <a:r>
              <a:rPr lang="de-DE" sz="1600" dirty="0" err="1"/>
              <a:t>cel</a:t>
            </a:r>
            <a:r>
              <a:rPr lang="pl-PL" sz="1600" dirty="0"/>
              <a:t>u</a:t>
            </a:r>
            <a:r>
              <a:rPr lang="de-DE" sz="1600" dirty="0"/>
              <a:t> redukcji emisji.</a:t>
            </a:r>
          </a:p>
        </p:txBody>
      </p:sp>
      <p:pic>
        <p:nvPicPr>
          <p:cNvPr id="9" name="Grafik 8"/>
          <p:cNvPicPr>
            <a:picLocks noChangeAspect="1"/>
          </p:cNvPicPr>
          <p:nvPr/>
        </p:nvPicPr>
        <p:blipFill>
          <a:blip r:embed="rId6"/>
          <a:stretch>
            <a:fillRect/>
          </a:stretch>
        </p:blipFill>
        <p:spPr>
          <a:xfrm>
            <a:off x="8213238" y="1520824"/>
            <a:ext cx="3641194" cy="2390776"/>
          </a:xfrm>
          <a:prstGeom prst="rect">
            <a:avLst/>
          </a:prstGeom>
        </p:spPr>
      </p:pic>
      <p:sp>
        <p:nvSpPr>
          <p:cNvPr id="2" name="Rechteck 1">
            <a:extLst>
              <a:ext uri="{FF2B5EF4-FFF2-40B4-BE49-F238E27FC236}">
                <a16:creationId xmlns:a16="http://schemas.microsoft.com/office/drawing/2014/main" id="{0C6E53D2-8582-4A5A-82E5-1B6738DC1C03}"/>
              </a:ext>
            </a:extLst>
          </p:cNvPr>
          <p:cNvSpPr>
            <a:spLocks/>
          </p:cNvSpPr>
          <p:nvPr/>
        </p:nvSpPr>
        <p:spPr>
          <a:xfrm>
            <a:off x="0" y="850621"/>
            <a:ext cx="7222836" cy="533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de-DE" sz="2800" dirty="0" err="1">
                <a:solidFill>
                  <a:srgbClr val="FFFFFF"/>
                </a:solidFill>
                <a:latin typeface="TKTypeMedium"/>
                <a:ea typeface="+mn-ea"/>
                <a:cs typeface="+mn-cs"/>
              </a:rPr>
              <a:t>ochrony</a:t>
            </a:r>
            <a:r>
              <a:rPr lang="de-DE" sz="2800" dirty="0">
                <a:solidFill>
                  <a:srgbClr val="FFFFFF"/>
                </a:solidFill>
                <a:latin typeface="TKTypeMedium"/>
                <a:ea typeface="+mn-ea"/>
                <a:cs typeface="+mn-cs"/>
              </a:rPr>
              <a:t> </a:t>
            </a:r>
            <a:r>
              <a:rPr lang="pl-PL" sz="2800" dirty="0">
                <a:solidFill>
                  <a:srgbClr val="FFFFFF"/>
                </a:solidFill>
                <a:latin typeface="TKTypeMedium"/>
                <a:ea typeface="+mn-ea"/>
                <a:cs typeface="+mn-cs"/>
              </a:rPr>
              <a:t>środowiska, w tym ochrony </a:t>
            </a:r>
            <a:r>
              <a:rPr lang="de-DE" sz="2800" dirty="0" err="1">
                <a:solidFill>
                  <a:srgbClr val="FFFFFF"/>
                </a:solidFill>
                <a:latin typeface="TKTypeMedium"/>
                <a:ea typeface="+mn-ea"/>
                <a:cs typeface="+mn-cs"/>
              </a:rPr>
              <a:t>klimatu</a:t>
            </a:r>
            <a:endParaRPr lang="de-DE" sz="2800" dirty="0">
              <a:solidFill>
                <a:srgbClr val="FFFFFF"/>
              </a:solidFill>
              <a:latin typeface="TKTypeMedium"/>
            </a:endParaRPr>
          </a:p>
        </p:txBody>
      </p:sp>
    </p:spTree>
    <p:extLst>
      <p:ext uri="{BB962C8B-B14F-4D97-AF65-F5344CB8AC3E}">
        <p14:creationId xmlns:p14="http://schemas.microsoft.com/office/powerpoint/2010/main" val="328372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6="http://schemas.microsoft.com/office/drawing/2014/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944213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73" imgH="273" progId="TCLayout.ActiveDocument.1">
                  <p:embed/>
                </p:oleObj>
              </mc:Choice>
              <mc:Fallback>
                <p:oleObj name="think-cell Folie" r:id="rId4" imgW="273" imgH="273"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Grafik 7"/>
          <p:cNvPicPr>
            <a:picLocks noChangeAspect="1"/>
          </p:cNvPicPr>
          <p:nvPr/>
        </p:nvPicPr>
        <p:blipFill rotWithShape="1">
          <a:blip r:embed="rId6" cstate="print">
            <a:extLst>
              <a:ext uri="{28A0092B-C50C-407E-A947-70E740481C1C}">
                <a14:useLocalDpi xmlns:a14="http://schemas.microsoft.com/office/drawing/2010/main" val="0"/>
              </a:ext>
            </a:extLst>
          </a:blip>
          <a:srcRect l="7781" r="7781"/>
          <a:stretch/>
        </p:blipFill>
        <p:spPr>
          <a:xfrm>
            <a:off x="6837680" y="1237684"/>
            <a:ext cx="5098038" cy="4939813"/>
          </a:xfrm>
          <a:prstGeom prst="rect">
            <a:avLst/>
          </a:prstGeom>
        </p:spPr>
      </p:pic>
      <p:sp>
        <p:nvSpPr>
          <p:cNvPr id="3" name="Titel 2"/>
          <p:cNvSpPr>
            <a:spLocks noGrp="1"/>
          </p:cNvSpPr>
          <p:nvPr>
            <p:ph type="title"/>
          </p:nvPr>
        </p:nvSpPr>
        <p:spPr>
          <a:xfrm>
            <a:off x="-1" y="241092"/>
            <a:ext cx="8395855" cy="533205"/>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pl-PL" sz="2800" dirty="0">
                <a:solidFill>
                  <a:srgbClr val="FFFFFF"/>
                </a:solidFill>
                <a:latin typeface="TKTypeMedium"/>
              </a:rPr>
              <a:t>O</a:t>
            </a:r>
            <a:r>
              <a:rPr lang="de-DE" sz="2800" dirty="0" err="1">
                <a:solidFill>
                  <a:srgbClr val="FFFFFF"/>
                </a:solidFill>
                <a:latin typeface="TKTypeMedium"/>
                <a:ea typeface="+mn-ea"/>
                <a:cs typeface="+mn-cs"/>
              </a:rPr>
              <a:t>czekiwania</a:t>
            </a:r>
            <a:r>
              <a:rPr lang="de-DE" sz="2800" dirty="0">
                <a:solidFill>
                  <a:srgbClr val="FFFFFF"/>
                </a:solidFill>
                <a:latin typeface="TKTypeMedium"/>
                <a:ea typeface="+mn-ea"/>
                <a:cs typeface="+mn-cs"/>
              </a:rPr>
              <a:t> thyssenkrupp dotyczące uczciwości</a:t>
            </a:r>
          </a:p>
        </p:txBody>
      </p:sp>
      <p:sp>
        <p:nvSpPr>
          <p:cNvPr id="7" name="Textfeld 6"/>
          <p:cNvSpPr txBox="1">
            <a:spLocks/>
          </p:cNvSpPr>
          <p:nvPr/>
        </p:nvSpPr>
        <p:spPr>
          <a:xfrm>
            <a:off x="334433" y="1524000"/>
            <a:ext cx="6503247" cy="4862870"/>
          </a:xfrm>
          <a:prstGeom prst="rect">
            <a:avLst/>
          </a:prstGeom>
          <a:noFill/>
        </p:spPr>
        <p:txBody>
          <a:bodyPr wrap="square" lIns="0" tIns="0" rIns="0" bIns="0" rtlCol="0">
            <a:spAutoFit/>
          </a:bodyPr>
          <a:lstStyle/>
          <a:p>
            <a:pPr marL="171450" indent="-171450">
              <a:spcAft>
                <a:spcPts val="1200"/>
              </a:spcAft>
              <a:buClr>
                <a:schemeClr val="accent5"/>
              </a:buClr>
              <a:buFont typeface="Arial" panose="020B0604020202020204" pitchFamily="34" charset="0"/>
              <a:buChar char="•"/>
            </a:pPr>
            <a:r>
              <a:rPr lang="de-DE" sz="1600" dirty="0"/>
              <a:t>Zakaz korupcji, zakaz przekupstwa</a:t>
            </a:r>
          </a:p>
          <a:p>
            <a:pPr marL="171450" indent="-171450">
              <a:spcAft>
                <a:spcPts val="1200"/>
              </a:spcAft>
              <a:buClr>
                <a:schemeClr val="accent5"/>
              </a:buClr>
              <a:buFont typeface="Arial" panose="020B0604020202020204" pitchFamily="34" charset="0"/>
              <a:buChar char="•"/>
            </a:pPr>
            <a:r>
              <a:rPr lang="pl-PL" sz="1600" dirty="0"/>
              <a:t>Przestrzeganie </a:t>
            </a:r>
            <a:r>
              <a:rPr lang="de-DE" sz="1600" dirty="0" err="1"/>
              <a:t>praw</a:t>
            </a:r>
            <a:r>
              <a:rPr lang="pl-PL" sz="1600" dirty="0"/>
              <a:t>a</a:t>
            </a:r>
            <a:r>
              <a:rPr lang="de-DE" sz="1600" dirty="0"/>
              <a:t> konkurencji i </a:t>
            </a:r>
            <a:r>
              <a:rPr lang="pl-PL" sz="1600" dirty="0"/>
              <a:t>prawa </a:t>
            </a:r>
            <a:r>
              <a:rPr lang="de-DE" sz="1600" dirty="0" err="1"/>
              <a:t>antymonopolow</a:t>
            </a:r>
            <a:r>
              <a:rPr lang="pl-PL" sz="1600" dirty="0"/>
              <a:t>ego</a:t>
            </a:r>
            <a:r>
              <a:rPr lang="de-DE" sz="1600" dirty="0"/>
              <a:t>, ochrona danych i bezpieczeństwo informacji</a:t>
            </a:r>
          </a:p>
          <a:p>
            <a:pPr marL="171450" indent="-171450">
              <a:buClr>
                <a:schemeClr val="accent5"/>
              </a:buClr>
              <a:buFont typeface="Arial" panose="020B0604020202020204" pitchFamily="34" charset="0"/>
              <a:buChar char="•"/>
            </a:pPr>
            <a:r>
              <a:rPr lang="de-DE" sz="1600" dirty="0"/>
              <a:t>Konflikt interesów:</a:t>
            </a:r>
          </a:p>
          <a:p>
            <a:pPr marL="447675" lvl="1" indent="-263525">
              <a:buClr>
                <a:schemeClr val="accent5"/>
              </a:buClr>
              <a:buFont typeface="Wingdings" panose="05000000000000000000" pitchFamily="2" charset="2"/>
              <a:buChar char="à"/>
            </a:pPr>
            <a:r>
              <a:rPr lang="de-DE" sz="1600" dirty="0"/>
              <a:t>Decyzje </a:t>
            </a:r>
            <a:r>
              <a:rPr lang="de-DE" sz="1600" dirty="0" err="1"/>
              <a:t>dotyczące</a:t>
            </a:r>
            <a:r>
              <a:rPr lang="de-DE" sz="1600" dirty="0"/>
              <a:t> </a:t>
            </a:r>
            <a:r>
              <a:rPr lang="pl-PL" sz="1600" dirty="0"/>
              <a:t>współpracy</a:t>
            </a:r>
            <a:r>
              <a:rPr lang="de-DE" sz="1600" dirty="0"/>
              <a:t> biznesowej z thyssenkrupp są podejmowane wyłącznie na </a:t>
            </a:r>
            <a:r>
              <a:rPr lang="de-DE" sz="1600" dirty="0">
                <a:latin typeface="+mj-lt"/>
              </a:rPr>
              <a:t>podstawie obiektywnych kryteriów. </a:t>
            </a:r>
          </a:p>
          <a:p>
            <a:pPr marL="447675" lvl="1" indent="-263525">
              <a:spcAft>
                <a:spcPts val="1200"/>
              </a:spcAft>
              <a:buClr>
                <a:schemeClr val="accent5"/>
              </a:buClr>
              <a:buFont typeface="Wingdings" panose="05000000000000000000" pitchFamily="2" charset="2"/>
              <a:buChar char="à"/>
            </a:pPr>
            <a:r>
              <a:rPr lang="de-DE" sz="1600" dirty="0"/>
              <a:t>Od samego początku należy unikać konfliktów </a:t>
            </a:r>
            <a:r>
              <a:rPr lang="de-DE" sz="1600" dirty="0" err="1"/>
              <a:t>interesów</a:t>
            </a:r>
            <a:r>
              <a:rPr lang="de-DE" sz="1600" dirty="0"/>
              <a:t> </a:t>
            </a:r>
            <a:r>
              <a:rPr lang="pl-PL" sz="1600" dirty="0"/>
              <a:t>związanych </a:t>
            </a:r>
            <a:r>
              <a:rPr lang="de-DE" sz="1600" dirty="0"/>
              <a:t>z </a:t>
            </a:r>
            <a:r>
              <a:rPr lang="de-DE" sz="1600" dirty="0" err="1">
                <a:latin typeface="+mj-lt"/>
              </a:rPr>
              <a:t>interesami</a:t>
            </a:r>
            <a:r>
              <a:rPr lang="de-DE" sz="1600" dirty="0">
                <a:latin typeface="+mj-lt"/>
              </a:rPr>
              <a:t> </a:t>
            </a:r>
            <a:r>
              <a:rPr lang="de-DE" sz="1600" dirty="0" err="1">
                <a:latin typeface="+mj-lt"/>
              </a:rPr>
              <a:t>prywatnymi</a:t>
            </a:r>
            <a:r>
              <a:rPr lang="pl-PL" sz="1600" dirty="0">
                <a:latin typeface="+mj-lt"/>
              </a:rPr>
              <a:t>, </a:t>
            </a:r>
            <a:r>
              <a:rPr lang="de-DE" sz="1600" dirty="0" err="1">
                <a:latin typeface="+mj-lt"/>
              </a:rPr>
              <a:t>inną</a:t>
            </a:r>
            <a:r>
              <a:rPr lang="de-DE" sz="1600" dirty="0">
                <a:latin typeface="+mj-lt"/>
              </a:rPr>
              <a:t> działalnością gospodarczą </a:t>
            </a:r>
            <a:r>
              <a:rPr lang="de-DE" sz="1600" dirty="0" err="1">
                <a:latin typeface="+mj-lt"/>
              </a:rPr>
              <a:t>lub</a:t>
            </a:r>
            <a:r>
              <a:rPr lang="de-DE" sz="1600" dirty="0">
                <a:latin typeface="+mj-lt"/>
              </a:rPr>
              <a:t> </a:t>
            </a:r>
            <a:r>
              <a:rPr lang="pl-PL" sz="1600" dirty="0">
                <a:latin typeface="+mj-lt"/>
              </a:rPr>
              <a:t>innymi aktywnościami</a:t>
            </a:r>
            <a:r>
              <a:rPr lang="de-DE" sz="1600" dirty="0">
                <a:latin typeface="+mj-lt"/>
              </a:rPr>
              <a:t>, </a:t>
            </a:r>
            <a:r>
              <a:rPr lang="de-DE" sz="1600" dirty="0"/>
              <a:t>w </a:t>
            </a:r>
            <a:r>
              <a:rPr lang="de-DE" sz="1600" dirty="0" err="1"/>
              <a:t>tym</a:t>
            </a:r>
            <a:r>
              <a:rPr lang="de-DE" sz="1600" dirty="0"/>
              <a:t> </a:t>
            </a:r>
            <a:r>
              <a:rPr lang="de-DE" sz="1600" dirty="0" err="1"/>
              <a:t>interesami</a:t>
            </a:r>
            <a:r>
              <a:rPr lang="de-DE" sz="1600" dirty="0"/>
              <a:t> </a:t>
            </a:r>
            <a:r>
              <a:rPr lang="pl-PL" sz="1600" dirty="0"/>
              <a:t>dot. </a:t>
            </a:r>
            <a:r>
              <a:rPr lang="de-DE" sz="1600" dirty="0" err="1"/>
              <a:t>krewnych</a:t>
            </a:r>
            <a:r>
              <a:rPr lang="de-DE" sz="1600" dirty="0"/>
              <a:t> lub innych powiązanych osób lub organizacji;</a:t>
            </a:r>
          </a:p>
          <a:p>
            <a:pPr marL="285750" indent="-285750">
              <a:spcAft>
                <a:spcPts val="1200"/>
              </a:spcAft>
              <a:buClr>
                <a:schemeClr val="accent5"/>
              </a:buClr>
              <a:buFont typeface="Arial" panose="020B0604020202020204" pitchFamily="34" charset="0"/>
              <a:buChar char="•"/>
            </a:pPr>
            <a:r>
              <a:rPr lang="pl-PL" sz="1600" dirty="0"/>
              <a:t>Przestrzeganie</a:t>
            </a:r>
            <a:r>
              <a:rPr lang="de-DE" sz="1600" dirty="0"/>
              <a:t> </a:t>
            </a:r>
            <a:r>
              <a:rPr lang="de-DE" sz="1600" dirty="0" err="1"/>
              <a:t>obowiązując</a:t>
            </a:r>
            <a:r>
              <a:rPr lang="pl-PL" sz="1600" dirty="0" err="1"/>
              <a:t>ych</a:t>
            </a:r>
            <a:r>
              <a:rPr lang="pl-PL" sz="1600" dirty="0"/>
              <a:t> ustawowych</a:t>
            </a:r>
            <a:r>
              <a:rPr lang="de-DE" sz="1600" dirty="0"/>
              <a:t> </a:t>
            </a:r>
            <a:r>
              <a:rPr lang="de-DE" sz="1600" dirty="0" err="1"/>
              <a:t>zobowiąza</a:t>
            </a:r>
            <a:r>
              <a:rPr lang="pl-PL" sz="1600" dirty="0"/>
              <a:t>ń </a:t>
            </a:r>
            <a:r>
              <a:rPr lang="de-DE" sz="1600" dirty="0"/>
              <a:t>w zakresie zapobiegania praniu pieniędzy i finansowaniu terroryzmu, a </a:t>
            </a:r>
            <a:r>
              <a:rPr lang="de-DE" sz="1600" dirty="0" err="1"/>
              <a:t>także</a:t>
            </a:r>
            <a:r>
              <a:rPr lang="de-DE" sz="1600" dirty="0"/>
              <a:t> </a:t>
            </a:r>
            <a:r>
              <a:rPr lang="pl-PL" sz="1600" dirty="0"/>
              <a:t>przestrzeganie </a:t>
            </a:r>
            <a:r>
              <a:rPr lang="de-DE" sz="1600" dirty="0" err="1"/>
              <a:t>przepis</a:t>
            </a:r>
            <a:r>
              <a:rPr lang="pl-PL" sz="1600" dirty="0"/>
              <a:t>ów </a:t>
            </a:r>
            <a:r>
              <a:rPr lang="de-DE" sz="1600" dirty="0" err="1"/>
              <a:t>dotyczący</a:t>
            </a:r>
            <a:r>
              <a:rPr lang="pl-PL" sz="1600" dirty="0" err="1"/>
              <a:t>ch</a:t>
            </a:r>
            <a:r>
              <a:rPr lang="de-DE" sz="1600" dirty="0"/>
              <a:t> handlu zagranicznego.</a:t>
            </a:r>
          </a:p>
          <a:p>
            <a:pPr marL="171450" indent="-171450">
              <a:spcAft>
                <a:spcPts val="1200"/>
              </a:spcAft>
              <a:buClr>
                <a:schemeClr val="accent5"/>
              </a:buClr>
              <a:buFont typeface="Arial" panose="020B0604020202020204" pitchFamily="34" charset="0"/>
              <a:buChar char="•"/>
            </a:pPr>
            <a:endParaRPr lang="de-DE" sz="1600" dirty="0"/>
          </a:p>
          <a:p>
            <a:pPr marL="171450" indent="-171450">
              <a:spcAft>
                <a:spcPts val="1200"/>
              </a:spcAft>
              <a:buClr>
                <a:schemeClr val="accent5"/>
              </a:buClr>
              <a:buFont typeface="Arial" panose="020B0604020202020204" pitchFamily="34" charset="0"/>
              <a:buChar char="•"/>
            </a:pPr>
            <a:endParaRPr lang="de-DE" sz="1600" dirty="0"/>
          </a:p>
          <a:p>
            <a:pPr marL="171450" indent="-171450">
              <a:spcAft>
                <a:spcPts val="1200"/>
              </a:spcAft>
              <a:buClr>
                <a:schemeClr val="accent5"/>
              </a:buClr>
              <a:buFont typeface="Arial" panose="020B0604020202020204" pitchFamily="34" charset="0"/>
              <a:buChar char="•"/>
            </a:pPr>
            <a:endParaRPr lang="de-DE" sz="1600" dirty="0"/>
          </a:p>
        </p:txBody>
      </p:sp>
      <p:sp>
        <p:nvSpPr>
          <p:cNvPr id="2" name="Rechteck 1">
            <a:extLst>
              <a:ext uri="{FF2B5EF4-FFF2-40B4-BE49-F238E27FC236}">
                <a16:creationId xmlns:a16="http://schemas.microsoft.com/office/drawing/2014/main" id="{0C4BF264-8EA4-9AB2-C383-0AB5F2E18405}"/>
              </a:ext>
            </a:extLst>
          </p:cNvPr>
          <p:cNvSpPr>
            <a:spLocks/>
          </p:cNvSpPr>
          <p:nvPr/>
        </p:nvSpPr>
        <p:spPr>
          <a:xfrm>
            <a:off x="-1" y="850621"/>
            <a:ext cx="8894619" cy="533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de-DE" sz="2800" dirty="0">
                <a:solidFill>
                  <a:srgbClr val="FFFFFF"/>
                </a:solidFill>
                <a:latin typeface="TKTypeMedium"/>
                <a:ea typeface="+mn-ea"/>
                <a:cs typeface="+mn-cs"/>
              </a:rPr>
              <a:t>w środowisku biznesowym, takie jak</a:t>
            </a:r>
            <a:endParaRPr lang="de-DE" sz="2800" dirty="0">
              <a:solidFill>
                <a:srgbClr val="FFFFFF"/>
              </a:solidFill>
              <a:latin typeface="TKTypeMedium"/>
            </a:endParaRPr>
          </a:p>
        </p:txBody>
      </p:sp>
    </p:spTree>
    <p:extLst>
      <p:ext uri="{BB962C8B-B14F-4D97-AF65-F5344CB8AC3E}">
        <p14:creationId xmlns:p14="http://schemas.microsoft.com/office/powerpoint/2010/main" val="35915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xmlns:a16="http://schemas.microsoft.com/office/drawing/2014/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extLst>
              <p:ext uri="{D42A27DB-BD31-4B8C-83A1-F6EECF244321}">
                <p14:modId xmlns:p14="http://schemas.microsoft.com/office/powerpoint/2010/main" val="3392743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5" imgH="426" progId="TCLayout.ActiveDocument.1">
                  <p:embed/>
                </p:oleObj>
              </mc:Choice>
              <mc:Fallback>
                <p:oleObj name="think-cell Folie" r:id="rId4" imgW="425" imgH="426"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1FDD737C-DECD-1022-A60B-C68B54F9C062}"/>
              </a:ext>
            </a:extLst>
          </p:cNvPr>
          <p:cNvSpPr/>
          <p:nvPr/>
        </p:nvSpPr>
        <p:spPr>
          <a:xfrm>
            <a:off x="0" y="0"/>
            <a:ext cx="40797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spcAft>
                <a:spcPts val="0"/>
              </a:spcAft>
            </a:pPr>
            <a:endParaRPr lang="de-DE" sz="1600" dirty="0" err="1">
              <a:ln>
                <a:noFill/>
              </a:ln>
              <a:solidFill>
                <a:schemeClr val="bg1"/>
              </a:solidFill>
            </a:endParaRPr>
          </a:p>
        </p:txBody>
      </p:sp>
      <p:sp>
        <p:nvSpPr>
          <p:cNvPr id="6" name="Textfeld 5">
            <a:extLst>
              <a:ext uri="{FF2B5EF4-FFF2-40B4-BE49-F238E27FC236}">
                <a16:creationId xmlns:a16="http://schemas.microsoft.com/office/drawing/2014/main" id="{78751DF7-4B8A-4CF2-8B59-438375E7B354}"/>
              </a:ext>
            </a:extLst>
          </p:cNvPr>
          <p:cNvSpPr txBox="1"/>
          <p:nvPr/>
        </p:nvSpPr>
        <p:spPr>
          <a:xfrm>
            <a:off x="453205" y="1604963"/>
            <a:ext cx="3173368" cy="1184940"/>
          </a:xfrm>
          <a:prstGeom prst="rect">
            <a:avLst/>
          </a:prstGeom>
          <a:noFill/>
        </p:spPr>
        <p:txBody>
          <a:bodyPr wrap="none" lIns="0" tIns="0" rIns="0" bIns="0" rtlCol="0">
            <a:spAutoFit/>
          </a:bodyPr>
          <a:lstStyle/>
          <a:p>
            <a:pPr algn="ctr">
              <a:lnSpc>
                <a:spcPct val="90000"/>
              </a:lnSpc>
              <a:spcBef>
                <a:spcPts val="600"/>
              </a:spcBef>
              <a:spcAft>
                <a:spcPts val="0"/>
              </a:spcAft>
            </a:pPr>
            <a:r>
              <a:rPr lang="de-DE" sz="4000" dirty="0" err="1">
                <a:solidFill>
                  <a:schemeClr val="bg1"/>
                </a:solidFill>
              </a:rPr>
              <a:t>Twoje</a:t>
            </a:r>
            <a:r>
              <a:rPr lang="de-DE" sz="4000" dirty="0">
                <a:solidFill>
                  <a:schemeClr val="bg1"/>
                </a:solidFill>
              </a:rPr>
              <a:t> </a:t>
            </a:r>
            <a:r>
              <a:rPr lang="de-DE" sz="4000" dirty="0" err="1">
                <a:solidFill>
                  <a:schemeClr val="bg1"/>
                </a:solidFill>
              </a:rPr>
              <a:t>działani</a:t>
            </a:r>
            <a:r>
              <a:rPr lang="pl-PL" sz="4000" dirty="0">
                <a:solidFill>
                  <a:schemeClr val="bg1"/>
                </a:solidFill>
              </a:rPr>
              <a:t>e</a:t>
            </a:r>
            <a:endParaRPr lang="de-DE" sz="4000" dirty="0">
              <a:solidFill>
                <a:schemeClr val="bg1"/>
              </a:solidFill>
            </a:endParaRPr>
          </a:p>
          <a:p>
            <a:pPr algn="ctr">
              <a:lnSpc>
                <a:spcPct val="90000"/>
              </a:lnSpc>
              <a:spcBef>
                <a:spcPts val="600"/>
              </a:spcBef>
              <a:spcAft>
                <a:spcPts val="0"/>
              </a:spcAft>
            </a:pPr>
            <a:r>
              <a:rPr lang="de-DE" sz="4000" dirty="0" err="1">
                <a:solidFill>
                  <a:schemeClr val="bg1"/>
                </a:solidFill>
              </a:rPr>
              <a:t>jest</a:t>
            </a:r>
            <a:r>
              <a:rPr lang="de-DE" sz="4000" dirty="0">
                <a:solidFill>
                  <a:schemeClr val="bg1"/>
                </a:solidFill>
              </a:rPr>
              <a:t> </a:t>
            </a:r>
            <a:r>
              <a:rPr lang="pl-PL" sz="4000" dirty="0">
                <a:solidFill>
                  <a:schemeClr val="bg1"/>
                </a:solidFill>
              </a:rPr>
              <a:t>konieczne</a:t>
            </a:r>
            <a:r>
              <a:rPr lang="de-DE" sz="4000" dirty="0">
                <a:solidFill>
                  <a:schemeClr val="bg1"/>
                </a:solidFill>
              </a:rPr>
              <a:t>!</a:t>
            </a:r>
          </a:p>
        </p:txBody>
      </p:sp>
      <p:grpSp>
        <p:nvGrpSpPr>
          <p:cNvPr id="7" name="Gruppieren 6">
            <a:extLst>
              <a:ext uri="{FF2B5EF4-FFF2-40B4-BE49-F238E27FC236}">
                <a16:creationId xmlns:a16="http://schemas.microsoft.com/office/drawing/2014/main" id="{0E107B8B-B9D5-DDC6-AA3E-2FD35955AE09}"/>
              </a:ext>
            </a:extLst>
          </p:cNvPr>
          <p:cNvGrpSpPr/>
          <p:nvPr/>
        </p:nvGrpSpPr>
        <p:grpSpPr>
          <a:xfrm>
            <a:off x="977600" y="3122132"/>
            <a:ext cx="2124575" cy="2124575"/>
            <a:chOff x="4926245" y="2228850"/>
            <a:chExt cx="762000" cy="762000"/>
          </a:xfrm>
        </p:grpSpPr>
        <p:sp>
          <p:nvSpPr>
            <p:cNvPr id="8" name="Freeform 5">
              <a:extLst>
                <a:ext uri="{FF2B5EF4-FFF2-40B4-BE49-F238E27FC236}">
                  <a16:creationId xmlns:a16="http://schemas.microsoft.com/office/drawing/2014/main" id="{2CC6D82A-1E11-8318-3433-FF6213C05560}"/>
                </a:ext>
              </a:extLst>
            </p:cNvPr>
            <p:cNvSpPr>
              <a:spLocks noEditPoints="1"/>
            </p:cNvSpPr>
            <p:nvPr/>
          </p:nvSpPr>
          <p:spPr bwMode="auto">
            <a:xfrm>
              <a:off x="4926245" y="2228850"/>
              <a:ext cx="762000" cy="762000"/>
            </a:xfrm>
            <a:custGeom>
              <a:avLst/>
              <a:gdLst>
                <a:gd name="T0" fmla="*/ 818 w 1440"/>
                <a:gd name="T1" fmla="*/ 64 h 1440"/>
                <a:gd name="T2" fmla="*/ 975 w 1440"/>
                <a:gd name="T3" fmla="*/ 107 h 1440"/>
                <a:gd name="T4" fmla="*/ 1115 w 1440"/>
                <a:gd name="T5" fmla="*/ 187 h 1440"/>
                <a:gd name="T6" fmla="*/ 1212 w 1440"/>
                <a:gd name="T7" fmla="*/ 275 h 1440"/>
                <a:gd name="T8" fmla="*/ 1306 w 1440"/>
                <a:gd name="T9" fmla="*/ 408 h 1440"/>
                <a:gd name="T10" fmla="*/ 1364 w 1440"/>
                <a:gd name="T11" fmla="*/ 558 h 1440"/>
                <a:gd name="T12" fmla="*/ 1383 w 1440"/>
                <a:gd name="T13" fmla="*/ 721 h 1440"/>
                <a:gd name="T14" fmla="*/ 1371 w 1440"/>
                <a:gd name="T15" fmla="*/ 851 h 1440"/>
                <a:gd name="T16" fmla="*/ 1320 w 1440"/>
                <a:gd name="T17" fmla="*/ 1004 h 1440"/>
                <a:gd name="T18" fmla="*/ 1234 w 1440"/>
                <a:gd name="T19" fmla="*/ 1140 h 1440"/>
                <a:gd name="T20" fmla="*/ 1140 w 1440"/>
                <a:gd name="T21" fmla="*/ 1234 h 1440"/>
                <a:gd name="T22" fmla="*/ 1004 w 1440"/>
                <a:gd name="T23" fmla="*/ 1320 h 1440"/>
                <a:gd name="T24" fmla="*/ 851 w 1440"/>
                <a:gd name="T25" fmla="*/ 1371 h 1440"/>
                <a:gd name="T26" fmla="*/ 721 w 1440"/>
                <a:gd name="T27" fmla="*/ 1383 h 1440"/>
                <a:gd name="T28" fmla="*/ 558 w 1440"/>
                <a:gd name="T29" fmla="*/ 1364 h 1440"/>
                <a:gd name="T30" fmla="*/ 408 w 1440"/>
                <a:gd name="T31" fmla="*/ 1306 h 1440"/>
                <a:gd name="T32" fmla="*/ 275 w 1440"/>
                <a:gd name="T33" fmla="*/ 1212 h 1440"/>
                <a:gd name="T34" fmla="*/ 187 w 1440"/>
                <a:gd name="T35" fmla="*/ 1115 h 1440"/>
                <a:gd name="T36" fmla="*/ 107 w 1440"/>
                <a:gd name="T37" fmla="*/ 975 h 1440"/>
                <a:gd name="T38" fmla="*/ 64 w 1440"/>
                <a:gd name="T39" fmla="*/ 818 h 1440"/>
                <a:gd name="T40" fmla="*/ 58 w 1440"/>
                <a:gd name="T41" fmla="*/ 687 h 1440"/>
                <a:gd name="T42" fmla="*/ 85 w 1440"/>
                <a:gd name="T43" fmla="*/ 527 h 1440"/>
                <a:gd name="T44" fmla="*/ 150 w 1440"/>
                <a:gd name="T45" fmla="*/ 380 h 1440"/>
                <a:gd name="T46" fmla="*/ 251 w 1440"/>
                <a:gd name="T47" fmla="*/ 251 h 1440"/>
                <a:gd name="T48" fmla="*/ 353 w 1440"/>
                <a:gd name="T49" fmla="*/ 168 h 1440"/>
                <a:gd name="T50" fmla="*/ 496 w 1440"/>
                <a:gd name="T51" fmla="*/ 96 h 1440"/>
                <a:gd name="T52" fmla="*/ 654 w 1440"/>
                <a:gd name="T53" fmla="*/ 60 h 1440"/>
                <a:gd name="T54" fmla="*/ 683 w 1440"/>
                <a:gd name="T55" fmla="*/ 1 h 1440"/>
                <a:gd name="T56" fmla="*/ 506 w 1440"/>
                <a:gd name="T57" fmla="*/ 33 h 1440"/>
                <a:gd name="T58" fmla="*/ 347 w 1440"/>
                <a:gd name="T59" fmla="*/ 105 h 1440"/>
                <a:gd name="T60" fmla="*/ 211 w 1440"/>
                <a:gd name="T61" fmla="*/ 211 h 1440"/>
                <a:gd name="T62" fmla="*/ 105 w 1440"/>
                <a:gd name="T63" fmla="*/ 347 h 1440"/>
                <a:gd name="T64" fmla="*/ 33 w 1440"/>
                <a:gd name="T65" fmla="*/ 506 h 1440"/>
                <a:gd name="T66" fmla="*/ 1 w 1440"/>
                <a:gd name="T67" fmla="*/ 683 h 1440"/>
                <a:gd name="T68" fmla="*/ 8 w 1440"/>
                <a:gd name="T69" fmla="*/ 830 h 1440"/>
                <a:gd name="T70" fmla="*/ 57 w 1440"/>
                <a:gd name="T71" fmla="*/ 1001 h 1440"/>
                <a:gd name="T72" fmla="*/ 143 w 1440"/>
                <a:gd name="T73" fmla="*/ 1151 h 1440"/>
                <a:gd name="T74" fmla="*/ 262 w 1440"/>
                <a:gd name="T75" fmla="*/ 1275 h 1440"/>
                <a:gd name="T76" fmla="*/ 408 w 1440"/>
                <a:gd name="T77" fmla="*/ 1369 h 1440"/>
                <a:gd name="T78" fmla="*/ 575 w 1440"/>
                <a:gd name="T79" fmla="*/ 1426 h 1440"/>
                <a:gd name="T80" fmla="*/ 721 w 1440"/>
                <a:gd name="T81" fmla="*/ 1440 h 1440"/>
                <a:gd name="T82" fmla="*/ 900 w 1440"/>
                <a:gd name="T83" fmla="*/ 1418 h 1440"/>
                <a:gd name="T84" fmla="*/ 1063 w 1440"/>
                <a:gd name="T85" fmla="*/ 1354 h 1440"/>
                <a:gd name="T86" fmla="*/ 1204 w 1440"/>
                <a:gd name="T87" fmla="*/ 1253 h 1440"/>
                <a:gd name="T88" fmla="*/ 1317 w 1440"/>
                <a:gd name="T89" fmla="*/ 1123 h 1440"/>
                <a:gd name="T90" fmla="*/ 1396 w 1440"/>
                <a:gd name="T91" fmla="*/ 967 h 1440"/>
                <a:gd name="T92" fmla="*/ 1437 w 1440"/>
                <a:gd name="T93" fmla="*/ 794 h 1440"/>
                <a:gd name="T94" fmla="*/ 1437 w 1440"/>
                <a:gd name="T95" fmla="*/ 646 h 1440"/>
                <a:gd name="T96" fmla="*/ 1396 w 1440"/>
                <a:gd name="T97" fmla="*/ 473 h 1440"/>
                <a:gd name="T98" fmla="*/ 1317 w 1440"/>
                <a:gd name="T99" fmla="*/ 317 h 1440"/>
                <a:gd name="T100" fmla="*/ 1204 w 1440"/>
                <a:gd name="T101" fmla="*/ 187 h 1440"/>
                <a:gd name="T102" fmla="*/ 1063 w 1440"/>
                <a:gd name="T103" fmla="*/ 87 h 1440"/>
                <a:gd name="T104" fmla="*/ 900 w 1440"/>
                <a:gd name="T105" fmla="*/ 22 h 1440"/>
                <a:gd name="T106" fmla="*/ 721 w 1440"/>
                <a:gd name="T107"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0" h="1440">
                  <a:moveTo>
                    <a:pt x="721" y="57"/>
                  </a:moveTo>
                  <a:lnTo>
                    <a:pt x="721" y="57"/>
                  </a:lnTo>
                  <a:lnTo>
                    <a:pt x="753" y="58"/>
                  </a:lnTo>
                  <a:lnTo>
                    <a:pt x="786" y="60"/>
                  </a:lnTo>
                  <a:lnTo>
                    <a:pt x="818" y="64"/>
                  </a:lnTo>
                  <a:lnTo>
                    <a:pt x="851" y="70"/>
                  </a:lnTo>
                  <a:lnTo>
                    <a:pt x="882" y="77"/>
                  </a:lnTo>
                  <a:lnTo>
                    <a:pt x="914" y="85"/>
                  </a:lnTo>
                  <a:lnTo>
                    <a:pt x="944" y="96"/>
                  </a:lnTo>
                  <a:lnTo>
                    <a:pt x="975" y="107"/>
                  </a:lnTo>
                  <a:lnTo>
                    <a:pt x="1004" y="120"/>
                  </a:lnTo>
                  <a:lnTo>
                    <a:pt x="1032" y="135"/>
                  </a:lnTo>
                  <a:lnTo>
                    <a:pt x="1061" y="150"/>
                  </a:lnTo>
                  <a:lnTo>
                    <a:pt x="1088" y="168"/>
                  </a:lnTo>
                  <a:lnTo>
                    <a:pt x="1115" y="187"/>
                  </a:lnTo>
                  <a:lnTo>
                    <a:pt x="1140" y="207"/>
                  </a:lnTo>
                  <a:lnTo>
                    <a:pt x="1166" y="229"/>
                  </a:lnTo>
                  <a:lnTo>
                    <a:pt x="1189" y="251"/>
                  </a:lnTo>
                  <a:lnTo>
                    <a:pt x="1189" y="251"/>
                  </a:lnTo>
                  <a:lnTo>
                    <a:pt x="1212" y="275"/>
                  </a:lnTo>
                  <a:lnTo>
                    <a:pt x="1234" y="300"/>
                  </a:lnTo>
                  <a:lnTo>
                    <a:pt x="1254" y="326"/>
                  </a:lnTo>
                  <a:lnTo>
                    <a:pt x="1272" y="353"/>
                  </a:lnTo>
                  <a:lnTo>
                    <a:pt x="1290" y="380"/>
                  </a:lnTo>
                  <a:lnTo>
                    <a:pt x="1306" y="408"/>
                  </a:lnTo>
                  <a:lnTo>
                    <a:pt x="1320" y="437"/>
                  </a:lnTo>
                  <a:lnTo>
                    <a:pt x="1333" y="466"/>
                  </a:lnTo>
                  <a:lnTo>
                    <a:pt x="1344" y="496"/>
                  </a:lnTo>
                  <a:lnTo>
                    <a:pt x="1355" y="527"/>
                  </a:lnTo>
                  <a:lnTo>
                    <a:pt x="1364" y="558"/>
                  </a:lnTo>
                  <a:lnTo>
                    <a:pt x="1371" y="589"/>
                  </a:lnTo>
                  <a:lnTo>
                    <a:pt x="1376" y="622"/>
                  </a:lnTo>
                  <a:lnTo>
                    <a:pt x="1380" y="654"/>
                  </a:lnTo>
                  <a:lnTo>
                    <a:pt x="1383" y="687"/>
                  </a:lnTo>
                  <a:lnTo>
                    <a:pt x="1383" y="721"/>
                  </a:lnTo>
                  <a:lnTo>
                    <a:pt x="1383" y="721"/>
                  </a:lnTo>
                  <a:lnTo>
                    <a:pt x="1383" y="753"/>
                  </a:lnTo>
                  <a:lnTo>
                    <a:pt x="1380" y="786"/>
                  </a:lnTo>
                  <a:lnTo>
                    <a:pt x="1376" y="818"/>
                  </a:lnTo>
                  <a:lnTo>
                    <a:pt x="1371" y="851"/>
                  </a:lnTo>
                  <a:lnTo>
                    <a:pt x="1364" y="882"/>
                  </a:lnTo>
                  <a:lnTo>
                    <a:pt x="1355" y="914"/>
                  </a:lnTo>
                  <a:lnTo>
                    <a:pt x="1344" y="944"/>
                  </a:lnTo>
                  <a:lnTo>
                    <a:pt x="1333" y="975"/>
                  </a:lnTo>
                  <a:lnTo>
                    <a:pt x="1320" y="1004"/>
                  </a:lnTo>
                  <a:lnTo>
                    <a:pt x="1306" y="1032"/>
                  </a:lnTo>
                  <a:lnTo>
                    <a:pt x="1290" y="1061"/>
                  </a:lnTo>
                  <a:lnTo>
                    <a:pt x="1272" y="1088"/>
                  </a:lnTo>
                  <a:lnTo>
                    <a:pt x="1254" y="1115"/>
                  </a:lnTo>
                  <a:lnTo>
                    <a:pt x="1234" y="1140"/>
                  </a:lnTo>
                  <a:lnTo>
                    <a:pt x="1212" y="1166"/>
                  </a:lnTo>
                  <a:lnTo>
                    <a:pt x="1189" y="1189"/>
                  </a:lnTo>
                  <a:lnTo>
                    <a:pt x="1189" y="1189"/>
                  </a:lnTo>
                  <a:lnTo>
                    <a:pt x="1166" y="1212"/>
                  </a:lnTo>
                  <a:lnTo>
                    <a:pt x="1140" y="1234"/>
                  </a:lnTo>
                  <a:lnTo>
                    <a:pt x="1115" y="1254"/>
                  </a:lnTo>
                  <a:lnTo>
                    <a:pt x="1088" y="1272"/>
                  </a:lnTo>
                  <a:lnTo>
                    <a:pt x="1061" y="1290"/>
                  </a:lnTo>
                  <a:lnTo>
                    <a:pt x="1032" y="1306"/>
                  </a:lnTo>
                  <a:lnTo>
                    <a:pt x="1004" y="1320"/>
                  </a:lnTo>
                  <a:lnTo>
                    <a:pt x="975" y="1333"/>
                  </a:lnTo>
                  <a:lnTo>
                    <a:pt x="944" y="1344"/>
                  </a:lnTo>
                  <a:lnTo>
                    <a:pt x="914" y="1355"/>
                  </a:lnTo>
                  <a:lnTo>
                    <a:pt x="882" y="1364"/>
                  </a:lnTo>
                  <a:lnTo>
                    <a:pt x="851" y="1371"/>
                  </a:lnTo>
                  <a:lnTo>
                    <a:pt x="818" y="1376"/>
                  </a:lnTo>
                  <a:lnTo>
                    <a:pt x="786" y="1380"/>
                  </a:lnTo>
                  <a:lnTo>
                    <a:pt x="753" y="1383"/>
                  </a:lnTo>
                  <a:lnTo>
                    <a:pt x="721" y="1383"/>
                  </a:lnTo>
                  <a:lnTo>
                    <a:pt x="721" y="1383"/>
                  </a:lnTo>
                  <a:lnTo>
                    <a:pt x="687" y="1383"/>
                  </a:lnTo>
                  <a:lnTo>
                    <a:pt x="654" y="1380"/>
                  </a:lnTo>
                  <a:lnTo>
                    <a:pt x="622" y="1376"/>
                  </a:lnTo>
                  <a:lnTo>
                    <a:pt x="589" y="1371"/>
                  </a:lnTo>
                  <a:lnTo>
                    <a:pt x="558" y="1364"/>
                  </a:lnTo>
                  <a:lnTo>
                    <a:pt x="527" y="1355"/>
                  </a:lnTo>
                  <a:lnTo>
                    <a:pt x="496" y="1344"/>
                  </a:lnTo>
                  <a:lnTo>
                    <a:pt x="466" y="1333"/>
                  </a:lnTo>
                  <a:lnTo>
                    <a:pt x="437" y="1320"/>
                  </a:lnTo>
                  <a:lnTo>
                    <a:pt x="408" y="1306"/>
                  </a:lnTo>
                  <a:lnTo>
                    <a:pt x="380" y="1290"/>
                  </a:lnTo>
                  <a:lnTo>
                    <a:pt x="353" y="1272"/>
                  </a:lnTo>
                  <a:lnTo>
                    <a:pt x="326" y="1254"/>
                  </a:lnTo>
                  <a:lnTo>
                    <a:pt x="300" y="1234"/>
                  </a:lnTo>
                  <a:lnTo>
                    <a:pt x="275" y="1212"/>
                  </a:lnTo>
                  <a:lnTo>
                    <a:pt x="251" y="1189"/>
                  </a:lnTo>
                  <a:lnTo>
                    <a:pt x="251" y="1189"/>
                  </a:lnTo>
                  <a:lnTo>
                    <a:pt x="229" y="1166"/>
                  </a:lnTo>
                  <a:lnTo>
                    <a:pt x="207" y="1140"/>
                  </a:lnTo>
                  <a:lnTo>
                    <a:pt x="187" y="1115"/>
                  </a:lnTo>
                  <a:lnTo>
                    <a:pt x="168" y="1088"/>
                  </a:lnTo>
                  <a:lnTo>
                    <a:pt x="150" y="1061"/>
                  </a:lnTo>
                  <a:lnTo>
                    <a:pt x="135" y="1032"/>
                  </a:lnTo>
                  <a:lnTo>
                    <a:pt x="120" y="1004"/>
                  </a:lnTo>
                  <a:lnTo>
                    <a:pt x="107" y="975"/>
                  </a:lnTo>
                  <a:lnTo>
                    <a:pt x="96" y="944"/>
                  </a:lnTo>
                  <a:lnTo>
                    <a:pt x="85" y="914"/>
                  </a:lnTo>
                  <a:lnTo>
                    <a:pt x="77" y="882"/>
                  </a:lnTo>
                  <a:lnTo>
                    <a:pt x="70" y="851"/>
                  </a:lnTo>
                  <a:lnTo>
                    <a:pt x="64" y="818"/>
                  </a:lnTo>
                  <a:lnTo>
                    <a:pt x="60" y="786"/>
                  </a:lnTo>
                  <a:lnTo>
                    <a:pt x="58" y="753"/>
                  </a:lnTo>
                  <a:lnTo>
                    <a:pt x="57" y="721"/>
                  </a:lnTo>
                  <a:lnTo>
                    <a:pt x="57" y="721"/>
                  </a:lnTo>
                  <a:lnTo>
                    <a:pt x="58" y="687"/>
                  </a:lnTo>
                  <a:lnTo>
                    <a:pt x="60" y="654"/>
                  </a:lnTo>
                  <a:lnTo>
                    <a:pt x="64" y="622"/>
                  </a:lnTo>
                  <a:lnTo>
                    <a:pt x="70" y="589"/>
                  </a:lnTo>
                  <a:lnTo>
                    <a:pt x="77" y="558"/>
                  </a:lnTo>
                  <a:lnTo>
                    <a:pt x="85" y="527"/>
                  </a:lnTo>
                  <a:lnTo>
                    <a:pt x="96" y="496"/>
                  </a:lnTo>
                  <a:lnTo>
                    <a:pt x="107" y="466"/>
                  </a:lnTo>
                  <a:lnTo>
                    <a:pt x="120" y="437"/>
                  </a:lnTo>
                  <a:lnTo>
                    <a:pt x="135" y="408"/>
                  </a:lnTo>
                  <a:lnTo>
                    <a:pt x="150" y="380"/>
                  </a:lnTo>
                  <a:lnTo>
                    <a:pt x="168" y="353"/>
                  </a:lnTo>
                  <a:lnTo>
                    <a:pt x="187" y="326"/>
                  </a:lnTo>
                  <a:lnTo>
                    <a:pt x="207" y="300"/>
                  </a:lnTo>
                  <a:lnTo>
                    <a:pt x="229" y="275"/>
                  </a:lnTo>
                  <a:lnTo>
                    <a:pt x="251" y="251"/>
                  </a:lnTo>
                  <a:lnTo>
                    <a:pt x="251" y="251"/>
                  </a:lnTo>
                  <a:lnTo>
                    <a:pt x="275" y="229"/>
                  </a:lnTo>
                  <a:lnTo>
                    <a:pt x="300" y="207"/>
                  </a:lnTo>
                  <a:lnTo>
                    <a:pt x="326" y="187"/>
                  </a:lnTo>
                  <a:lnTo>
                    <a:pt x="353" y="168"/>
                  </a:lnTo>
                  <a:lnTo>
                    <a:pt x="380" y="150"/>
                  </a:lnTo>
                  <a:lnTo>
                    <a:pt x="408" y="135"/>
                  </a:lnTo>
                  <a:lnTo>
                    <a:pt x="437" y="120"/>
                  </a:lnTo>
                  <a:lnTo>
                    <a:pt x="466" y="107"/>
                  </a:lnTo>
                  <a:lnTo>
                    <a:pt x="496" y="96"/>
                  </a:lnTo>
                  <a:lnTo>
                    <a:pt x="527" y="85"/>
                  </a:lnTo>
                  <a:lnTo>
                    <a:pt x="558" y="77"/>
                  </a:lnTo>
                  <a:lnTo>
                    <a:pt x="589" y="70"/>
                  </a:lnTo>
                  <a:lnTo>
                    <a:pt x="622" y="64"/>
                  </a:lnTo>
                  <a:lnTo>
                    <a:pt x="654" y="60"/>
                  </a:lnTo>
                  <a:lnTo>
                    <a:pt x="687" y="58"/>
                  </a:lnTo>
                  <a:lnTo>
                    <a:pt x="721" y="57"/>
                  </a:lnTo>
                  <a:close/>
                  <a:moveTo>
                    <a:pt x="721" y="0"/>
                  </a:moveTo>
                  <a:lnTo>
                    <a:pt x="721" y="0"/>
                  </a:lnTo>
                  <a:lnTo>
                    <a:pt x="683" y="1"/>
                  </a:lnTo>
                  <a:lnTo>
                    <a:pt x="646" y="4"/>
                  </a:lnTo>
                  <a:lnTo>
                    <a:pt x="611" y="8"/>
                  </a:lnTo>
                  <a:lnTo>
                    <a:pt x="575" y="14"/>
                  </a:lnTo>
                  <a:lnTo>
                    <a:pt x="541" y="22"/>
                  </a:lnTo>
                  <a:lnTo>
                    <a:pt x="506" y="33"/>
                  </a:lnTo>
                  <a:lnTo>
                    <a:pt x="473" y="44"/>
                  </a:lnTo>
                  <a:lnTo>
                    <a:pt x="440" y="57"/>
                  </a:lnTo>
                  <a:lnTo>
                    <a:pt x="408" y="71"/>
                  </a:lnTo>
                  <a:lnTo>
                    <a:pt x="377" y="87"/>
                  </a:lnTo>
                  <a:lnTo>
                    <a:pt x="347" y="105"/>
                  </a:lnTo>
                  <a:lnTo>
                    <a:pt x="317" y="123"/>
                  </a:lnTo>
                  <a:lnTo>
                    <a:pt x="290" y="143"/>
                  </a:lnTo>
                  <a:lnTo>
                    <a:pt x="262" y="165"/>
                  </a:lnTo>
                  <a:lnTo>
                    <a:pt x="236" y="187"/>
                  </a:lnTo>
                  <a:lnTo>
                    <a:pt x="211" y="211"/>
                  </a:lnTo>
                  <a:lnTo>
                    <a:pt x="187" y="236"/>
                  </a:lnTo>
                  <a:lnTo>
                    <a:pt x="165" y="262"/>
                  </a:lnTo>
                  <a:lnTo>
                    <a:pt x="143" y="290"/>
                  </a:lnTo>
                  <a:lnTo>
                    <a:pt x="123" y="317"/>
                  </a:lnTo>
                  <a:lnTo>
                    <a:pt x="105" y="347"/>
                  </a:lnTo>
                  <a:lnTo>
                    <a:pt x="87" y="377"/>
                  </a:lnTo>
                  <a:lnTo>
                    <a:pt x="71" y="408"/>
                  </a:lnTo>
                  <a:lnTo>
                    <a:pt x="57" y="440"/>
                  </a:lnTo>
                  <a:lnTo>
                    <a:pt x="44" y="473"/>
                  </a:lnTo>
                  <a:lnTo>
                    <a:pt x="33" y="506"/>
                  </a:lnTo>
                  <a:lnTo>
                    <a:pt x="22" y="541"/>
                  </a:lnTo>
                  <a:lnTo>
                    <a:pt x="14" y="575"/>
                  </a:lnTo>
                  <a:lnTo>
                    <a:pt x="8" y="611"/>
                  </a:lnTo>
                  <a:lnTo>
                    <a:pt x="4" y="646"/>
                  </a:lnTo>
                  <a:lnTo>
                    <a:pt x="1" y="683"/>
                  </a:lnTo>
                  <a:lnTo>
                    <a:pt x="0" y="721"/>
                  </a:lnTo>
                  <a:lnTo>
                    <a:pt x="0" y="721"/>
                  </a:lnTo>
                  <a:lnTo>
                    <a:pt x="1" y="757"/>
                  </a:lnTo>
                  <a:lnTo>
                    <a:pt x="4" y="794"/>
                  </a:lnTo>
                  <a:lnTo>
                    <a:pt x="8" y="830"/>
                  </a:lnTo>
                  <a:lnTo>
                    <a:pt x="14" y="865"/>
                  </a:lnTo>
                  <a:lnTo>
                    <a:pt x="22" y="900"/>
                  </a:lnTo>
                  <a:lnTo>
                    <a:pt x="33" y="934"/>
                  </a:lnTo>
                  <a:lnTo>
                    <a:pt x="44" y="967"/>
                  </a:lnTo>
                  <a:lnTo>
                    <a:pt x="57" y="1001"/>
                  </a:lnTo>
                  <a:lnTo>
                    <a:pt x="71" y="1032"/>
                  </a:lnTo>
                  <a:lnTo>
                    <a:pt x="87" y="1063"/>
                  </a:lnTo>
                  <a:lnTo>
                    <a:pt x="105" y="1093"/>
                  </a:lnTo>
                  <a:lnTo>
                    <a:pt x="123" y="1123"/>
                  </a:lnTo>
                  <a:lnTo>
                    <a:pt x="143" y="1151"/>
                  </a:lnTo>
                  <a:lnTo>
                    <a:pt x="165" y="1178"/>
                  </a:lnTo>
                  <a:lnTo>
                    <a:pt x="187" y="1204"/>
                  </a:lnTo>
                  <a:lnTo>
                    <a:pt x="211" y="1230"/>
                  </a:lnTo>
                  <a:lnTo>
                    <a:pt x="236" y="1253"/>
                  </a:lnTo>
                  <a:lnTo>
                    <a:pt x="262" y="1275"/>
                  </a:lnTo>
                  <a:lnTo>
                    <a:pt x="290" y="1298"/>
                  </a:lnTo>
                  <a:lnTo>
                    <a:pt x="317" y="1317"/>
                  </a:lnTo>
                  <a:lnTo>
                    <a:pt x="347" y="1336"/>
                  </a:lnTo>
                  <a:lnTo>
                    <a:pt x="377" y="1354"/>
                  </a:lnTo>
                  <a:lnTo>
                    <a:pt x="408" y="1369"/>
                  </a:lnTo>
                  <a:lnTo>
                    <a:pt x="440" y="1384"/>
                  </a:lnTo>
                  <a:lnTo>
                    <a:pt x="473" y="1396"/>
                  </a:lnTo>
                  <a:lnTo>
                    <a:pt x="506" y="1407"/>
                  </a:lnTo>
                  <a:lnTo>
                    <a:pt x="541" y="1418"/>
                  </a:lnTo>
                  <a:lnTo>
                    <a:pt x="575" y="1426"/>
                  </a:lnTo>
                  <a:lnTo>
                    <a:pt x="611" y="1432"/>
                  </a:lnTo>
                  <a:lnTo>
                    <a:pt x="646" y="1437"/>
                  </a:lnTo>
                  <a:lnTo>
                    <a:pt x="683" y="1439"/>
                  </a:lnTo>
                  <a:lnTo>
                    <a:pt x="721" y="1440"/>
                  </a:lnTo>
                  <a:lnTo>
                    <a:pt x="721" y="1440"/>
                  </a:lnTo>
                  <a:lnTo>
                    <a:pt x="757" y="1439"/>
                  </a:lnTo>
                  <a:lnTo>
                    <a:pt x="794" y="1437"/>
                  </a:lnTo>
                  <a:lnTo>
                    <a:pt x="830" y="1432"/>
                  </a:lnTo>
                  <a:lnTo>
                    <a:pt x="865" y="1426"/>
                  </a:lnTo>
                  <a:lnTo>
                    <a:pt x="900" y="1418"/>
                  </a:lnTo>
                  <a:lnTo>
                    <a:pt x="934" y="1407"/>
                  </a:lnTo>
                  <a:lnTo>
                    <a:pt x="967" y="1396"/>
                  </a:lnTo>
                  <a:lnTo>
                    <a:pt x="1001" y="1384"/>
                  </a:lnTo>
                  <a:lnTo>
                    <a:pt x="1032" y="1369"/>
                  </a:lnTo>
                  <a:lnTo>
                    <a:pt x="1063" y="1354"/>
                  </a:lnTo>
                  <a:lnTo>
                    <a:pt x="1093" y="1336"/>
                  </a:lnTo>
                  <a:lnTo>
                    <a:pt x="1123" y="1317"/>
                  </a:lnTo>
                  <a:lnTo>
                    <a:pt x="1151" y="1298"/>
                  </a:lnTo>
                  <a:lnTo>
                    <a:pt x="1178" y="1275"/>
                  </a:lnTo>
                  <a:lnTo>
                    <a:pt x="1204" y="1253"/>
                  </a:lnTo>
                  <a:lnTo>
                    <a:pt x="1230" y="1230"/>
                  </a:lnTo>
                  <a:lnTo>
                    <a:pt x="1253" y="1204"/>
                  </a:lnTo>
                  <a:lnTo>
                    <a:pt x="1275" y="1178"/>
                  </a:lnTo>
                  <a:lnTo>
                    <a:pt x="1298" y="1151"/>
                  </a:lnTo>
                  <a:lnTo>
                    <a:pt x="1317" y="1123"/>
                  </a:lnTo>
                  <a:lnTo>
                    <a:pt x="1336" y="1093"/>
                  </a:lnTo>
                  <a:lnTo>
                    <a:pt x="1354" y="1063"/>
                  </a:lnTo>
                  <a:lnTo>
                    <a:pt x="1369" y="1032"/>
                  </a:lnTo>
                  <a:lnTo>
                    <a:pt x="1384" y="1001"/>
                  </a:lnTo>
                  <a:lnTo>
                    <a:pt x="1396" y="967"/>
                  </a:lnTo>
                  <a:lnTo>
                    <a:pt x="1407" y="934"/>
                  </a:lnTo>
                  <a:lnTo>
                    <a:pt x="1418" y="900"/>
                  </a:lnTo>
                  <a:lnTo>
                    <a:pt x="1426" y="865"/>
                  </a:lnTo>
                  <a:lnTo>
                    <a:pt x="1432" y="830"/>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8"/>
                  </a:lnTo>
                  <a:lnTo>
                    <a:pt x="1354" y="377"/>
                  </a:lnTo>
                  <a:lnTo>
                    <a:pt x="1336" y="347"/>
                  </a:lnTo>
                  <a:lnTo>
                    <a:pt x="1317" y="317"/>
                  </a:lnTo>
                  <a:lnTo>
                    <a:pt x="1298" y="290"/>
                  </a:lnTo>
                  <a:lnTo>
                    <a:pt x="1275" y="262"/>
                  </a:lnTo>
                  <a:lnTo>
                    <a:pt x="1253" y="236"/>
                  </a:lnTo>
                  <a:lnTo>
                    <a:pt x="1230" y="211"/>
                  </a:lnTo>
                  <a:lnTo>
                    <a:pt x="1204" y="187"/>
                  </a:lnTo>
                  <a:lnTo>
                    <a:pt x="1178" y="165"/>
                  </a:lnTo>
                  <a:lnTo>
                    <a:pt x="1151" y="143"/>
                  </a:lnTo>
                  <a:lnTo>
                    <a:pt x="1123" y="123"/>
                  </a:lnTo>
                  <a:lnTo>
                    <a:pt x="1093" y="105"/>
                  </a:lnTo>
                  <a:lnTo>
                    <a:pt x="1063" y="87"/>
                  </a:lnTo>
                  <a:lnTo>
                    <a:pt x="1032" y="71"/>
                  </a:lnTo>
                  <a:lnTo>
                    <a:pt x="1001" y="57"/>
                  </a:lnTo>
                  <a:lnTo>
                    <a:pt x="967" y="44"/>
                  </a:lnTo>
                  <a:lnTo>
                    <a:pt x="934" y="33"/>
                  </a:lnTo>
                  <a:lnTo>
                    <a:pt x="900" y="22"/>
                  </a:lnTo>
                  <a:lnTo>
                    <a:pt x="865" y="14"/>
                  </a:lnTo>
                  <a:lnTo>
                    <a:pt x="830" y="8"/>
                  </a:lnTo>
                  <a:lnTo>
                    <a:pt x="794" y="4"/>
                  </a:lnTo>
                  <a:lnTo>
                    <a:pt x="757" y="1"/>
                  </a:lnTo>
                  <a:lnTo>
                    <a:pt x="721" y="0"/>
                  </a:lnTo>
                  <a:lnTo>
                    <a:pt x="72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de-DE" dirty="0"/>
            </a:p>
          </p:txBody>
        </p:sp>
        <p:sp>
          <p:nvSpPr>
            <p:cNvPr id="12" name="Freeform 8">
              <a:extLst>
                <a:ext uri="{FF2B5EF4-FFF2-40B4-BE49-F238E27FC236}">
                  <a16:creationId xmlns:a16="http://schemas.microsoft.com/office/drawing/2014/main" id="{4045B04C-2A6F-2D05-3AE1-5417720244A2}"/>
                </a:ext>
              </a:extLst>
            </p:cNvPr>
            <p:cNvSpPr>
              <a:spLocks noEditPoints="1"/>
            </p:cNvSpPr>
            <p:nvPr/>
          </p:nvSpPr>
          <p:spPr bwMode="auto">
            <a:xfrm>
              <a:off x="5046895" y="2324100"/>
              <a:ext cx="523875" cy="430213"/>
            </a:xfrm>
            <a:custGeom>
              <a:avLst/>
              <a:gdLst>
                <a:gd name="T0" fmla="*/ 846 w 988"/>
                <a:gd name="T1" fmla="*/ 804 h 813"/>
                <a:gd name="T2" fmla="*/ 723 w 988"/>
                <a:gd name="T3" fmla="*/ 739 h 813"/>
                <a:gd name="T4" fmla="*/ 639 w 988"/>
                <a:gd name="T5" fmla="*/ 712 h 813"/>
                <a:gd name="T6" fmla="*/ 543 w 988"/>
                <a:gd name="T7" fmla="*/ 705 h 813"/>
                <a:gd name="T8" fmla="*/ 384 w 988"/>
                <a:gd name="T9" fmla="*/ 742 h 813"/>
                <a:gd name="T10" fmla="*/ 190 w 988"/>
                <a:gd name="T11" fmla="*/ 797 h 813"/>
                <a:gd name="T12" fmla="*/ 129 w 988"/>
                <a:gd name="T13" fmla="*/ 798 h 813"/>
                <a:gd name="T14" fmla="*/ 63 w 988"/>
                <a:gd name="T15" fmla="*/ 771 h 813"/>
                <a:gd name="T16" fmla="*/ 12 w 988"/>
                <a:gd name="T17" fmla="*/ 701 h 813"/>
                <a:gd name="T18" fmla="*/ 0 w 988"/>
                <a:gd name="T19" fmla="*/ 629 h 813"/>
                <a:gd name="T20" fmla="*/ 23 w 988"/>
                <a:gd name="T21" fmla="*/ 562 h 813"/>
                <a:gd name="T22" fmla="*/ 65 w 988"/>
                <a:gd name="T23" fmla="*/ 520 h 813"/>
                <a:gd name="T24" fmla="*/ 122 w 988"/>
                <a:gd name="T25" fmla="*/ 493 h 813"/>
                <a:gd name="T26" fmla="*/ 274 w 988"/>
                <a:gd name="T27" fmla="*/ 417 h 813"/>
                <a:gd name="T28" fmla="*/ 379 w 988"/>
                <a:gd name="T29" fmla="*/ 339 h 813"/>
                <a:gd name="T30" fmla="*/ 439 w 988"/>
                <a:gd name="T31" fmla="*/ 264 h 813"/>
                <a:gd name="T32" fmla="*/ 492 w 988"/>
                <a:gd name="T33" fmla="*/ 169 h 813"/>
                <a:gd name="T34" fmla="*/ 516 w 988"/>
                <a:gd name="T35" fmla="*/ 76 h 813"/>
                <a:gd name="T36" fmla="*/ 550 w 988"/>
                <a:gd name="T37" fmla="*/ 17 h 813"/>
                <a:gd name="T38" fmla="*/ 584 w 988"/>
                <a:gd name="T39" fmla="*/ 1 h 813"/>
                <a:gd name="T40" fmla="*/ 618 w 988"/>
                <a:gd name="T41" fmla="*/ 1 h 813"/>
                <a:gd name="T42" fmla="*/ 688 w 988"/>
                <a:gd name="T43" fmla="*/ 31 h 813"/>
                <a:gd name="T44" fmla="*/ 795 w 988"/>
                <a:gd name="T45" fmla="*/ 142 h 813"/>
                <a:gd name="T46" fmla="*/ 900 w 988"/>
                <a:gd name="T47" fmla="*/ 325 h 813"/>
                <a:gd name="T48" fmla="*/ 959 w 988"/>
                <a:gd name="T49" fmla="*/ 474 h 813"/>
                <a:gd name="T50" fmla="*/ 987 w 988"/>
                <a:gd name="T51" fmla="*/ 615 h 813"/>
                <a:gd name="T52" fmla="*/ 981 w 988"/>
                <a:gd name="T53" fmla="*/ 711 h 813"/>
                <a:gd name="T54" fmla="*/ 962 w 988"/>
                <a:gd name="T55" fmla="*/ 763 h 813"/>
                <a:gd name="T56" fmla="*/ 932 w 988"/>
                <a:gd name="T57" fmla="*/ 800 h 813"/>
                <a:gd name="T58" fmla="*/ 917 w 988"/>
                <a:gd name="T59" fmla="*/ 808 h 813"/>
                <a:gd name="T60" fmla="*/ 595 w 988"/>
                <a:gd name="T61" fmla="*/ 57 h 813"/>
                <a:gd name="T62" fmla="*/ 580 w 988"/>
                <a:gd name="T63" fmla="*/ 70 h 813"/>
                <a:gd name="T64" fmla="*/ 563 w 988"/>
                <a:gd name="T65" fmla="*/ 121 h 813"/>
                <a:gd name="T66" fmla="*/ 534 w 988"/>
                <a:gd name="T67" fmla="*/ 217 h 813"/>
                <a:gd name="T68" fmla="*/ 464 w 988"/>
                <a:gd name="T69" fmla="*/ 325 h 813"/>
                <a:gd name="T70" fmla="*/ 404 w 988"/>
                <a:gd name="T71" fmla="*/ 394 h 813"/>
                <a:gd name="T72" fmla="*/ 273 w 988"/>
                <a:gd name="T73" fmla="*/ 482 h 813"/>
                <a:gd name="T74" fmla="*/ 104 w 988"/>
                <a:gd name="T75" fmla="*/ 562 h 813"/>
                <a:gd name="T76" fmla="*/ 75 w 988"/>
                <a:gd name="T77" fmla="*/ 586 h 813"/>
                <a:gd name="T78" fmla="*/ 58 w 988"/>
                <a:gd name="T79" fmla="*/ 629 h 813"/>
                <a:gd name="T80" fmla="*/ 65 w 988"/>
                <a:gd name="T81" fmla="*/ 681 h 813"/>
                <a:gd name="T82" fmla="*/ 104 w 988"/>
                <a:gd name="T83" fmla="*/ 731 h 813"/>
                <a:gd name="T84" fmla="*/ 152 w 988"/>
                <a:gd name="T85" fmla="*/ 743 h 813"/>
                <a:gd name="T86" fmla="*/ 282 w 988"/>
                <a:gd name="T87" fmla="*/ 711 h 813"/>
                <a:gd name="T88" fmla="*/ 514 w 988"/>
                <a:gd name="T89" fmla="*/ 651 h 813"/>
                <a:gd name="T90" fmla="*/ 601 w 988"/>
                <a:gd name="T91" fmla="*/ 650 h 813"/>
                <a:gd name="T92" fmla="*/ 721 w 988"/>
                <a:gd name="T93" fmla="*/ 677 h 813"/>
                <a:gd name="T94" fmla="*/ 826 w 988"/>
                <a:gd name="T95" fmla="*/ 733 h 813"/>
                <a:gd name="T96" fmla="*/ 878 w 988"/>
                <a:gd name="T97" fmla="*/ 754 h 813"/>
                <a:gd name="T98" fmla="*/ 900 w 988"/>
                <a:gd name="T99" fmla="*/ 753 h 813"/>
                <a:gd name="T100" fmla="*/ 925 w 988"/>
                <a:gd name="T101" fmla="*/ 702 h 813"/>
                <a:gd name="T102" fmla="*/ 925 w 988"/>
                <a:gd name="T103" fmla="*/ 576 h 813"/>
                <a:gd name="T104" fmla="*/ 900 w 988"/>
                <a:gd name="T105" fmla="*/ 476 h 813"/>
                <a:gd name="T106" fmla="*/ 848 w 988"/>
                <a:gd name="T107" fmla="*/ 349 h 813"/>
                <a:gd name="T108" fmla="*/ 755 w 988"/>
                <a:gd name="T109" fmla="*/ 184 h 813"/>
                <a:gd name="T110" fmla="*/ 665 w 988"/>
                <a:gd name="T111" fmla="*/ 83 h 813"/>
                <a:gd name="T112" fmla="*/ 613 w 988"/>
                <a:gd name="T113" fmla="*/ 57 h 813"/>
                <a:gd name="T114" fmla="*/ 595 w 988"/>
                <a:gd name="T115" fmla="*/ 57 h 813"/>
                <a:gd name="T116" fmla="*/ 903 w 988"/>
                <a:gd name="T117" fmla="*/ 75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8" h="813">
                  <a:moveTo>
                    <a:pt x="890" y="813"/>
                  </a:moveTo>
                  <a:lnTo>
                    <a:pt x="890" y="813"/>
                  </a:lnTo>
                  <a:lnTo>
                    <a:pt x="878" y="812"/>
                  </a:lnTo>
                  <a:lnTo>
                    <a:pt x="862" y="809"/>
                  </a:lnTo>
                  <a:lnTo>
                    <a:pt x="846" y="804"/>
                  </a:lnTo>
                  <a:lnTo>
                    <a:pt x="827" y="797"/>
                  </a:lnTo>
                  <a:lnTo>
                    <a:pt x="806" y="786"/>
                  </a:lnTo>
                  <a:lnTo>
                    <a:pt x="781" y="773"/>
                  </a:lnTo>
                  <a:lnTo>
                    <a:pt x="754" y="758"/>
                  </a:lnTo>
                  <a:lnTo>
                    <a:pt x="723" y="739"/>
                  </a:lnTo>
                  <a:lnTo>
                    <a:pt x="723" y="739"/>
                  </a:lnTo>
                  <a:lnTo>
                    <a:pt x="713" y="734"/>
                  </a:lnTo>
                  <a:lnTo>
                    <a:pt x="695" y="727"/>
                  </a:lnTo>
                  <a:lnTo>
                    <a:pt x="669" y="719"/>
                  </a:lnTo>
                  <a:lnTo>
                    <a:pt x="639" y="712"/>
                  </a:lnTo>
                  <a:lnTo>
                    <a:pt x="621" y="710"/>
                  </a:lnTo>
                  <a:lnTo>
                    <a:pt x="602" y="707"/>
                  </a:lnTo>
                  <a:lnTo>
                    <a:pt x="583" y="706"/>
                  </a:lnTo>
                  <a:lnTo>
                    <a:pt x="564" y="705"/>
                  </a:lnTo>
                  <a:lnTo>
                    <a:pt x="543" y="705"/>
                  </a:lnTo>
                  <a:lnTo>
                    <a:pt x="523" y="707"/>
                  </a:lnTo>
                  <a:lnTo>
                    <a:pt x="502" y="710"/>
                  </a:lnTo>
                  <a:lnTo>
                    <a:pt x="481" y="715"/>
                  </a:lnTo>
                  <a:lnTo>
                    <a:pt x="481" y="715"/>
                  </a:lnTo>
                  <a:lnTo>
                    <a:pt x="384" y="742"/>
                  </a:lnTo>
                  <a:lnTo>
                    <a:pt x="293" y="767"/>
                  </a:lnTo>
                  <a:lnTo>
                    <a:pt x="200" y="795"/>
                  </a:lnTo>
                  <a:lnTo>
                    <a:pt x="200" y="795"/>
                  </a:lnTo>
                  <a:lnTo>
                    <a:pt x="200" y="795"/>
                  </a:lnTo>
                  <a:lnTo>
                    <a:pt x="190" y="797"/>
                  </a:lnTo>
                  <a:lnTo>
                    <a:pt x="180" y="799"/>
                  </a:lnTo>
                  <a:lnTo>
                    <a:pt x="167" y="800"/>
                  </a:lnTo>
                  <a:lnTo>
                    <a:pt x="155" y="800"/>
                  </a:lnTo>
                  <a:lnTo>
                    <a:pt x="142" y="800"/>
                  </a:lnTo>
                  <a:lnTo>
                    <a:pt x="129" y="798"/>
                  </a:lnTo>
                  <a:lnTo>
                    <a:pt x="116" y="796"/>
                  </a:lnTo>
                  <a:lnTo>
                    <a:pt x="101" y="792"/>
                  </a:lnTo>
                  <a:lnTo>
                    <a:pt x="88" y="786"/>
                  </a:lnTo>
                  <a:lnTo>
                    <a:pt x="75" y="779"/>
                  </a:lnTo>
                  <a:lnTo>
                    <a:pt x="63" y="771"/>
                  </a:lnTo>
                  <a:lnTo>
                    <a:pt x="50" y="761"/>
                  </a:lnTo>
                  <a:lnTo>
                    <a:pt x="39" y="749"/>
                  </a:lnTo>
                  <a:lnTo>
                    <a:pt x="28" y="736"/>
                  </a:lnTo>
                  <a:lnTo>
                    <a:pt x="19" y="719"/>
                  </a:lnTo>
                  <a:lnTo>
                    <a:pt x="12" y="701"/>
                  </a:lnTo>
                  <a:lnTo>
                    <a:pt x="12" y="701"/>
                  </a:lnTo>
                  <a:lnTo>
                    <a:pt x="5" y="682"/>
                  </a:lnTo>
                  <a:lnTo>
                    <a:pt x="2" y="662"/>
                  </a:lnTo>
                  <a:lnTo>
                    <a:pt x="0" y="645"/>
                  </a:lnTo>
                  <a:lnTo>
                    <a:pt x="0" y="629"/>
                  </a:lnTo>
                  <a:lnTo>
                    <a:pt x="2" y="614"/>
                  </a:lnTo>
                  <a:lnTo>
                    <a:pt x="5" y="599"/>
                  </a:lnTo>
                  <a:lnTo>
                    <a:pt x="10" y="585"/>
                  </a:lnTo>
                  <a:lnTo>
                    <a:pt x="16" y="573"/>
                  </a:lnTo>
                  <a:lnTo>
                    <a:pt x="23" y="562"/>
                  </a:lnTo>
                  <a:lnTo>
                    <a:pt x="30" y="551"/>
                  </a:lnTo>
                  <a:lnTo>
                    <a:pt x="38" y="542"/>
                  </a:lnTo>
                  <a:lnTo>
                    <a:pt x="47" y="533"/>
                  </a:lnTo>
                  <a:lnTo>
                    <a:pt x="56" y="526"/>
                  </a:lnTo>
                  <a:lnTo>
                    <a:pt x="65" y="520"/>
                  </a:lnTo>
                  <a:lnTo>
                    <a:pt x="73" y="514"/>
                  </a:lnTo>
                  <a:lnTo>
                    <a:pt x="81" y="510"/>
                  </a:lnTo>
                  <a:lnTo>
                    <a:pt x="83" y="510"/>
                  </a:lnTo>
                  <a:lnTo>
                    <a:pt x="83" y="510"/>
                  </a:lnTo>
                  <a:lnTo>
                    <a:pt x="122" y="493"/>
                  </a:lnTo>
                  <a:lnTo>
                    <a:pt x="163" y="473"/>
                  </a:lnTo>
                  <a:lnTo>
                    <a:pt x="213" y="450"/>
                  </a:lnTo>
                  <a:lnTo>
                    <a:pt x="213" y="450"/>
                  </a:lnTo>
                  <a:lnTo>
                    <a:pt x="245" y="433"/>
                  </a:lnTo>
                  <a:lnTo>
                    <a:pt x="274" y="417"/>
                  </a:lnTo>
                  <a:lnTo>
                    <a:pt x="300" y="400"/>
                  </a:lnTo>
                  <a:lnTo>
                    <a:pt x="325" y="384"/>
                  </a:lnTo>
                  <a:lnTo>
                    <a:pt x="346" y="369"/>
                  </a:lnTo>
                  <a:lnTo>
                    <a:pt x="363" y="354"/>
                  </a:lnTo>
                  <a:lnTo>
                    <a:pt x="379" y="339"/>
                  </a:lnTo>
                  <a:lnTo>
                    <a:pt x="391" y="326"/>
                  </a:lnTo>
                  <a:lnTo>
                    <a:pt x="394" y="323"/>
                  </a:lnTo>
                  <a:lnTo>
                    <a:pt x="394" y="323"/>
                  </a:lnTo>
                  <a:lnTo>
                    <a:pt x="418" y="292"/>
                  </a:lnTo>
                  <a:lnTo>
                    <a:pt x="439" y="264"/>
                  </a:lnTo>
                  <a:lnTo>
                    <a:pt x="456" y="240"/>
                  </a:lnTo>
                  <a:lnTo>
                    <a:pt x="470" y="216"/>
                  </a:lnTo>
                  <a:lnTo>
                    <a:pt x="482" y="193"/>
                  </a:lnTo>
                  <a:lnTo>
                    <a:pt x="487" y="182"/>
                  </a:lnTo>
                  <a:lnTo>
                    <a:pt x="492" y="169"/>
                  </a:lnTo>
                  <a:lnTo>
                    <a:pt x="500" y="141"/>
                  </a:lnTo>
                  <a:lnTo>
                    <a:pt x="507" y="110"/>
                  </a:lnTo>
                  <a:lnTo>
                    <a:pt x="507" y="110"/>
                  </a:lnTo>
                  <a:lnTo>
                    <a:pt x="511" y="92"/>
                  </a:lnTo>
                  <a:lnTo>
                    <a:pt x="516" y="76"/>
                  </a:lnTo>
                  <a:lnTo>
                    <a:pt x="521" y="61"/>
                  </a:lnTo>
                  <a:lnTo>
                    <a:pt x="527" y="48"/>
                  </a:lnTo>
                  <a:lnTo>
                    <a:pt x="534" y="36"/>
                  </a:lnTo>
                  <a:lnTo>
                    <a:pt x="542" y="26"/>
                  </a:lnTo>
                  <a:lnTo>
                    <a:pt x="550" y="17"/>
                  </a:lnTo>
                  <a:lnTo>
                    <a:pt x="561" y="10"/>
                  </a:lnTo>
                  <a:lnTo>
                    <a:pt x="561" y="10"/>
                  </a:lnTo>
                  <a:lnTo>
                    <a:pt x="567" y="7"/>
                  </a:lnTo>
                  <a:lnTo>
                    <a:pt x="573" y="4"/>
                  </a:lnTo>
                  <a:lnTo>
                    <a:pt x="584" y="1"/>
                  </a:lnTo>
                  <a:lnTo>
                    <a:pt x="593" y="0"/>
                  </a:lnTo>
                  <a:lnTo>
                    <a:pt x="601" y="0"/>
                  </a:lnTo>
                  <a:lnTo>
                    <a:pt x="601" y="0"/>
                  </a:lnTo>
                  <a:lnTo>
                    <a:pt x="608" y="0"/>
                  </a:lnTo>
                  <a:lnTo>
                    <a:pt x="618" y="1"/>
                  </a:lnTo>
                  <a:lnTo>
                    <a:pt x="628" y="3"/>
                  </a:lnTo>
                  <a:lnTo>
                    <a:pt x="641" y="7"/>
                  </a:lnTo>
                  <a:lnTo>
                    <a:pt x="655" y="12"/>
                  </a:lnTo>
                  <a:lnTo>
                    <a:pt x="670" y="20"/>
                  </a:lnTo>
                  <a:lnTo>
                    <a:pt x="688" y="31"/>
                  </a:lnTo>
                  <a:lnTo>
                    <a:pt x="707" y="46"/>
                  </a:lnTo>
                  <a:lnTo>
                    <a:pt x="727" y="63"/>
                  </a:lnTo>
                  <a:lnTo>
                    <a:pt x="749" y="85"/>
                  </a:lnTo>
                  <a:lnTo>
                    <a:pt x="772" y="112"/>
                  </a:lnTo>
                  <a:lnTo>
                    <a:pt x="795" y="142"/>
                  </a:lnTo>
                  <a:lnTo>
                    <a:pt x="820" y="179"/>
                  </a:lnTo>
                  <a:lnTo>
                    <a:pt x="846" y="221"/>
                  </a:lnTo>
                  <a:lnTo>
                    <a:pt x="873" y="270"/>
                  </a:lnTo>
                  <a:lnTo>
                    <a:pt x="886" y="297"/>
                  </a:lnTo>
                  <a:lnTo>
                    <a:pt x="900" y="325"/>
                  </a:lnTo>
                  <a:lnTo>
                    <a:pt x="900" y="325"/>
                  </a:lnTo>
                  <a:lnTo>
                    <a:pt x="918" y="366"/>
                  </a:lnTo>
                  <a:lnTo>
                    <a:pt x="935" y="404"/>
                  </a:lnTo>
                  <a:lnTo>
                    <a:pt x="948" y="440"/>
                  </a:lnTo>
                  <a:lnTo>
                    <a:pt x="959" y="474"/>
                  </a:lnTo>
                  <a:lnTo>
                    <a:pt x="968" y="506"/>
                  </a:lnTo>
                  <a:lnTo>
                    <a:pt x="976" y="536"/>
                  </a:lnTo>
                  <a:lnTo>
                    <a:pt x="981" y="564"/>
                  </a:lnTo>
                  <a:lnTo>
                    <a:pt x="985" y="590"/>
                  </a:lnTo>
                  <a:lnTo>
                    <a:pt x="987" y="615"/>
                  </a:lnTo>
                  <a:lnTo>
                    <a:pt x="988" y="638"/>
                  </a:lnTo>
                  <a:lnTo>
                    <a:pt x="988" y="658"/>
                  </a:lnTo>
                  <a:lnTo>
                    <a:pt x="986" y="678"/>
                  </a:lnTo>
                  <a:lnTo>
                    <a:pt x="984" y="696"/>
                  </a:lnTo>
                  <a:lnTo>
                    <a:pt x="981" y="711"/>
                  </a:lnTo>
                  <a:lnTo>
                    <a:pt x="977" y="726"/>
                  </a:lnTo>
                  <a:lnTo>
                    <a:pt x="973" y="740"/>
                  </a:lnTo>
                  <a:lnTo>
                    <a:pt x="973" y="740"/>
                  </a:lnTo>
                  <a:lnTo>
                    <a:pt x="968" y="752"/>
                  </a:lnTo>
                  <a:lnTo>
                    <a:pt x="962" y="763"/>
                  </a:lnTo>
                  <a:lnTo>
                    <a:pt x="956" y="773"/>
                  </a:lnTo>
                  <a:lnTo>
                    <a:pt x="950" y="782"/>
                  </a:lnTo>
                  <a:lnTo>
                    <a:pt x="944" y="789"/>
                  </a:lnTo>
                  <a:lnTo>
                    <a:pt x="938" y="796"/>
                  </a:lnTo>
                  <a:lnTo>
                    <a:pt x="932" y="800"/>
                  </a:lnTo>
                  <a:lnTo>
                    <a:pt x="926" y="803"/>
                  </a:lnTo>
                  <a:lnTo>
                    <a:pt x="926" y="803"/>
                  </a:lnTo>
                  <a:lnTo>
                    <a:pt x="925" y="804"/>
                  </a:lnTo>
                  <a:lnTo>
                    <a:pt x="925" y="804"/>
                  </a:lnTo>
                  <a:lnTo>
                    <a:pt x="917" y="808"/>
                  </a:lnTo>
                  <a:lnTo>
                    <a:pt x="909" y="811"/>
                  </a:lnTo>
                  <a:lnTo>
                    <a:pt x="900" y="813"/>
                  </a:lnTo>
                  <a:lnTo>
                    <a:pt x="890" y="813"/>
                  </a:lnTo>
                  <a:lnTo>
                    <a:pt x="890" y="813"/>
                  </a:lnTo>
                  <a:close/>
                  <a:moveTo>
                    <a:pt x="595" y="57"/>
                  </a:moveTo>
                  <a:lnTo>
                    <a:pt x="595" y="57"/>
                  </a:lnTo>
                  <a:lnTo>
                    <a:pt x="592" y="58"/>
                  </a:lnTo>
                  <a:lnTo>
                    <a:pt x="588" y="60"/>
                  </a:lnTo>
                  <a:lnTo>
                    <a:pt x="584" y="64"/>
                  </a:lnTo>
                  <a:lnTo>
                    <a:pt x="580" y="70"/>
                  </a:lnTo>
                  <a:lnTo>
                    <a:pt x="575" y="79"/>
                  </a:lnTo>
                  <a:lnTo>
                    <a:pt x="571" y="89"/>
                  </a:lnTo>
                  <a:lnTo>
                    <a:pt x="567" y="104"/>
                  </a:lnTo>
                  <a:lnTo>
                    <a:pt x="563" y="121"/>
                  </a:lnTo>
                  <a:lnTo>
                    <a:pt x="563" y="121"/>
                  </a:lnTo>
                  <a:lnTo>
                    <a:pt x="555" y="157"/>
                  </a:lnTo>
                  <a:lnTo>
                    <a:pt x="550" y="174"/>
                  </a:lnTo>
                  <a:lnTo>
                    <a:pt x="545" y="189"/>
                  </a:lnTo>
                  <a:lnTo>
                    <a:pt x="540" y="203"/>
                  </a:lnTo>
                  <a:lnTo>
                    <a:pt x="534" y="217"/>
                  </a:lnTo>
                  <a:lnTo>
                    <a:pt x="528" y="231"/>
                  </a:lnTo>
                  <a:lnTo>
                    <a:pt x="521" y="244"/>
                  </a:lnTo>
                  <a:lnTo>
                    <a:pt x="505" y="269"/>
                  </a:lnTo>
                  <a:lnTo>
                    <a:pt x="486" y="296"/>
                  </a:lnTo>
                  <a:lnTo>
                    <a:pt x="464" y="325"/>
                  </a:lnTo>
                  <a:lnTo>
                    <a:pt x="439" y="358"/>
                  </a:lnTo>
                  <a:lnTo>
                    <a:pt x="436" y="361"/>
                  </a:lnTo>
                  <a:lnTo>
                    <a:pt x="436" y="361"/>
                  </a:lnTo>
                  <a:lnTo>
                    <a:pt x="421" y="377"/>
                  </a:lnTo>
                  <a:lnTo>
                    <a:pt x="404" y="394"/>
                  </a:lnTo>
                  <a:lnTo>
                    <a:pt x="385" y="410"/>
                  </a:lnTo>
                  <a:lnTo>
                    <a:pt x="361" y="428"/>
                  </a:lnTo>
                  <a:lnTo>
                    <a:pt x="335" y="446"/>
                  </a:lnTo>
                  <a:lnTo>
                    <a:pt x="306" y="463"/>
                  </a:lnTo>
                  <a:lnTo>
                    <a:pt x="273" y="482"/>
                  </a:lnTo>
                  <a:lnTo>
                    <a:pt x="238" y="501"/>
                  </a:lnTo>
                  <a:lnTo>
                    <a:pt x="238" y="501"/>
                  </a:lnTo>
                  <a:lnTo>
                    <a:pt x="191" y="524"/>
                  </a:lnTo>
                  <a:lnTo>
                    <a:pt x="150" y="543"/>
                  </a:lnTo>
                  <a:lnTo>
                    <a:pt x="104" y="562"/>
                  </a:lnTo>
                  <a:lnTo>
                    <a:pt x="104" y="562"/>
                  </a:lnTo>
                  <a:lnTo>
                    <a:pt x="99" y="565"/>
                  </a:lnTo>
                  <a:lnTo>
                    <a:pt x="90" y="571"/>
                  </a:lnTo>
                  <a:lnTo>
                    <a:pt x="80" y="581"/>
                  </a:lnTo>
                  <a:lnTo>
                    <a:pt x="75" y="586"/>
                  </a:lnTo>
                  <a:lnTo>
                    <a:pt x="70" y="593"/>
                  </a:lnTo>
                  <a:lnTo>
                    <a:pt x="66" y="600"/>
                  </a:lnTo>
                  <a:lnTo>
                    <a:pt x="62" y="610"/>
                  </a:lnTo>
                  <a:lnTo>
                    <a:pt x="59" y="619"/>
                  </a:lnTo>
                  <a:lnTo>
                    <a:pt x="58" y="629"/>
                  </a:lnTo>
                  <a:lnTo>
                    <a:pt x="57" y="641"/>
                  </a:lnTo>
                  <a:lnTo>
                    <a:pt x="58" y="653"/>
                  </a:lnTo>
                  <a:lnTo>
                    <a:pt x="61" y="667"/>
                  </a:lnTo>
                  <a:lnTo>
                    <a:pt x="65" y="681"/>
                  </a:lnTo>
                  <a:lnTo>
                    <a:pt x="65" y="681"/>
                  </a:lnTo>
                  <a:lnTo>
                    <a:pt x="71" y="695"/>
                  </a:lnTo>
                  <a:lnTo>
                    <a:pt x="78" y="706"/>
                  </a:lnTo>
                  <a:lnTo>
                    <a:pt x="86" y="716"/>
                  </a:lnTo>
                  <a:lnTo>
                    <a:pt x="95" y="724"/>
                  </a:lnTo>
                  <a:lnTo>
                    <a:pt x="104" y="731"/>
                  </a:lnTo>
                  <a:lnTo>
                    <a:pt x="114" y="736"/>
                  </a:lnTo>
                  <a:lnTo>
                    <a:pt x="124" y="739"/>
                  </a:lnTo>
                  <a:lnTo>
                    <a:pt x="134" y="741"/>
                  </a:lnTo>
                  <a:lnTo>
                    <a:pt x="143" y="743"/>
                  </a:lnTo>
                  <a:lnTo>
                    <a:pt x="152" y="743"/>
                  </a:lnTo>
                  <a:lnTo>
                    <a:pt x="167" y="743"/>
                  </a:lnTo>
                  <a:lnTo>
                    <a:pt x="179" y="741"/>
                  </a:lnTo>
                  <a:lnTo>
                    <a:pt x="185" y="740"/>
                  </a:lnTo>
                  <a:lnTo>
                    <a:pt x="185" y="740"/>
                  </a:lnTo>
                  <a:lnTo>
                    <a:pt x="282" y="711"/>
                  </a:lnTo>
                  <a:lnTo>
                    <a:pt x="371" y="687"/>
                  </a:lnTo>
                  <a:lnTo>
                    <a:pt x="466" y="660"/>
                  </a:lnTo>
                  <a:lnTo>
                    <a:pt x="466" y="660"/>
                  </a:lnTo>
                  <a:lnTo>
                    <a:pt x="490" y="654"/>
                  </a:lnTo>
                  <a:lnTo>
                    <a:pt x="514" y="651"/>
                  </a:lnTo>
                  <a:lnTo>
                    <a:pt x="537" y="649"/>
                  </a:lnTo>
                  <a:lnTo>
                    <a:pt x="560" y="648"/>
                  </a:lnTo>
                  <a:lnTo>
                    <a:pt x="560" y="648"/>
                  </a:lnTo>
                  <a:lnTo>
                    <a:pt x="581" y="649"/>
                  </a:lnTo>
                  <a:lnTo>
                    <a:pt x="601" y="650"/>
                  </a:lnTo>
                  <a:lnTo>
                    <a:pt x="621" y="652"/>
                  </a:lnTo>
                  <a:lnTo>
                    <a:pt x="639" y="655"/>
                  </a:lnTo>
                  <a:lnTo>
                    <a:pt x="671" y="661"/>
                  </a:lnTo>
                  <a:lnTo>
                    <a:pt x="700" y="670"/>
                  </a:lnTo>
                  <a:lnTo>
                    <a:pt x="721" y="677"/>
                  </a:lnTo>
                  <a:lnTo>
                    <a:pt x="738" y="683"/>
                  </a:lnTo>
                  <a:lnTo>
                    <a:pt x="752" y="689"/>
                  </a:lnTo>
                  <a:lnTo>
                    <a:pt x="752" y="689"/>
                  </a:lnTo>
                  <a:lnTo>
                    <a:pt x="791" y="713"/>
                  </a:lnTo>
                  <a:lnTo>
                    <a:pt x="826" y="733"/>
                  </a:lnTo>
                  <a:lnTo>
                    <a:pt x="841" y="740"/>
                  </a:lnTo>
                  <a:lnTo>
                    <a:pt x="854" y="746"/>
                  </a:lnTo>
                  <a:lnTo>
                    <a:pt x="866" y="751"/>
                  </a:lnTo>
                  <a:lnTo>
                    <a:pt x="878" y="754"/>
                  </a:lnTo>
                  <a:lnTo>
                    <a:pt x="878" y="754"/>
                  </a:lnTo>
                  <a:lnTo>
                    <a:pt x="887" y="756"/>
                  </a:lnTo>
                  <a:lnTo>
                    <a:pt x="894" y="755"/>
                  </a:lnTo>
                  <a:lnTo>
                    <a:pt x="898" y="754"/>
                  </a:lnTo>
                  <a:lnTo>
                    <a:pt x="900" y="753"/>
                  </a:lnTo>
                  <a:lnTo>
                    <a:pt x="900" y="753"/>
                  </a:lnTo>
                  <a:lnTo>
                    <a:pt x="906" y="746"/>
                  </a:lnTo>
                  <a:lnTo>
                    <a:pt x="911" y="739"/>
                  </a:lnTo>
                  <a:lnTo>
                    <a:pt x="916" y="730"/>
                  </a:lnTo>
                  <a:lnTo>
                    <a:pt x="920" y="717"/>
                  </a:lnTo>
                  <a:lnTo>
                    <a:pt x="925" y="702"/>
                  </a:lnTo>
                  <a:lnTo>
                    <a:pt x="928" y="684"/>
                  </a:lnTo>
                  <a:lnTo>
                    <a:pt x="932" y="662"/>
                  </a:lnTo>
                  <a:lnTo>
                    <a:pt x="932" y="637"/>
                  </a:lnTo>
                  <a:lnTo>
                    <a:pt x="931" y="609"/>
                  </a:lnTo>
                  <a:lnTo>
                    <a:pt x="925" y="576"/>
                  </a:lnTo>
                  <a:lnTo>
                    <a:pt x="922" y="559"/>
                  </a:lnTo>
                  <a:lnTo>
                    <a:pt x="918" y="539"/>
                  </a:lnTo>
                  <a:lnTo>
                    <a:pt x="913" y="520"/>
                  </a:lnTo>
                  <a:lnTo>
                    <a:pt x="907" y="499"/>
                  </a:lnTo>
                  <a:lnTo>
                    <a:pt x="900" y="476"/>
                  </a:lnTo>
                  <a:lnTo>
                    <a:pt x="893" y="454"/>
                  </a:lnTo>
                  <a:lnTo>
                    <a:pt x="884" y="430"/>
                  </a:lnTo>
                  <a:lnTo>
                    <a:pt x="873" y="404"/>
                  </a:lnTo>
                  <a:lnTo>
                    <a:pt x="861" y="378"/>
                  </a:lnTo>
                  <a:lnTo>
                    <a:pt x="848" y="349"/>
                  </a:lnTo>
                  <a:lnTo>
                    <a:pt x="848" y="349"/>
                  </a:lnTo>
                  <a:lnTo>
                    <a:pt x="824" y="300"/>
                  </a:lnTo>
                  <a:lnTo>
                    <a:pt x="799" y="255"/>
                  </a:lnTo>
                  <a:lnTo>
                    <a:pt x="777" y="216"/>
                  </a:lnTo>
                  <a:lnTo>
                    <a:pt x="755" y="184"/>
                  </a:lnTo>
                  <a:lnTo>
                    <a:pt x="734" y="155"/>
                  </a:lnTo>
                  <a:lnTo>
                    <a:pt x="715" y="131"/>
                  </a:lnTo>
                  <a:lnTo>
                    <a:pt x="697" y="112"/>
                  </a:lnTo>
                  <a:lnTo>
                    <a:pt x="681" y="95"/>
                  </a:lnTo>
                  <a:lnTo>
                    <a:pt x="665" y="83"/>
                  </a:lnTo>
                  <a:lnTo>
                    <a:pt x="651" y="73"/>
                  </a:lnTo>
                  <a:lnTo>
                    <a:pt x="639" y="66"/>
                  </a:lnTo>
                  <a:lnTo>
                    <a:pt x="629" y="61"/>
                  </a:lnTo>
                  <a:lnTo>
                    <a:pt x="621" y="58"/>
                  </a:lnTo>
                  <a:lnTo>
                    <a:pt x="613" y="57"/>
                  </a:lnTo>
                  <a:lnTo>
                    <a:pt x="605" y="56"/>
                  </a:lnTo>
                  <a:lnTo>
                    <a:pt x="605" y="56"/>
                  </a:lnTo>
                  <a:lnTo>
                    <a:pt x="601" y="56"/>
                  </a:lnTo>
                  <a:lnTo>
                    <a:pt x="595" y="57"/>
                  </a:lnTo>
                  <a:lnTo>
                    <a:pt x="595" y="57"/>
                  </a:lnTo>
                  <a:close/>
                  <a:moveTo>
                    <a:pt x="903" y="751"/>
                  </a:moveTo>
                  <a:lnTo>
                    <a:pt x="903" y="751"/>
                  </a:lnTo>
                  <a:lnTo>
                    <a:pt x="903" y="751"/>
                  </a:lnTo>
                  <a:lnTo>
                    <a:pt x="903" y="751"/>
                  </a:lnTo>
                  <a:lnTo>
                    <a:pt x="903" y="751"/>
                  </a:lnTo>
                  <a:lnTo>
                    <a:pt x="903" y="751"/>
                  </a:lnTo>
                  <a:close/>
                  <a:moveTo>
                    <a:pt x="606" y="57"/>
                  </a:moveTo>
                  <a:lnTo>
                    <a:pt x="606" y="57"/>
                  </a:lnTo>
                  <a:lnTo>
                    <a:pt x="606"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de-DE" dirty="0"/>
            </a:p>
          </p:txBody>
        </p:sp>
        <p:sp>
          <p:nvSpPr>
            <p:cNvPr id="13" name="Freeform 9">
              <a:extLst>
                <a:ext uri="{FF2B5EF4-FFF2-40B4-BE49-F238E27FC236}">
                  <a16:creationId xmlns:a16="http://schemas.microsoft.com/office/drawing/2014/main" id="{0490F9E1-5CF4-B793-5D37-3213FAC61C42}"/>
                </a:ext>
              </a:extLst>
            </p:cNvPr>
            <p:cNvSpPr>
              <a:spLocks/>
            </p:cNvSpPr>
            <p:nvPr/>
          </p:nvSpPr>
          <p:spPr bwMode="auto">
            <a:xfrm>
              <a:off x="5354870" y="2382838"/>
              <a:ext cx="166688" cy="311150"/>
            </a:xfrm>
            <a:custGeom>
              <a:avLst/>
              <a:gdLst>
                <a:gd name="T0" fmla="*/ 263 w 316"/>
                <a:gd name="T1" fmla="*/ 588 h 589"/>
                <a:gd name="T2" fmla="*/ 252 w 316"/>
                <a:gd name="T3" fmla="*/ 585 h 589"/>
                <a:gd name="T4" fmla="*/ 225 w 316"/>
                <a:gd name="T5" fmla="*/ 569 h 589"/>
                <a:gd name="T6" fmla="*/ 189 w 316"/>
                <a:gd name="T7" fmla="*/ 537 h 589"/>
                <a:gd name="T8" fmla="*/ 147 w 316"/>
                <a:gd name="T9" fmla="*/ 492 h 589"/>
                <a:gd name="T10" fmla="*/ 104 w 316"/>
                <a:gd name="T11" fmla="*/ 433 h 589"/>
                <a:gd name="T12" fmla="*/ 64 w 316"/>
                <a:gd name="T13" fmla="*/ 357 h 589"/>
                <a:gd name="T14" fmla="*/ 40 w 316"/>
                <a:gd name="T15" fmla="*/ 296 h 589"/>
                <a:gd name="T16" fmla="*/ 14 w 316"/>
                <a:gd name="T17" fmla="*/ 207 h 589"/>
                <a:gd name="T18" fmla="*/ 3 w 316"/>
                <a:gd name="T19" fmla="*/ 137 h 589"/>
                <a:gd name="T20" fmla="*/ 0 w 316"/>
                <a:gd name="T21" fmla="*/ 94 h 589"/>
                <a:gd name="T22" fmla="*/ 3 w 316"/>
                <a:gd name="T23" fmla="*/ 47 h 589"/>
                <a:gd name="T24" fmla="*/ 10 w 316"/>
                <a:gd name="T25" fmla="*/ 22 h 589"/>
                <a:gd name="T26" fmla="*/ 16 w 316"/>
                <a:gd name="T27" fmla="*/ 13 h 589"/>
                <a:gd name="T28" fmla="*/ 44 w 316"/>
                <a:gd name="T29" fmla="*/ 0 h 589"/>
                <a:gd name="T30" fmla="*/ 59 w 316"/>
                <a:gd name="T31" fmla="*/ 1 h 589"/>
                <a:gd name="T32" fmla="*/ 86 w 316"/>
                <a:gd name="T33" fmla="*/ 14 h 589"/>
                <a:gd name="T34" fmla="*/ 111 w 316"/>
                <a:gd name="T35" fmla="*/ 39 h 589"/>
                <a:gd name="T36" fmla="*/ 123 w 316"/>
                <a:gd name="T37" fmla="*/ 59 h 589"/>
                <a:gd name="T38" fmla="*/ 124 w 316"/>
                <a:gd name="T39" fmla="*/ 75 h 589"/>
                <a:gd name="T40" fmla="*/ 117 w 316"/>
                <a:gd name="T41" fmla="*/ 89 h 589"/>
                <a:gd name="T42" fmla="*/ 107 w 316"/>
                <a:gd name="T43" fmla="*/ 95 h 589"/>
                <a:gd name="T44" fmla="*/ 90 w 316"/>
                <a:gd name="T45" fmla="*/ 97 h 589"/>
                <a:gd name="T46" fmla="*/ 76 w 316"/>
                <a:gd name="T47" fmla="*/ 89 h 589"/>
                <a:gd name="T48" fmla="*/ 65 w 316"/>
                <a:gd name="T49" fmla="*/ 73 h 589"/>
                <a:gd name="T50" fmla="*/ 58 w 316"/>
                <a:gd name="T51" fmla="*/ 67 h 589"/>
                <a:gd name="T52" fmla="*/ 56 w 316"/>
                <a:gd name="T53" fmla="*/ 72 h 589"/>
                <a:gd name="T54" fmla="*/ 61 w 316"/>
                <a:gd name="T55" fmla="*/ 144 h 589"/>
                <a:gd name="T56" fmla="*/ 82 w 316"/>
                <a:gd name="T57" fmla="*/ 243 h 589"/>
                <a:gd name="T58" fmla="*/ 105 w 316"/>
                <a:gd name="T59" fmla="*/ 309 h 589"/>
                <a:gd name="T60" fmla="*/ 125 w 316"/>
                <a:gd name="T61" fmla="*/ 351 h 589"/>
                <a:gd name="T62" fmla="*/ 161 w 316"/>
                <a:gd name="T63" fmla="*/ 411 h 589"/>
                <a:gd name="T64" fmla="*/ 219 w 316"/>
                <a:gd name="T65" fmla="*/ 488 h 589"/>
                <a:gd name="T66" fmla="*/ 256 w 316"/>
                <a:gd name="T67" fmla="*/ 523 h 589"/>
                <a:gd name="T68" fmla="*/ 259 w 316"/>
                <a:gd name="T69" fmla="*/ 522 h 589"/>
                <a:gd name="T70" fmla="*/ 253 w 316"/>
                <a:gd name="T71" fmla="*/ 494 h 589"/>
                <a:gd name="T72" fmla="*/ 252 w 316"/>
                <a:gd name="T73" fmla="*/ 482 h 589"/>
                <a:gd name="T74" fmla="*/ 257 w 316"/>
                <a:gd name="T75" fmla="*/ 467 h 589"/>
                <a:gd name="T76" fmla="*/ 271 w 316"/>
                <a:gd name="T77" fmla="*/ 457 h 589"/>
                <a:gd name="T78" fmla="*/ 282 w 316"/>
                <a:gd name="T79" fmla="*/ 456 h 589"/>
                <a:gd name="T80" fmla="*/ 297 w 316"/>
                <a:gd name="T81" fmla="*/ 462 h 589"/>
                <a:gd name="T82" fmla="*/ 307 w 316"/>
                <a:gd name="T83" fmla="*/ 475 h 589"/>
                <a:gd name="T84" fmla="*/ 314 w 316"/>
                <a:gd name="T85" fmla="*/ 507 h 589"/>
                <a:gd name="T86" fmla="*/ 315 w 316"/>
                <a:gd name="T87" fmla="*/ 539 h 589"/>
                <a:gd name="T88" fmla="*/ 308 w 316"/>
                <a:gd name="T89" fmla="*/ 562 h 589"/>
                <a:gd name="T90" fmla="*/ 295 w 316"/>
                <a:gd name="T91" fmla="*/ 578 h 589"/>
                <a:gd name="T92" fmla="*/ 281 w 316"/>
                <a:gd name="T93" fmla="*/ 586 h 589"/>
                <a:gd name="T94" fmla="*/ 269 w 316"/>
                <a:gd name="T9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6" h="589">
                  <a:moveTo>
                    <a:pt x="269" y="589"/>
                  </a:moveTo>
                  <a:lnTo>
                    <a:pt x="269" y="589"/>
                  </a:lnTo>
                  <a:lnTo>
                    <a:pt x="263" y="588"/>
                  </a:lnTo>
                  <a:lnTo>
                    <a:pt x="258" y="587"/>
                  </a:lnTo>
                  <a:lnTo>
                    <a:pt x="252" y="585"/>
                  </a:lnTo>
                  <a:lnTo>
                    <a:pt x="252" y="585"/>
                  </a:lnTo>
                  <a:lnTo>
                    <a:pt x="244" y="581"/>
                  </a:lnTo>
                  <a:lnTo>
                    <a:pt x="235" y="576"/>
                  </a:lnTo>
                  <a:lnTo>
                    <a:pt x="225" y="569"/>
                  </a:lnTo>
                  <a:lnTo>
                    <a:pt x="213" y="560"/>
                  </a:lnTo>
                  <a:lnTo>
                    <a:pt x="201" y="549"/>
                  </a:lnTo>
                  <a:lnTo>
                    <a:pt x="189" y="537"/>
                  </a:lnTo>
                  <a:lnTo>
                    <a:pt x="175" y="524"/>
                  </a:lnTo>
                  <a:lnTo>
                    <a:pt x="162" y="509"/>
                  </a:lnTo>
                  <a:lnTo>
                    <a:pt x="147" y="492"/>
                  </a:lnTo>
                  <a:lnTo>
                    <a:pt x="132" y="474"/>
                  </a:lnTo>
                  <a:lnTo>
                    <a:pt x="118" y="454"/>
                  </a:lnTo>
                  <a:lnTo>
                    <a:pt x="104" y="433"/>
                  </a:lnTo>
                  <a:lnTo>
                    <a:pt x="90" y="409"/>
                  </a:lnTo>
                  <a:lnTo>
                    <a:pt x="76" y="384"/>
                  </a:lnTo>
                  <a:lnTo>
                    <a:pt x="64" y="357"/>
                  </a:lnTo>
                  <a:lnTo>
                    <a:pt x="52" y="330"/>
                  </a:lnTo>
                  <a:lnTo>
                    <a:pt x="52" y="330"/>
                  </a:lnTo>
                  <a:lnTo>
                    <a:pt x="40" y="296"/>
                  </a:lnTo>
                  <a:lnTo>
                    <a:pt x="29" y="264"/>
                  </a:lnTo>
                  <a:lnTo>
                    <a:pt x="20" y="234"/>
                  </a:lnTo>
                  <a:lnTo>
                    <a:pt x="14" y="207"/>
                  </a:lnTo>
                  <a:lnTo>
                    <a:pt x="9" y="182"/>
                  </a:lnTo>
                  <a:lnTo>
                    <a:pt x="5" y="158"/>
                  </a:lnTo>
                  <a:lnTo>
                    <a:pt x="3" y="137"/>
                  </a:lnTo>
                  <a:lnTo>
                    <a:pt x="1" y="119"/>
                  </a:lnTo>
                  <a:lnTo>
                    <a:pt x="1" y="119"/>
                  </a:lnTo>
                  <a:lnTo>
                    <a:pt x="0" y="94"/>
                  </a:lnTo>
                  <a:lnTo>
                    <a:pt x="1" y="79"/>
                  </a:lnTo>
                  <a:lnTo>
                    <a:pt x="1" y="64"/>
                  </a:lnTo>
                  <a:lnTo>
                    <a:pt x="3" y="47"/>
                  </a:lnTo>
                  <a:lnTo>
                    <a:pt x="6" y="34"/>
                  </a:lnTo>
                  <a:lnTo>
                    <a:pt x="8" y="27"/>
                  </a:lnTo>
                  <a:lnTo>
                    <a:pt x="10" y="22"/>
                  </a:lnTo>
                  <a:lnTo>
                    <a:pt x="13" y="17"/>
                  </a:lnTo>
                  <a:lnTo>
                    <a:pt x="16" y="13"/>
                  </a:lnTo>
                  <a:lnTo>
                    <a:pt x="16" y="13"/>
                  </a:lnTo>
                  <a:lnTo>
                    <a:pt x="24" y="7"/>
                  </a:lnTo>
                  <a:lnTo>
                    <a:pt x="33" y="2"/>
                  </a:lnTo>
                  <a:lnTo>
                    <a:pt x="44" y="0"/>
                  </a:lnTo>
                  <a:lnTo>
                    <a:pt x="54" y="0"/>
                  </a:lnTo>
                  <a:lnTo>
                    <a:pt x="54" y="0"/>
                  </a:lnTo>
                  <a:lnTo>
                    <a:pt x="59" y="1"/>
                  </a:lnTo>
                  <a:lnTo>
                    <a:pt x="65" y="3"/>
                  </a:lnTo>
                  <a:lnTo>
                    <a:pt x="76" y="8"/>
                  </a:lnTo>
                  <a:lnTo>
                    <a:pt x="86" y="14"/>
                  </a:lnTo>
                  <a:lnTo>
                    <a:pt x="95" y="22"/>
                  </a:lnTo>
                  <a:lnTo>
                    <a:pt x="104" y="31"/>
                  </a:lnTo>
                  <a:lnTo>
                    <a:pt x="111" y="39"/>
                  </a:lnTo>
                  <a:lnTo>
                    <a:pt x="121" y="53"/>
                  </a:lnTo>
                  <a:lnTo>
                    <a:pt x="121" y="53"/>
                  </a:lnTo>
                  <a:lnTo>
                    <a:pt x="123" y="59"/>
                  </a:lnTo>
                  <a:lnTo>
                    <a:pt x="125" y="65"/>
                  </a:lnTo>
                  <a:lnTo>
                    <a:pt x="125" y="70"/>
                  </a:lnTo>
                  <a:lnTo>
                    <a:pt x="124" y="75"/>
                  </a:lnTo>
                  <a:lnTo>
                    <a:pt x="123" y="80"/>
                  </a:lnTo>
                  <a:lnTo>
                    <a:pt x="120" y="85"/>
                  </a:lnTo>
                  <a:lnTo>
                    <a:pt x="117" y="89"/>
                  </a:lnTo>
                  <a:lnTo>
                    <a:pt x="112" y="93"/>
                  </a:lnTo>
                  <a:lnTo>
                    <a:pt x="112" y="93"/>
                  </a:lnTo>
                  <a:lnTo>
                    <a:pt x="107" y="95"/>
                  </a:lnTo>
                  <a:lnTo>
                    <a:pt x="102" y="97"/>
                  </a:lnTo>
                  <a:lnTo>
                    <a:pt x="95" y="97"/>
                  </a:lnTo>
                  <a:lnTo>
                    <a:pt x="90" y="97"/>
                  </a:lnTo>
                  <a:lnTo>
                    <a:pt x="85" y="95"/>
                  </a:lnTo>
                  <a:lnTo>
                    <a:pt x="80" y="92"/>
                  </a:lnTo>
                  <a:lnTo>
                    <a:pt x="76" y="89"/>
                  </a:lnTo>
                  <a:lnTo>
                    <a:pt x="72" y="84"/>
                  </a:lnTo>
                  <a:lnTo>
                    <a:pt x="72" y="84"/>
                  </a:lnTo>
                  <a:lnTo>
                    <a:pt x="65" y="73"/>
                  </a:lnTo>
                  <a:lnTo>
                    <a:pt x="62" y="68"/>
                  </a:lnTo>
                  <a:lnTo>
                    <a:pt x="60" y="67"/>
                  </a:lnTo>
                  <a:lnTo>
                    <a:pt x="58" y="67"/>
                  </a:lnTo>
                  <a:lnTo>
                    <a:pt x="58" y="67"/>
                  </a:lnTo>
                  <a:lnTo>
                    <a:pt x="57" y="68"/>
                  </a:lnTo>
                  <a:lnTo>
                    <a:pt x="56" y="72"/>
                  </a:lnTo>
                  <a:lnTo>
                    <a:pt x="55" y="88"/>
                  </a:lnTo>
                  <a:lnTo>
                    <a:pt x="57" y="112"/>
                  </a:lnTo>
                  <a:lnTo>
                    <a:pt x="61" y="144"/>
                  </a:lnTo>
                  <a:lnTo>
                    <a:pt x="67" y="181"/>
                  </a:lnTo>
                  <a:lnTo>
                    <a:pt x="76" y="221"/>
                  </a:lnTo>
                  <a:lnTo>
                    <a:pt x="82" y="243"/>
                  </a:lnTo>
                  <a:lnTo>
                    <a:pt x="89" y="265"/>
                  </a:lnTo>
                  <a:lnTo>
                    <a:pt x="96" y="286"/>
                  </a:lnTo>
                  <a:lnTo>
                    <a:pt x="105" y="309"/>
                  </a:lnTo>
                  <a:lnTo>
                    <a:pt x="105" y="309"/>
                  </a:lnTo>
                  <a:lnTo>
                    <a:pt x="114" y="330"/>
                  </a:lnTo>
                  <a:lnTo>
                    <a:pt x="125" y="351"/>
                  </a:lnTo>
                  <a:lnTo>
                    <a:pt x="136" y="372"/>
                  </a:lnTo>
                  <a:lnTo>
                    <a:pt x="147" y="392"/>
                  </a:lnTo>
                  <a:lnTo>
                    <a:pt x="161" y="411"/>
                  </a:lnTo>
                  <a:lnTo>
                    <a:pt x="173" y="429"/>
                  </a:lnTo>
                  <a:lnTo>
                    <a:pt x="197" y="461"/>
                  </a:lnTo>
                  <a:lnTo>
                    <a:pt x="219" y="488"/>
                  </a:lnTo>
                  <a:lnTo>
                    <a:pt x="239" y="508"/>
                  </a:lnTo>
                  <a:lnTo>
                    <a:pt x="252" y="520"/>
                  </a:lnTo>
                  <a:lnTo>
                    <a:pt x="256" y="523"/>
                  </a:lnTo>
                  <a:lnTo>
                    <a:pt x="259" y="523"/>
                  </a:lnTo>
                  <a:lnTo>
                    <a:pt x="259" y="523"/>
                  </a:lnTo>
                  <a:lnTo>
                    <a:pt x="259" y="522"/>
                  </a:lnTo>
                  <a:lnTo>
                    <a:pt x="259" y="519"/>
                  </a:lnTo>
                  <a:lnTo>
                    <a:pt x="258" y="511"/>
                  </a:lnTo>
                  <a:lnTo>
                    <a:pt x="253" y="494"/>
                  </a:lnTo>
                  <a:lnTo>
                    <a:pt x="253" y="494"/>
                  </a:lnTo>
                  <a:lnTo>
                    <a:pt x="252" y="487"/>
                  </a:lnTo>
                  <a:lnTo>
                    <a:pt x="252" y="482"/>
                  </a:lnTo>
                  <a:lnTo>
                    <a:pt x="252" y="476"/>
                  </a:lnTo>
                  <a:lnTo>
                    <a:pt x="254" y="471"/>
                  </a:lnTo>
                  <a:lnTo>
                    <a:pt x="257" y="467"/>
                  </a:lnTo>
                  <a:lnTo>
                    <a:pt x="261" y="463"/>
                  </a:lnTo>
                  <a:lnTo>
                    <a:pt x="265" y="460"/>
                  </a:lnTo>
                  <a:lnTo>
                    <a:pt x="271" y="457"/>
                  </a:lnTo>
                  <a:lnTo>
                    <a:pt x="271" y="457"/>
                  </a:lnTo>
                  <a:lnTo>
                    <a:pt x="276" y="456"/>
                  </a:lnTo>
                  <a:lnTo>
                    <a:pt x="282" y="456"/>
                  </a:lnTo>
                  <a:lnTo>
                    <a:pt x="288" y="457"/>
                  </a:lnTo>
                  <a:lnTo>
                    <a:pt x="293" y="459"/>
                  </a:lnTo>
                  <a:lnTo>
                    <a:pt x="297" y="462"/>
                  </a:lnTo>
                  <a:lnTo>
                    <a:pt x="301" y="465"/>
                  </a:lnTo>
                  <a:lnTo>
                    <a:pt x="305" y="470"/>
                  </a:lnTo>
                  <a:lnTo>
                    <a:pt x="307" y="475"/>
                  </a:lnTo>
                  <a:lnTo>
                    <a:pt x="307" y="475"/>
                  </a:lnTo>
                  <a:lnTo>
                    <a:pt x="311" y="490"/>
                  </a:lnTo>
                  <a:lnTo>
                    <a:pt x="314" y="507"/>
                  </a:lnTo>
                  <a:lnTo>
                    <a:pt x="316" y="524"/>
                  </a:lnTo>
                  <a:lnTo>
                    <a:pt x="315" y="532"/>
                  </a:lnTo>
                  <a:lnTo>
                    <a:pt x="315" y="539"/>
                  </a:lnTo>
                  <a:lnTo>
                    <a:pt x="313" y="547"/>
                  </a:lnTo>
                  <a:lnTo>
                    <a:pt x="311" y="554"/>
                  </a:lnTo>
                  <a:lnTo>
                    <a:pt x="308" y="562"/>
                  </a:lnTo>
                  <a:lnTo>
                    <a:pt x="305" y="568"/>
                  </a:lnTo>
                  <a:lnTo>
                    <a:pt x="300" y="573"/>
                  </a:lnTo>
                  <a:lnTo>
                    <a:pt x="295" y="578"/>
                  </a:lnTo>
                  <a:lnTo>
                    <a:pt x="289" y="583"/>
                  </a:lnTo>
                  <a:lnTo>
                    <a:pt x="281" y="586"/>
                  </a:lnTo>
                  <a:lnTo>
                    <a:pt x="281" y="586"/>
                  </a:lnTo>
                  <a:lnTo>
                    <a:pt x="275" y="588"/>
                  </a:lnTo>
                  <a:lnTo>
                    <a:pt x="269" y="589"/>
                  </a:lnTo>
                  <a:lnTo>
                    <a:pt x="269" y="5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de-DE" dirty="0"/>
            </a:p>
          </p:txBody>
        </p:sp>
        <p:sp>
          <p:nvSpPr>
            <p:cNvPr id="14" name="Freeform 10">
              <a:extLst>
                <a:ext uri="{FF2B5EF4-FFF2-40B4-BE49-F238E27FC236}">
                  <a16:creationId xmlns:a16="http://schemas.microsoft.com/office/drawing/2014/main" id="{4F918BD3-109B-5582-FC88-5912CAF91587}"/>
                </a:ext>
              </a:extLst>
            </p:cNvPr>
            <p:cNvSpPr>
              <a:spLocks noEditPoints="1"/>
            </p:cNvSpPr>
            <p:nvPr/>
          </p:nvSpPr>
          <p:spPr bwMode="auto">
            <a:xfrm>
              <a:off x="5197708" y="2716213"/>
              <a:ext cx="150813" cy="146050"/>
            </a:xfrm>
            <a:custGeom>
              <a:avLst/>
              <a:gdLst>
                <a:gd name="T0" fmla="*/ 141 w 287"/>
                <a:gd name="T1" fmla="*/ 278 h 278"/>
                <a:gd name="T2" fmla="*/ 120 w 287"/>
                <a:gd name="T3" fmla="*/ 276 h 278"/>
                <a:gd name="T4" fmla="*/ 97 w 287"/>
                <a:gd name="T5" fmla="*/ 268 h 278"/>
                <a:gd name="T6" fmla="*/ 79 w 287"/>
                <a:gd name="T7" fmla="*/ 257 h 278"/>
                <a:gd name="T8" fmla="*/ 70 w 287"/>
                <a:gd name="T9" fmla="*/ 246 h 278"/>
                <a:gd name="T10" fmla="*/ 61 w 287"/>
                <a:gd name="T11" fmla="*/ 233 h 278"/>
                <a:gd name="T12" fmla="*/ 58 w 287"/>
                <a:gd name="T13" fmla="*/ 225 h 278"/>
                <a:gd name="T14" fmla="*/ 22 w 287"/>
                <a:gd name="T15" fmla="*/ 135 h 278"/>
                <a:gd name="T16" fmla="*/ 1 w 287"/>
                <a:gd name="T17" fmla="*/ 82 h 278"/>
                <a:gd name="T18" fmla="*/ 0 w 287"/>
                <a:gd name="T19" fmla="*/ 71 h 278"/>
                <a:gd name="T20" fmla="*/ 3 w 287"/>
                <a:gd name="T21" fmla="*/ 60 h 278"/>
                <a:gd name="T22" fmla="*/ 6 w 287"/>
                <a:gd name="T23" fmla="*/ 55 h 278"/>
                <a:gd name="T24" fmla="*/ 15 w 287"/>
                <a:gd name="T25" fmla="*/ 47 h 278"/>
                <a:gd name="T26" fmla="*/ 182 w 287"/>
                <a:gd name="T27" fmla="*/ 1 h 278"/>
                <a:gd name="T28" fmla="*/ 187 w 287"/>
                <a:gd name="T29" fmla="*/ 0 h 278"/>
                <a:gd name="T30" fmla="*/ 196 w 287"/>
                <a:gd name="T31" fmla="*/ 1 h 278"/>
                <a:gd name="T32" fmla="*/ 205 w 287"/>
                <a:gd name="T33" fmla="*/ 5 h 278"/>
                <a:gd name="T34" fmla="*/ 213 w 287"/>
                <a:gd name="T35" fmla="*/ 12 h 278"/>
                <a:gd name="T36" fmla="*/ 279 w 287"/>
                <a:gd name="T37" fmla="*/ 157 h 278"/>
                <a:gd name="T38" fmla="*/ 282 w 287"/>
                <a:gd name="T39" fmla="*/ 165 h 278"/>
                <a:gd name="T40" fmla="*/ 287 w 287"/>
                <a:gd name="T41" fmla="*/ 184 h 278"/>
                <a:gd name="T42" fmla="*/ 286 w 287"/>
                <a:gd name="T43" fmla="*/ 199 h 278"/>
                <a:gd name="T44" fmla="*/ 284 w 287"/>
                <a:gd name="T45" fmla="*/ 208 h 278"/>
                <a:gd name="T46" fmla="*/ 276 w 287"/>
                <a:gd name="T47" fmla="*/ 222 h 278"/>
                <a:gd name="T48" fmla="*/ 267 w 287"/>
                <a:gd name="T49" fmla="*/ 231 h 278"/>
                <a:gd name="T50" fmla="*/ 254 w 287"/>
                <a:gd name="T51" fmla="*/ 241 h 278"/>
                <a:gd name="T52" fmla="*/ 246 w 287"/>
                <a:gd name="T53" fmla="*/ 245 h 278"/>
                <a:gd name="T54" fmla="*/ 164 w 287"/>
                <a:gd name="T55" fmla="*/ 275 h 278"/>
                <a:gd name="T56" fmla="*/ 160 w 287"/>
                <a:gd name="T57" fmla="*/ 277 h 278"/>
                <a:gd name="T58" fmla="*/ 152 w 287"/>
                <a:gd name="T59" fmla="*/ 278 h 278"/>
                <a:gd name="T60" fmla="*/ 141 w 287"/>
                <a:gd name="T61" fmla="*/ 278 h 278"/>
                <a:gd name="T62" fmla="*/ 66 w 287"/>
                <a:gd name="T63" fmla="*/ 92 h 278"/>
                <a:gd name="T64" fmla="*/ 110 w 287"/>
                <a:gd name="T65" fmla="*/ 203 h 278"/>
                <a:gd name="T66" fmla="*/ 114 w 287"/>
                <a:gd name="T67" fmla="*/ 209 h 278"/>
                <a:gd name="T68" fmla="*/ 123 w 287"/>
                <a:gd name="T69" fmla="*/ 217 h 278"/>
                <a:gd name="T70" fmla="*/ 134 w 287"/>
                <a:gd name="T71" fmla="*/ 221 h 278"/>
                <a:gd name="T72" fmla="*/ 147 w 287"/>
                <a:gd name="T73" fmla="*/ 221 h 278"/>
                <a:gd name="T74" fmla="*/ 178 w 287"/>
                <a:gd name="T75" fmla="*/ 209 h 278"/>
                <a:gd name="T76" fmla="*/ 225 w 287"/>
                <a:gd name="T77" fmla="*/ 192 h 278"/>
                <a:gd name="T78" fmla="*/ 230 w 287"/>
                <a:gd name="T79" fmla="*/ 189 h 278"/>
                <a:gd name="T80" fmla="*/ 229 w 287"/>
                <a:gd name="T81" fmla="*/ 184 h 278"/>
                <a:gd name="T82" fmla="*/ 228 w 287"/>
                <a:gd name="T83" fmla="*/ 182 h 278"/>
                <a:gd name="T84" fmla="*/ 66 w 287"/>
                <a:gd name="T85" fmla="*/ 9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 h="278">
                  <a:moveTo>
                    <a:pt x="141" y="278"/>
                  </a:moveTo>
                  <a:lnTo>
                    <a:pt x="141" y="278"/>
                  </a:lnTo>
                  <a:lnTo>
                    <a:pt x="131" y="278"/>
                  </a:lnTo>
                  <a:lnTo>
                    <a:pt x="120" y="276"/>
                  </a:lnTo>
                  <a:lnTo>
                    <a:pt x="108" y="273"/>
                  </a:lnTo>
                  <a:lnTo>
                    <a:pt x="97" y="268"/>
                  </a:lnTo>
                  <a:lnTo>
                    <a:pt x="86" y="261"/>
                  </a:lnTo>
                  <a:lnTo>
                    <a:pt x="79" y="257"/>
                  </a:lnTo>
                  <a:lnTo>
                    <a:pt x="74" y="252"/>
                  </a:lnTo>
                  <a:lnTo>
                    <a:pt x="70" y="246"/>
                  </a:lnTo>
                  <a:lnTo>
                    <a:pt x="65" y="240"/>
                  </a:lnTo>
                  <a:lnTo>
                    <a:pt x="61" y="233"/>
                  </a:lnTo>
                  <a:lnTo>
                    <a:pt x="58" y="225"/>
                  </a:lnTo>
                  <a:lnTo>
                    <a:pt x="58" y="225"/>
                  </a:lnTo>
                  <a:lnTo>
                    <a:pt x="39" y="181"/>
                  </a:lnTo>
                  <a:lnTo>
                    <a:pt x="22" y="135"/>
                  </a:lnTo>
                  <a:lnTo>
                    <a:pt x="1" y="82"/>
                  </a:lnTo>
                  <a:lnTo>
                    <a:pt x="1" y="82"/>
                  </a:lnTo>
                  <a:lnTo>
                    <a:pt x="0" y="77"/>
                  </a:lnTo>
                  <a:lnTo>
                    <a:pt x="0" y="71"/>
                  </a:lnTo>
                  <a:lnTo>
                    <a:pt x="1" y="65"/>
                  </a:lnTo>
                  <a:lnTo>
                    <a:pt x="3" y="60"/>
                  </a:lnTo>
                  <a:lnTo>
                    <a:pt x="3" y="60"/>
                  </a:lnTo>
                  <a:lnTo>
                    <a:pt x="6" y="55"/>
                  </a:lnTo>
                  <a:lnTo>
                    <a:pt x="10" y="51"/>
                  </a:lnTo>
                  <a:lnTo>
                    <a:pt x="15" y="47"/>
                  </a:lnTo>
                  <a:lnTo>
                    <a:pt x="21" y="45"/>
                  </a:lnTo>
                  <a:lnTo>
                    <a:pt x="182" y="1"/>
                  </a:lnTo>
                  <a:lnTo>
                    <a:pt x="182" y="1"/>
                  </a:lnTo>
                  <a:lnTo>
                    <a:pt x="187" y="0"/>
                  </a:lnTo>
                  <a:lnTo>
                    <a:pt x="192" y="0"/>
                  </a:lnTo>
                  <a:lnTo>
                    <a:pt x="196" y="1"/>
                  </a:lnTo>
                  <a:lnTo>
                    <a:pt x="201" y="2"/>
                  </a:lnTo>
                  <a:lnTo>
                    <a:pt x="205" y="5"/>
                  </a:lnTo>
                  <a:lnTo>
                    <a:pt x="210" y="8"/>
                  </a:lnTo>
                  <a:lnTo>
                    <a:pt x="213" y="12"/>
                  </a:lnTo>
                  <a:lnTo>
                    <a:pt x="216" y="16"/>
                  </a:lnTo>
                  <a:lnTo>
                    <a:pt x="279" y="157"/>
                  </a:lnTo>
                  <a:lnTo>
                    <a:pt x="279" y="157"/>
                  </a:lnTo>
                  <a:lnTo>
                    <a:pt x="282" y="165"/>
                  </a:lnTo>
                  <a:lnTo>
                    <a:pt x="286" y="177"/>
                  </a:lnTo>
                  <a:lnTo>
                    <a:pt x="287" y="184"/>
                  </a:lnTo>
                  <a:lnTo>
                    <a:pt x="287" y="191"/>
                  </a:lnTo>
                  <a:lnTo>
                    <a:pt x="286" y="199"/>
                  </a:lnTo>
                  <a:lnTo>
                    <a:pt x="284" y="208"/>
                  </a:lnTo>
                  <a:lnTo>
                    <a:pt x="284" y="208"/>
                  </a:lnTo>
                  <a:lnTo>
                    <a:pt x="279" y="217"/>
                  </a:lnTo>
                  <a:lnTo>
                    <a:pt x="276" y="222"/>
                  </a:lnTo>
                  <a:lnTo>
                    <a:pt x="272" y="226"/>
                  </a:lnTo>
                  <a:lnTo>
                    <a:pt x="267" y="231"/>
                  </a:lnTo>
                  <a:lnTo>
                    <a:pt x="261" y="236"/>
                  </a:lnTo>
                  <a:lnTo>
                    <a:pt x="254" y="241"/>
                  </a:lnTo>
                  <a:lnTo>
                    <a:pt x="246" y="245"/>
                  </a:lnTo>
                  <a:lnTo>
                    <a:pt x="246" y="245"/>
                  </a:lnTo>
                  <a:lnTo>
                    <a:pt x="191" y="265"/>
                  </a:lnTo>
                  <a:lnTo>
                    <a:pt x="164" y="275"/>
                  </a:lnTo>
                  <a:lnTo>
                    <a:pt x="164" y="275"/>
                  </a:lnTo>
                  <a:lnTo>
                    <a:pt x="160" y="277"/>
                  </a:lnTo>
                  <a:lnTo>
                    <a:pt x="160" y="277"/>
                  </a:lnTo>
                  <a:lnTo>
                    <a:pt x="152" y="278"/>
                  </a:lnTo>
                  <a:lnTo>
                    <a:pt x="141" y="278"/>
                  </a:lnTo>
                  <a:lnTo>
                    <a:pt x="141" y="278"/>
                  </a:lnTo>
                  <a:close/>
                  <a:moveTo>
                    <a:pt x="66" y="92"/>
                  </a:moveTo>
                  <a:lnTo>
                    <a:pt x="66" y="92"/>
                  </a:lnTo>
                  <a:lnTo>
                    <a:pt x="87" y="146"/>
                  </a:lnTo>
                  <a:lnTo>
                    <a:pt x="110" y="203"/>
                  </a:lnTo>
                  <a:lnTo>
                    <a:pt x="110" y="203"/>
                  </a:lnTo>
                  <a:lnTo>
                    <a:pt x="114" y="209"/>
                  </a:lnTo>
                  <a:lnTo>
                    <a:pt x="118" y="214"/>
                  </a:lnTo>
                  <a:lnTo>
                    <a:pt x="123" y="217"/>
                  </a:lnTo>
                  <a:lnTo>
                    <a:pt x="129" y="220"/>
                  </a:lnTo>
                  <a:lnTo>
                    <a:pt x="134" y="221"/>
                  </a:lnTo>
                  <a:lnTo>
                    <a:pt x="139" y="221"/>
                  </a:lnTo>
                  <a:lnTo>
                    <a:pt x="147" y="221"/>
                  </a:lnTo>
                  <a:lnTo>
                    <a:pt x="147" y="221"/>
                  </a:lnTo>
                  <a:lnTo>
                    <a:pt x="178" y="209"/>
                  </a:lnTo>
                  <a:lnTo>
                    <a:pt x="225" y="192"/>
                  </a:lnTo>
                  <a:lnTo>
                    <a:pt x="225" y="192"/>
                  </a:lnTo>
                  <a:lnTo>
                    <a:pt x="230" y="189"/>
                  </a:lnTo>
                  <a:lnTo>
                    <a:pt x="230" y="189"/>
                  </a:lnTo>
                  <a:lnTo>
                    <a:pt x="229" y="186"/>
                  </a:lnTo>
                  <a:lnTo>
                    <a:pt x="229" y="184"/>
                  </a:lnTo>
                  <a:lnTo>
                    <a:pt x="229" y="184"/>
                  </a:lnTo>
                  <a:lnTo>
                    <a:pt x="228" y="182"/>
                  </a:lnTo>
                  <a:lnTo>
                    <a:pt x="173" y="62"/>
                  </a:lnTo>
                  <a:lnTo>
                    <a:pt x="66"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de-DE" dirty="0"/>
            </a:p>
          </p:txBody>
        </p:sp>
      </p:grpSp>
      <p:sp>
        <p:nvSpPr>
          <p:cNvPr id="2" name="Titel 1"/>
          <p:cNvSpPr>
            <a:spLocks noGrp="1"/>
          </p:cNvSpPr>
          <p:nvPr>
            <p:ph type="title"/>
          </p:nvPr>
        </p:nvSpPr>
        <p:spPr>
          <a:xfrm>
            <a:off x="334435" y="260351"/>
            <a:ext cx="3640936" cy="338554"/>
          </a:xfrm>
          <a:solidFill>
            <a:schemeClr val="accent5"/>
          </a:solidFill>
        </p:spPr>
        <p:txBody>
          <a:bodyPr vert="horz"/>
          <a:lstStyle/>
          <a:p>
            <a:r>
              <a:rPr lang="de-DE" dirty="0">
                <a:solidFill>
                  <a:schemeClr val="bg1"/>
                </a:solidFill>
              </a:rPr>
              <a:t>Współpraca z dostawcą</a:t>
            </a:r>
          </a:p>
        </p:txBody>
      </p:sp>
      <p:sp>
        <p:nvSpPr>
          <p:cNvPr id="11" name="Textfeld 10"/>
          <p:cNvSpPr txBox="1"/>
          <p:nvPr/>
        </p:nvSpPr>
        <p:spPr>
          <a:xfrm>
            <a:off x="4297645" y="568217"/>
            <a:ext cx="7556787" cy="5201424"/>
          </a:xfrm>
          <a:prstGeom prst="rect">
            <a:avLst/>
          </a:prstGeom>
          <a:noFill/>
        </p:spPr>
        <p:txBody>
          <a:bodyPr wrap="square" lIns="0" tIns="0" rIns="0" bIns="0" rtlCol="0">
            <a:spAutoFit/>
          </a:bodyPr>
          <a:lstStyle/>
          <a:p>
            <a:pPr marL="285750" indent="-285750">
              <a:lnSpc>
                <a:spcPct val="90000"/>
              </a:lnSpc>
              <a:spcBef>
                <a:spcPts val="600"/>
              </a:spcBef>
              <a:spcAft>
                <a:spcPts val="0"/>
              </a:spcAft>
              <a:buClr>
                <a:schemeClr val="accent5"/>
              </a:buClr>
              <a:buFont typeface="Arial" panose="020B0604020202020204" pitchFamily="34" charset="0"/>
              <a:buChar char="•"/>
            </a:pPr>
            <a:r>
              <a:rPr lang="pl-PL" sz="1600" dirty="0"/>
              <a:t>Konieczne jest, abyś wdrożył </a:t>
            </a:r>
            <a:r>
              <a:rPr lang="de-DE" sz="1600" dirty="0" err="1">
                <a:solidFill>
                  <a:srgbClr val="00A0F5"/>
                </a:solidFill>
              </a:rPr>
              <a:t>odpowiedni</a:t>
            </a:r>
            <a:r>
              <a:rPr lang="pl-PL" sz="1600" dirty="0">
                <a:solidFill>
                  <a:srgbClr val="00A0F5"/>
                </a:solidFill>
              </a:rPr>
              <a:t>e</a:t>
            </a:r>
            <a:r>
              <a:rPr lang="de-DE" sz="1600" dirty="0">
                <a:solidFill>
                  <a:srgbClr val="00A0F5"/>
                </a:solidFill>
              </a:rPr>
              <a:t> </a:t>
            </a:r>
            <a:r>
              <a:rPr lang="de-DE" sz="1600" dirty="0" err="1">
                <a:solidFill>
                  <a:srgbClr val="00A0F5"/>
                </a:solidFill>
              </a:rPr>
              <a:t>system</a:t>
            </a:r>
            <a:r>
              <a:rPr lang="pl-PL" sz="1600" dirty="0">
                <a:solidFill>
                  <a:srgbClr val="00A0F5"/>
                </a:solidFill>
              </a:rPr>
              <a:t>y</a:t>
            </a:r>
            <a:r>
              <a:rPr lang="de-DE" sz="1600" dirty="0">
                <a:solidFill>
                  <a:srgbClr val="00A0F5"/>
                </a:solidFill>
              </a:rPr>
              <a:t> zarządzania i </a:t>
            </a:r>
            <a:r>
              <a:rPr lang="de-DE" sz="1600" dirty="0" err="1">
                <a:solidFill>
                  <a:srgbClr val="00A0F5"/>
                </a:solidFill>
              </a:rPr>
              <a:t>proces</a:t>
            </a:r>
            <a:r>
              <a:rPr lang="pl-PL" sz="1600" dirty="0">
                <a:solidFill>
                  <a:srgbClr val="00A0F5"/>
                </a:solidFill>
              </a:rPr>
              <a:t>y</a:t>
            </a:r>
            <a:r>
              <a:rPr lang="de-DE" sz="1600" dirty="0">
                <a:solidFill>
                  <a:srgbClr val="00A0F5"/>
                </a:solidFill>
              </a:rPr>
              <a:t> </a:t>
            </a:r>
            <a:r>
              <a:rPr lang="de-DE" sz="1600" dirty="0" err="1">
                <a:solidFill>
                  <a:srgbClr val="00A0F5"/>
                </a:solidFill>
              </a:rPr>
              <a:t>biznesow</a:t>
            </a:r>
            <a:r>
              <a:rPr lang="pl-PL" sz="1600" dirty="0">
                <a:solidFill>
                  <a:srgbClr val="00A0F5"/>
                </a:solidFill>
              </a:rPr>
              <a:t>e</a:t>
            </a:r>
            <a:r>
              <a:rPr lang="de-DE" sz="1600" dirty="0">
                <a:solidFill>
                  <a:srgbClr val="00A0F5"/>
                </a:solidFill>
              </a:rPr>
              <a:t> w </a:t>
            </a:r>
            <a:r>
              <a:rPr lang="de-DE" sz="1600" dirty="0"/>
              <a:t>celu umożliwienia rozpoznawania naruszeń praw </a:t>
            </a:r>
            <a:r>
              <a:rPr lang="de-DE" sz="1600" dirty="0" err="1"/>
              <a:t>człowieka</a:t>
            </a:r>
            <a:r>
              <a:rPr lang="de-DE" sz="1600" dirty="0"/>
              <a:t> </a:t>
            </a:r>
            <a:r>
              <a:rPr lang="pl-PL" sz="1600" dirty="0"/>
              <a:t>oraz naruszeń</a:t>
            </a:r>
            <a:r>
              <a:rPr lang="de-DE" sz="1600" dirty="0"/>
              <a:t> </a:t>
            </a:r>
            <a:r>
              <a:rPr lang="de-DE" sz="1600" dirty="0" err="1"/>
              <a:t>obowiązków</a:t>
            </a:r>
            <a:r>
              <a:rPr lang="de-DE" sz="1600" dirty="0"/>
              <a:t> </a:t>
            </a:r>
            <a:r>
              <a:rPr lang="pl-PL" sz="1600" dirty="0"/>
              <a:t>z zakresu ochrony środowiska</a:t>
            </a:r>
            <a:r>
              <a:rPr lang="de-DE" sz="1600" dirty="0"/>
              <a:t> na wczesnym etapie.</a:t>
            </a:r>
          </a:p>
          <a:p>
            <a:pPr>
              <a:lnSpc>
                <a:spcPct val="90000"/>
              </a:lnSpc>
              <a:spcBef>
                <a:spcPts val="600"/>
              </a:spcBef>
              <a:spcAft>
                <a:spcPts val="0"/>
              </a:spcAft>
              <a:buClr>
                <a:schemeClr val="accent5"/>
              </a:buClr>
            </a:pPr>
            <a:endParaRPr lang="de-DE" sz="1600" dirty="0"/>
          </a:p>
          <a:p>
            <a:pPr marL="285750" indent="-285750">
              <a:lnSpc>
                <a:spcPct val="90000"/>
              </a:lnSpc>
              <a:spcBef>
                <a:spcPts val="600"/>
              </a:spcBef>
              <a:spcAft>
                <a:spcPts val="0"/>
              </a:spcAft>
              <a:buClr>
                <a:schemeClr val="accent5"/>
              </a:buClr>
              <a:buFont typeface="Arial" panose="020B0604020202020204" pitchFamily="34" charset="0"/>
              <a:buChar char="•"/>
            </a:pPr>
            <a:r>
              <a:rPr lang="de-DE" sz="1600" dirty="0"/>
              <a:t>Jeśli dowiesz się o </a:t>
            </a:r>
            <a:r>
              <a:rPr lang="de-DE" sz="1600" dirty="0" err="1"/>
              <a:t>jakichkolwiek</a:t>
            </a:r>
            <a:r>
              <a:rPr lang="de-DE" sz="1600" dirty="0"/>
              <a:t> </a:t>
            </a:r>
            <a:r>
              <a:rPr lang="pl-PL" sz="1600" dirty="0">
                <a:solidFill>
                  <a:srgbClr val="00A0F5"/>
                </a:solidFill>
              </a:rPr>
              <a:t>przesłankach wskazujących</a:t>
            </a:r>
            <a:r>
              <a:rPr lang="de-DE" sz="1600" dirty="0">
                <a:solidFill>
                  <a:srgbClr val="00A0F5"/>
                </a:solidFill>
              </a:rPr>
              <a:t> </a:t>
            </a:r>
            <a:r>
              <a:rPr lang="pl-PL" sz="1600" dirty="0">
                <a:solidFill>
                  <a:srgbClr val="00A0F5"/>
                </a:solidFill>
              </a:rPr>
              <a:t>na niespełnianie</a:t>
            </a:r>
            <a:r>
              <a:rPr lang="de-DE" sz="1600" dirty="0">
                <a:solidFill>
                  <a:srgbClr val="00A0F5"/>
                </a:solidFill>
              </a:rPr>
              <a:t> </a:t>
            </a:r>
            <a:r>
              <a:rPr lang="de-DE" sz="1600" dirty="0" err="1">
                <a:solidFill>
                  <a:srgbClr val="00A0F5"/>
                </a:solidFill>
              </a:rPr>
              <a:t>oczekiwa</a:t>
            </a:r>
            <a:r>
              <a:rPr lang="pl-PL" sz="1600" dirty="0">
                <a:solidFill>
                  <a:srgbClr val="00A0F5"/>
                </a:solidFill>
              </a:rPr>
              <a:t>ń</a:t>
            </a:r>
            <a:r>
              <a:rPr lang="de-DE" sz="1600" dirty="0">
                <a:solidFill>
                  <a:srgbClr val="00A0F5"/>
                </a:solidFill>
              </a:rPr>
              <a:t> thyssenkrupp, </a:t>
            </a:r>
            <a:r>
              <a:rPr lang="de-DE" sz="1600" dirty="0"/>
              <a:t>prosimy o niezwłoczne </a:t>
            </a:r>
            <a:r>
              <a:rPr lang="de-DE" sz="1600" dirty="0" err="1"/>
              <a:t>zgłoszenie</a:t>
            </a:r>
            <a:r>
              <a:rPr lang="de-DE" sz="1600" dirty="0"/>
              <a:t> ich</a:t>
            </a:r>
            <a:r>
              <a:rPr lang="pl-PL" sz="1600" dirty="0"/>
              <a:t> do nas</a:t>
            </a:r>
            <a:endParaRPr lang="de-DE" sz="1600" dirty="0"/>
          </a:p>
          <a:p>
            <a:pPr marL="285750" indent="-285750">
              <a:lnSpc>
                <a:spcPct val="90000"/>
              </a:lnSpc>
              <a:spcBef>
                <a:spcPts val="600"/>
              </a:spcBef>
              <a:spcAft>
                <a:spcPts val="0"/>
              </a:spcAft>
              <a:buClr>
                <a:schemeClr val="accent5"/>
              </a:buClr>
              <a:buFont typeface="Arial" panose="020B0604020202020204" pitchFamily="34" charset="0"/>
              <a:buChar char="•"/>
            </a:pPr>
            <a:r>
              <a:rPr lang="de-DE" sz="1600" dirty="0">
                <a:solidFill>
                  <a:srgbClr val="00A0F5"/>
                </a:solidFill>
              </a:rPr>
              <a:t>Naruszenie obowiązków może być również spowodowane przez </a:t>
            </a:r>
            <a:r>
              <a:rPr lang="de-DE" sz="1600" dirty="0" err="1">
                <a:solidFill>
                  <a:srgbClr val="00A0F5"/>
                </a:solidFill>
              </a:rPr>
              <a:t>jednego</a:t>
            </a:r>
            <a:r>
              <a:rPr lang="de-DE" sz="1600" dirty="0">
                <a:solidFill>
                  <a:srgbClr val="00A0F5"/>
                </a:solidFill>
              </a:rPr>
              <a:t> z</a:t>
            </a:r>
            <a:r>
              <a:rPr lang="pl-PL" sz="1600" dirty="0">
                <a:solidFill>
                  <a:srgbClr val="00A0F5"/>
                </a:solidFill>
              </a:rPr>
              <a:t> Twoich</a:t>
            </a:r>
            <a:r>
              <a:rPr lang="de-DE" sz="1600" dirty="0">
                <a:solidFill>
                  <a:srgbClr val="00A0F5"/>
                </a:solidFill>
              </a:rPr>
              <a:t> dostawców </a:t>
            </a:r>
            <a:r>
              <a:rPr lang="de-DE" sz="1600" dirty="0">
                <a:solidFill>
                  <a:schemeClr val="tx2">
                    <a:lumMod val="50000"/>
                  </a:schemeClr>
                </a:solidFill>
              </a:rPr>
              <a:t>i </a:t>
            </a:r>
            <a:r>
              <a:rPr lang="pl-PL" sz="1600" dirty="0">
                <a:solidFill>
                  <a:schemeClr val="tx2">
                    <a:lumMod val="50000"/>
                  </a:schemeClr>
                </a:solidFill>
              </a:rPr>
              <a:t>może </a:t>
            </a:r>
            <a:r>
              <a:rPr lang="de-DE" sz="1600" dirty="0" err="1">
                <a:solidFill>
                  <a:schemeClr val="tx2">
                    <a:lumMod val="50000"/>
                  </a:schemeClr>
                </a:solidFill>
              </a:rPr>
              <a:t>mieć</a:t>
            </a:r>
            <a:r>
              <a:rPr lang="de-DE" sz="1600" dirty="0">
                <a:solidFill>
                  <a:schemeClr val="tx2">
                    <a:lumMod val="50000"/>
                  </a:schemeClr>
                </a:solidFill>
              </a:rPr>
              <a:t> </a:t>
            </a:r>
            <a:r>
              <a:rPr lang="de-DE" sz="1600" dirty="0"/>
              <a:t>wpływ na łańcuch dostaw</a:t>
            </a:r>
          </a:p>
          <a:p>
            <a:pPr marL="285750" indent="-285750">
              <a:lnSpc>
                <a:spcPct val="90000"/>
              </a:lnSpc>
              <a:spcBef>
                <a:spcPts val="600"/>
              </a:spcBef>
              <a:spcAft>
                <a:spcPts val="0"/>
              </a:spcAft>
              <a:buClr>
                <a:schemeClr val="accent5"/>
              </a:buClr>
              <a:buFont typeface="Arial" panose="020B0604020202020204" pitchFamily="34" charset="0"/>
              <a:buChar char="•"/>
            </a:pPr>
            <a:endParaRPr lang="de-DE" sz="1600" dirty="0"/>
          </a:p>
          <a:p>
            <a:pPr marL="285750" indent="-285750">
              <a:lnSpc>
                <a:spcPct val="90000"/>
              </a:lnSpc>
              <a:spcBef>
                <a:spcPts val="600"/>
              </a:spcBef>
              <a:spcAft>
                <a:spcPts val="0"/>
              </a:spcAft>
              <a:buClr>
                <a:schemeClr val="accent5"/>
              </a:buClr>
              <a:buFont typeface="Arial" panose="020B0604020202020204" pitchFamily="34" charset="0"/>
              <a:buChar char="•"/>
            </a:pPr>
            <a:r>
              <a:rPr lang="de-DE" sz="1600" dirty="0"/>
              <a:t>Ewentualne </a:t>
            </a:r>
            <a:r>
              <a:rPr lang="de-DE" sz="1600" dirty="0">
                <a:solidFill>
                  <a:srgbClr val="00A0F5"/>
                </a:solidFill>
              </a:rPr>
              <a:t>naruszenia </a:t>
            </a:r>
            <a:r>
              <a:rPr lang="de-DE" sz="1600" dirty="0" err="1">
                <a:solidFill>
                  <a:srgbClr val="00A0F5"/>
                </a:solidFill>
              </a:rPr>
              <a:t>SCoC</a:t>
            </a:r>
            <a:r>
              <a:rPr lang="de-DE" sz="1600" dirty="0">
                <a:solidFill>
                  <a:srgbClr val="00A0F5"/>
                </a:solidFill>
              </a:rPr>
              <a:t> </a:t>
            </a:r>
            <a:r>
              <a:rPr lang="de-DE" sz="1600" dirty="0" err="1">
                <a:solidFill>
                  <a:srgbClr val="00A0F5"/>
                </a:solidFill>
              </a:rPr>
              <a:t>można</a:t>
            </a:r>
            <a:r>
              <a:rPr lang="de-DE" sz="1600" dirty="0">
                <a:solidFill>
                  <a:srgbClr val="00A0F5"/>
                </a:solidFill>
              </a:rPr>
              <a:t> zgłaszać </a:t>
            </a:r>
            <a:r>
              <a:rPr lang="de-DE" sz="1600" dirty="0"/>
              <a:t>za pośrednictwem strony </a:t>
            </a:r>
            <a:r>
              <a:rPr lang="de-DE" sz="1600" u="sng" dirty="0">
                <a:solidFill>
                  <a:srgbClr val="467886"/>
                </a:solidFill>
                <a:effectLst/>
                <a:latin typeface="TKTypeRegular" panose="020B0306040502020204" pitchFamily="34" charset="0"/>
                <a:ea typeface="Malgun Gothic" panose="020B0503020000020004" pitchFamily="34" charset="-127"/>
                <a:cs typeface="Aptos" panose="020B0004020202020204" pitchFamily="34" charset="0"/>
                <a:hlinkClick r:id="rId6"/>
              </a:rPr>
              <a:t>https://www.thyssenkrupp.com/wb-de - </a:t>
            </a:r>
            <a:r>
              <a:rPr lang="de-DE" sz="1600" dirty="0"/>
              <a:t>w razie potrzeby anonimowo.</a:t>
            </a:r>
          </a:p>
          <a:p>
            <a:pPr marL="285750" indent="-285750">
              <a:lnSpc>
                <a:spcPct val="90000"/>
              </a:lnSpc>
              <a:spcBef>
                <a:spcPts val="600"/>
              </a:spcBef>
              <a:spcAft>
                <a:spcPts val="0"/>
              </a:spcAft>
              <a:buClr>
                <a:schemeClr val="accent5"/>
              </a:buClr>
              <a:buFont typeface="Arial" panose="020B0604020202020204" pitchFamily="34" charset="0"/>
              <a:buChar char="•"/>
            </a:pPr>
            <a:endParaRPr lang="de-DE" sz="1600" dirty="0"/>
          </a:p>
          <a:p>
            <a:pPr marL="285750" indent="-285750">
              <a:lnSpc>
                <a:spcPct val="90000"/>
              </a:lnSpc>
              <a:spcBef>
                <a:spcPts val="600"/>
              </a:spcBef>
              <a:spcAft>
                <a:spcPts val="0"/>
              </a:spcAft>
              <a:buClr>
                <a:schemeClr val="accent5"/>
              </a:buClr>
              <a:buFont typeface="Arial" panose="020B0604020202020204" pitchFamily="34" charset="0"/>
              <a:buChar char="•"/>
            </a:pPr>
            <a:r>
              <a:rPr lang="de-DE" sz="1600" dirty="0" err="1"/>
              <a:t>Podej</a:t>
            </a:r>
            <a:r>
              <a:rPr lang="pl-PL" sz="1600" dirty="0" err="1"/>
              <a:t>muj</a:t>
            </a:r>
            <a:r>
              <a:rPr lang="de-DE" sz="1600" dirty="0"/>
              <a:t> </a:t>
            </a:r>
            <a:r>
              <a:rPr lang="de-DE" sz="1600" dirty="0" err="1">
                <a:solidFill>
                  <a:srgbClr val="00A0F5"/>
                </a:solidFill>
              </a:rPr>
              <a:t>natychmiastow</a:t>
            </a:r>
            <a:r>
              <a:rPr lang="pl-PL" sz="1600" dirty="0">
                <a:solidFill>
                  <a:srgbClr val="00A0F5"/>
                </a:solidFill>
              </a:rPr>
              <a:t>e </a:t>
            </a:r>
            <a:r>
              <a:rPr lang="de-DE" sz="1600" dirty="0" err="1">
                <a:solidFill>
                  <a:srgbClr val="00A0F5"/>
                </a:solidFill>
              </a:rPr>
              <a:t>działa</a:t>
            </a:r>
            <a:r>
              <a:rPr lang="pl-PL" sz="1600" dirty="0" err="1">
                <a:solidFill>
                  <a:srgbClr val="00A0F5"/>
                </a:solidFill>
              </a:rPr>
              <a:t>nia</a:t>
            </a:r>
            <a:r>
              <a:rPr lang="de-DE" sz="1600" dirty="0">
                <a:solidFill>
                  <a:srgbClr val="00A0F5"/>
                </a:solidFill>
              </a:rPr>
              <a:t> </a:t>
            </a:r>
            <a:r>
              <a:rPr lang="de-DE" sz="1600" dirty="0" err="1">
                <a:solidFill>
                  <a:srgbClr val="00A0F5"/>
                </a:solidFill>
              </a:rPr>
              <a:t>naprawcz</a:t>
            </a:r>
            <a:r>
              <a:rPr lang="pl-PL" sz="1600" dirty="0">
                <a:solidFill>
                  <a:srgbClr val="00A0F5"/>
                </a:solidFill>
              </a:rPr>
              <a:t>e</a:t>
            </a:r>
            <a:r>
              <a:rPr lang="de-DE" sz="1600" dirty="0">
                <a:solidFill>
                  <a:srgbClr val="00A0F5"/>
                </a:solidFill>
              </a:rPr>
              <a:t> </a:t>
            </a:r>
            <a:r>
              <a:rPr lang="de-DE" sz="1600" dirty="0"/>
              <a:t>w celu zapobiegania, minimalizowania i </a:t>
            </a:r>
            <a:r>
              <a:rPr lang="de-DE" sz="1600" dirty="0" err="1"/>
              <a:t>powstrzymywania</a:t>
            </a:r>
            <a:r>
              <a:rPr lang="de-DE" sz="1600" dirty="0"/>
              <a:t> </a:t>
            </a:r>
            <a:r>
              <a:rPr lang="de-DE" sz="1600" dirty="0" err="1"/>
              <a:t>naruszeń</a:t>
            </a:r>
            <a:r>
              <a:rPr lang="pl-PL" sz="1600" dirty="0"/>
              <a:t> obowiązków dot.</a:t>
            </a:r>
            <a:r>
              <a:rPr lang="de-DE" sz="1600" dirty="0"/>
              <a:t> praw </a:t>
            </a:r>
            <a:r>
              <a:rPr lang="de-DE" sz="1600" dirty="0" err="1"/>
              <a:t>człowieka</a:t>
            </a:r>
            <a:r>
              <a:rPr lang="de-DE" sz="1600" dirty="0"/>
              <a:t> </a:t>
            </a:r>
            <a:r>
              <a:rPr lang="pl-PL" sz="1600" dirty="0"/>
              <a:t>oraz</a:t>
            </a:r>
            <a:r>
              <a:rPr lang="de-DE" sz="1600" dirty="0"/>
              <a:t> </a:t>
            </a:r>
            <a:r>
              <a:rPr lang="pl-PL" sz="1600" dirty="0"/>
              <a:t>z zakresu ochrony środowiska i</a:t>
            </a:r>
            <a:r>
              <a:rPr lang="de-DE" sz="1600" dirty="0"/>
              <a:t> </a:t>
            </a:r>
            <a:r>
              <a:rPr lang="de-DE" sz="1600" dirty="0" err="1"/>
              <a:t>inform</a:t>
            </a:r>
            <a:r>
              <a:rPr lang="pl-PL" sz="1600" dirty="0" err="1"/>
              <a:t>uj</a:t>
            </a:r>
            <a:r>
              <a:rPr lang="de-DE" sz="1600" dirty="0"/>
              <a:t> nas o nich.</a:t>
            </a:r>
          </a:p>
          <a:p>
            <a:pPr marL="285750" indent="-285750">
              <a:lnSpc>
                <a:spcPct val="90000"/>
              </a:lnSpc>
              <a:spcBef>
                <a:spcPts val="600"/>
              </a:spcBef>
              <a:spcAft>
                <a:spcPts val="0"/>
              </a:spcAft>
              <a:buClr>
                <a:schemeClr val="accent5"/>
              </a:buClr>
              <a:buFont typeface="Arial" panose="020B0604020202020204" pitchFamily="34" charset="0"/>
              <a:buChar char="•"/>
            </a:pPr>
            <a:endParaRPr lang="de-DE" sz="1600" dirty="0"/>
          </a:p>
          <a:p>
            <a:pPr marL="285750" indent="-285750">
              <a:lnSpc>
                <a:spcPct val="90000"/>
              </a:lnSpc>
              <a:spcBef>
                <a:spcPts val="600"/>
              </a:spcBef>
              <a:buClr>
                <a:schemeClr val="accent5"/>
              </a:buClr>
              <a:buFont typeface="Arial" panose="020B0604020202020204" pitchFamily="34" charset="0"/>
              <a:buChar char="•"/>
            </a:pPr>
            <a:r>
              <a:rPr lang="de-DE" sz="1600" dirty="0"/>
              <a:t>Należy ustanowić </a:t>
            </a:r>
            <a:r>
              <a:rPr lang="de-DE" sz="1600" dirty="0">
                <a:solidFill>
                  <a:srgbClr val="00A0F5"/>
                </a:solidFill>
              </a:rPr>
              <a:t>odpowiedni system zgłaszania nieprawidłowości</a:t>
            </a:r>
            <a:r>
              <a:rPr lang="de-DE" sz="1600" dirty="0"/>
              <a:t>, jeśli jest to wymagane przez prawo, aby pracownicy i dostawcy mogli również </a:t>
            </a:r>
            <a:r>
              <a:rPr lang="de-DE" sz="1600" dirty="0" err="1"/>
              <a:t>zgłaszać</a:t>
            </a:r>
            <a:r>
              <a:rPr lang="de-DE" sz="1600" dirty="0"/>
              <a:t> </a:t>
            </a:r>
            <a:r>
              <a:rPr lang="de-DE" sz="1600" dirty="0" err="1"/>
              <a:t>naruszenia</a:t>
            </a:r>
            <a:r>
              <a:rPr lang="de-DE" sz="1600" dirty="0"/>
              <a:t> </a:t>
            </a:r>
            <a:r>
              <a:rPr lang="pl-PL" sz="1600" dirty="0"/>
              <a:t>dot.</a:t>
            </a:r>
            <a:r>
              <a:rPr lang="de-DE" sz="1600" dirty="0"/>
              <a:t> </a:t>
            </a:r>
            <a:r>
              <a:rPr lang="de-DE" sz="1600" dirty="0" err="1"/>
              <a:t>praw</a:t>
            </a:r>
            <a:r>
              <a:rPr lang="de-DE" sz="1600" dirty="0"/>
              <a:t> </a:t>
            </a:r>
            <a:r>
              <a:rPr lang="de-DE" sz="1600" dirty="0" err="1"/>
              <a:t>człowieka</a:t>
            </a:r>
            <a:r>
              <a:rPr lang="de-DE" sz="1600" dirty="0"/>
              <a:t> </a:t>
            </a:r>
            <a:r>
              <a:rPr lang="pl-PL" sz="1600" dirty="0"/>
              <a:t>oraz</a:t>
            </a:r>
            <a:r>
              <a:rPr lang="de-DE" sz="1600" dirty="0"/>
              <a:t> </a:t>
            </a:r>
            <a:r>
              <a:rPr lang="pl-PL" sz="1600" dirty="0"/>
              <a:t>te z zakresu ochrony środowiska</a:t>
            </a:r>
            <a:r>
              <a:rPr lang="de-DE" sz="1600" dirty="0"/>
              <a:t>.</a:t>
            </a:r>
          </a:p>
          <a:p>
            <a:pPr marL="285750" indent="-285750">
              <a:lnSpc>
                <a:spcPct val="90000"/>
              </a:lnSpc>
              <a:spcBef>
                <a:spcPts val="600"/>
              </a:spcBef>
              <a:spcAft>
                <a:spcPts val="0"/>
              </a:spcAft>
              <a:buClr>
                <a:schemeClr val="accent5"/>
              </a:buClr>
              <a:buFont typeface="Arial" panose="020B0604020202020204" pitchFamily="34" charset="0"/>
              <a:buChar char="•"/>
            </a:pPr>
            <a:endParaRPr lang="de-DE" sz="1600" dirty="0"/>
          </a:p>
        </p:txBody>
      </p:sp>
      <p:sp>
        <p:nvSpPr>
          <p:cNvPr id="20" name="Freeform 7">
            <a:extLst>
              <a:ext uri="{FF2B5EF4-FFF2-40B4-BE49-F238E27FC236}">
                <a16:creationId xmlns:a16="http://schemas.microsoft.com/office/drawing/2014/main" id="{BE762F34-34E6-465E-B785-0B81DCC05BEC}"/>
              </a:ext>
            </a:extLst>
          </p:cNvPr>
          <p:cNvSpPr>
            <a:spLocks/>
          </p:cNvSpPr>
          <p:nvPr/>
        </p:nvSpPr>
        <p:spPr bwMode="auto">
          <a:xfrm>
            <a:off x="3787072" y="4877798"/>
            <a:ext cx="762000" cy="762000"/>
          </a:xfrm>
          <a:custGeom>
            <a:avLst/>
            <a:gdLst>
              <a:gd name="T0" fmla="*/ 683 w 1440"/>
              <a:gd name="T1" fmla="*/ 1 h 1440"/>
              <a:gd name="T2" fmla="*/ 575 w 1440"/>
              <a:gd name="T3" fmla="*/ 14 h 1440"/>
              <a:gd name="T4" fmla="*/ 473 w 1440"/>
              <a:gd name="T5" fmla="*/ 44 h 1440"/>
              <a:gd name="T6" fmla="*/ 377 w 1440"/>
              <a:gd name="T7" fmla="*/ 87 h 1440"/>
              <a:gd name="T8" fmla="*/ 290 w 1440"/>
              <a:gd name="T9" fmla="*/ 143 h 1440"/>
              <a:gd name="T10" fmla="*/ 211 w 1440"/>
              <a:gd name="T11" fmla="*/ 211 h 1440"/>
              <a:gd name="T12" fmla="*/ 143 w 1440"/>
              <a:gd name="T13" fmla="*/ 290 h 1440"/>
              <a:gd name="T14" fmla="*/ 87 w 1440"/>
              <a:gd name="T15" fmla="*/ 377 h 1440"/>
              <a:gd name="T16" fmla="*/ 44 w 1440"/>
              <a:gd name="T17" fmla="*/ 473 h 1440"/>
              <a:gd name="T18" fmla="*/ 14 w 1440"/>
              <a:gd name="T19" fmla="*/ 575 h 1440"/>
              <a:gd name="T20" fmla="*/ 1 w 1440"/>
              <a:gd name="T21" fmla="*/ 683 h 1440"/>
              <a:gd name="T22" fmla="*/ 1 w 1440"/>
              <a:gd name="T23" fmla="*/ 757 h 1440"/>
              <a:gd name="T24" fmla="*/ 14 w 1440"/>
              <a:gd name="T25" fmla="*/ 865 h 1440"/>
              <a:gd name="T26" fmla="*/ 44 w 1440"/>
              <a:gd name="T27" fmla="*/ 967 h 1440"/>
              <a:gd name="T28" fmla="*/ 87 w 1440"/>
              <a:gd name="T29" fmla="*/ 1063 h 1440"/>
              <a:gd name="T30" fmla="*/ 143 w 1440"/>
              <a:gd name="T31" fmla="*/ 1151 h 1440"/>
              <a:gd name="T32" fmla="*/ 211 w 1440"/>
              <a:gd name="T33" fmla="*/ 1230 h 1440"/>
              <a:gd name="T34" fmla="*/ 290 w 1440"/>
              <a:gd name="T35" fmla="*/ 1298 h 1440"/>
              <a:gd name="T36" fmla="*/ 377 w 1440"/>
              <a:gd name="T37" fmla="*/ 1354 h 1440"/>
              <a:gd name="T38" fmla="*/ 473 w 1440"/>
              <a:gd name="T39" fmla="*/ 1396 h 1440"/>
              <a:gd name="T40" fmla="*/ 575 w 1440"/>
              <a:gd name="T41" fmla="*/ 1426 h 1440"/>
              <a:gd name="T42" fmla="*/ 683 w 1440"/>
              <a:gd name="T43" fmla="*/ 1439 h 1440"/>
              <a:gd name="T44" fmla="*/ 757 w 1440"/>
              <a:gd name="T45" fmla="*/ 1439 h 1440"/>
              <a:gd name="T46" fmla="*/ 865 w 1440"/>
              <a:gd name="T47" fmla="*/ 1426 h 1440"/>
              <a:gd name="T48" fmla="*/ 967 w 1440"/>
              <a:gd name="T49" fmla="*/ 1396 h 1440"/>
              <a:gd name="T50" fmla="*/ 1063 w 1440"/>
              <a:gd name="T51" fmla="*/ 1354 h 1440"/>
              <a:gd name="T52" fmla="*/ 1151 w 1440"/>
              <a:gd name="T53" fmla="*/ 1298 h 1440"/>
              <a:gd name="T54" fmla="*/ 1230 w 1440"/>
              <a:gd name="T55" fmla="*/ 1230 h 1440"/>
              <a:gd name="T56" fmla="*/ 1298 w 1440"/>
              <a:gd name="T57" fmla="*/ 1151 h 1440"/>
              <a:gd name="T58" fmla="*/ 1354 w 1440"/>
              <a:gd name="T59" fmla="*/ 1063 h 1440"/>
              <a:gd name="T60" fmla="*/ 1396 w 1440"/>
              <a:gd name="T61" fmla="*/ 967 h 1440"/>
              <a:gd name="T62" fmla="*/ 1426 w 1440"/>
              <a:gd name="T63" fmla="*/ 865 h 1440"/>
              <a:gd name="T64" fmla="*/ 1439 w 1440"/>
              <a:gd name="T65" fmla="*/ 757 h 1440"/>
              <a:gd name="T66" fmla="*/ 1439 w 1440"/>
              <a:gd name="T67" fmla="*/ 683 h 1440"/>
              <a:gd name="T68" fmla="*/ 1426 w 1440"/>
              <a:gd name="T69" fmla="*/ 575 h 1440"/>
              <a:gd name="T70" fmla="*/ 1396 w 1440"/>
              <a:gd name="T71" fmla="*/ 473 h 1440"/>
              <a:gd name="T72" fmla="*/ 1354 w 1440"/>
              <a:gd name="T73" fmla="*/ 377 h 1440"/>
              <a:gd name="T74" fmla="*/ 1298 w 1440"/>
              <a:gd name="T75" fmla="*/ 290 h 1440"/>
              <a:gd name="T76" fmla="*/ 1230 w 1440"/>
              <a:gd name="T77" fmla="*/ 211 h 1440"/>
              <a:gd name="T78" fmla="*/ 1151 w 1440"/>
              <a:gd name="T79" fmla="*/ 143 h 1440"/>
              <a:gd name="T80" fmla="*/ 1063 w 1440"/>
              <a:gd name="T81" fmla="*/ 87 h 1440"/>
              <a:gd name="T82" fmla="*/ 967 w 1440"/>
              <a:gd name="T83" fmla="*/ 44 h 1440"/>
              <a:gd name="T84" fmla="*/ 865 w 1440"/>
              <a:gd name="T85" fmla="*/ 14 h 1440"/>
              <a:gd name="T86" fmla="*/ 757 w 1440"/>
              <a:gd name="T87" fmla="*/ 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0" h="1440">
                <a:moveTo>
                  <a:pt x="721" y="0"/>
                </a:moveTo>
                <a:lnTo>
                  <a:pt x="721" y="0"/>
                </a:lnTo>
                <a:lnTo>
                  <a:pt x="683" y="1"/>
                </a:lnTo>
                <a:lnTo>
                  <a:pt x="646" y="4"/>
                </a:lnTo>
                <a:lnTo>
                  <a:pt x="611" y="8"/>
                </a:lnTo>
                <a:lnTo>
                  <a:pt x="575" y="14"/>
                </a:lnTo>
                <a:lnTo>
                  <a:pt x="541" y="22"/>
                </a:lnTo>
                <a:lnTo>
                  <a:pt x="506" y="33"/>
                </a:lnTo>
                <a:lnTo>
                  <a:pt x="473" y="44"/>
                </a:lnTo>
                <a:lnTo>
                  <a:pt x="440" y="57"/>
                </a:lnTo>
                <a:lnTo>
                  <a:pt x="408" y="71"/>
                </a:lnTo>
                <a:lnTo>
                  <a:pt x="377" y="87"/>
                </a:lnTo>
                <a:lnTo>
                  <a:pt x="347" y="105"/>
                </a:lnTo>
                <a:lnTo>
                  <a:pt x="317" y="123"/>
                </a:lnTo>
                <a:lnTo>
                  <a:pt x="290" y="143"/>
                </a:lnTo>
                <a:lnTo>
                  <a:pt x="262" y="165"/>
                </a:lnTo>
                <a:lnTo>
                  <a:pt x="236" y="187"/>
                </a:lnTo>
                <a:lnTo>
                  <a:pt x="211" y="211"/>
                </a:lnTo>
                <a:lnTo>
                  <a:pt x="187" y="236"/>
                </a:lnTo>
                <a:lnTo>
                  <a:pt x="165" y="262"/>
                </a:lnTo>
                <a:lnTo>
                  <a:pt x="143" y="290"/>
                </a:lnTo>
                <a:lnTo>
                  <a:pt x="123" y="317"/>
                </a:lnTo>
                <a:lnTo>
                  <a:pt x="105" y="347"/>
                </a:lnTo>
                <a:lnTo>
                  <a:pt x="87" y="377"/>
                </a:lnTo>
                <a:lnTo>
                  <a:pt x="71" y="408"/>
                </a:lnTo>
                <a:lnTo>
                  <a:pt x="57" y="440"/>
                </a:lnTo>
                <a:lnTo>
                  <a:pt x="44" y="473"/>
                </a:lnTo>
                <a:lnTo>
                  <a:pt x="33" y="506"/>
                </a:lnTo>
                <a:lnTo>
                  <a:pt x="22" y="541"/>
                </a:lnTo>
                <a:lnTo>
                  <a:pt x="14" y="575"/>
                </a:lnTo>
                <a:lnTo>
                  <a:pt x="8" y="611"/>
                </a:lnTo>
                <a:lnTo>
                  <a:pt x="4" y="646"/>
                </a:lnTo>
                <a:lnTo>
                  <a:pt x="1" y="683"/>
                </a:lnTo>
                <a:lnTo>
                  <a:pt x="0" y="721"/>
                </a:lnTo>
                <a:lnTo>
                  <a:pt x="0" y="721"/>
                </a:lnTo>
                <a:lnTo>
                  <a:pt x="1" y="757"/>
                </a:lnTo>
                <a:lnTo>
                  <a:pt x="4" y="794"/>
                </a:lnTo>
                <a:lnTo>
                  <a:pt x="8" y="830"/>
                </a:lnTo>
                <a:lnTo>
                  <a:pt x="14" y="865"/>
                </a:lnTo>
                <a:lnTo>
                  <a:pt x="22" y="900"/>
                </a:lnTo>
                <a:lnTo>
                  <a:pt x="33" y="934"/>
                </a:lnTo>
                <a:lnTo>
                  <a:pt x="44" y="967"/>
                </a:lnTo>
                <a:lnTo>
                  <a:pt x="57" y="1001"/>
                </a:lnTo>
                <a:lnTo>
                  <a:pt x="71" y="1032"/>
                </a:lnTo>
                <a:lnTo>
                  <a:pt x="87" y="1063"/>
                </a:lnTo>
                <a:lnTo>
                  <a:pt x="105" y="1093"/>
                </a:lnTo>
                <a:lnTo>
                  <a:pt x="123" y="1123"/>
                </a:lnTo>
                <a:lnTo>
                  <a:pt x="143" y="1151"/>
                </a:lnTo>
                <a:lnTo>
                  <a:pt x="165" y="1178"/>
                </a:lnTo>
                <a:lnTo>
                  <a:pt x="187" y="1204"/>
                </a:lnTo>
                <a:lnTo>
                  <a:pt x="211" y="1230"/>
                </a:lnTo>
                <a:lnTo>
                  <a:pt x="236" y="1253"/>
                </a:lnTo>
                <a:lnTo>
                  <a:pt x="262" y="1275"/>
                </a:lnTo>
                <a:lnTo>
                  <a:pt x="290" y="1298"/>
                </a:lnTo>
                <a:lnTo>
                  <a:pt x="317" y="1317"/>
                </a:lnTo>
                <a:lnTo>
                  <a:pt x="347" y="1336"/>
                </a:lnTo>
                <a:lnTo>
                  <a:pt x="377" y="1354"/>
                </a:lnTo>
                <a:lnTo>
                  <a:pt x="408" y="1369"/>
                </a:lnTo>
                <a:lnTo>
                  <a:pt x="440" y="1384"/>
                </a:lnTo>
                <a:lnTo>
                  <a:pt x="473" y="1396"/>
                </a:lnTo>
                <a:lnTo>
                  <a:pt x="506" y="1407"/>
                </a:lnTo>
                <a:lnTo>
                  <a:pt x="541" y="1418"/>
                </a:lnTo>
                <a:lnTo>
                  <a:pt x="575" y="1426"/>
                </a:lnTo>
                <a:lnTo>
                  <a:pt x="611" y="1432"/>
                </a:lnTo>
                <a:lnTo>
                  <a:pt x="646" y="1437"/>
                </a:lnTo>
                <a:lnTo>
                  <a:pt x="683" y="1439"/>
                </a:lnTo>
                <a:lnTo>
                  <a:pt x="721" y="1440"/>
                </a:lnTo>
                <a:lnTo>
                  <a:pt x="721" y="1440"/>
                </a:lnTo>
                <a:lnTo>
                  <a:pt x="757" y="1439"/>
                </a:lnTo>
                <a:lnTo>
                  <a:pt x="794" y="1437"/>
                </a:lnTo>
                <a:lnTo>
                  <a:pt x="830" y="1432"/>
                </a:lnTo>
                <a:lnTo>
                  <a:pt x="865" y="1426"/>
                </a:lnTo>
                <a:lnTo>
                  <a:pt x="900" y="1418"/>
                </a:lnTo>
                <a:lnTo>
                  <a:pt x="934" y="1407"/>
                </a:lnTo>
                <a:lnTo>
                  <a:pt x="967" y="1396"/>
                </a:lnTo>
                <a:lnTo>
                  <a:pt x="1001" y="1384"/>
                </a:lnTo>
                <a:lnTo>
                  <a:pt x="1032" y="1369"/>
                </a:lnTo>
                <a:lnTo>
                  <a:pt x="1063" y="1354"/>
                </a:lnTo>
                <a:lnTo>
                  <a:pt x="1093" y="1336"/>
                </a:lnTo>
                <a:lnTo>
                  <a:pt x="1123" y="1317"/>
                </a:lnTo>
                <a:lnTo>
                  <a:pt x="1151" y="1298"/>
                </a:lnTo>
                <a:lnTo>
                  <a:pt x="1178" y="1275"/>
                </a:lnTo>
                <a:lnTo>
                  <a:pt x="1204" y="1253"/>
                </a:lnTo>
                <a:lnTo>
                  <a:pt x="1230" y="1230"/>
                </a:lnTo>
                <a:lnTo>
                  <a:pt x="1253" y="1204"/>
                </a:lnTo>
                <a:lnTo>
                  <a:pt x="1275" y="1178"/>
                </a:lnTo>
                <a:lnTo>
                  <a:pt x="1298" y="1151"/>
                </a:lnTo>
                <a:lnTo>
                  <a:pt x="1317" y="1123"/>
                </a:lnTo>
                <a:lnTo>
                  <a:pt x="1336" y="1093"/>
                </a:lnTo>
                <a:lnTo>
                  <a:pt x="1354" y="1063"/>
                </a:lnTo>
                <a:lnTo>
                  <a:pt x="1369" y="1032"/>
                </a:lnTo>
                <a:lnTo>
                  <a:pt x="1384" y="1001"/>
                </a:lnTo>
                <a:lnTo>
                  <a:pt x="1396" y="967"/>
                </a:lnTo>
                <a:lnTo>
                  <a:pt x="1407" y="934"/>
                </a:lnTo>
                <a:lnTo>
                  <a:pt x="1418" y="900"/>
                </a:lnTo>
                <a:lnTo>
                  <a:pt x="1426" y="865"/>
                </a:lnTo>
                <a:lnTo>
                  <a:pt x="1432" y="830"/>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8"/>
                </a:lnTo>
                <a:lnTo>
                  <a:pt x="1354" y="377"/>
                </a:lnTo>
                <a:lnTo>
                  <a:pt x="1336" y="347"/>
                </a:lnTo>
                <a:lnTo>
                  <a:pt x="1317" y="317"/>
                </a:lnTo>
                <a:lnTo>
                  <a:pt x="1298" y="290"/>
                </a:lnTo>
                <a:lnTo>
                  <a:pt x="1275" y="262"/>
                </a:lnTo>
                <a:lnTo>
                  <a:pt x="1253" y="236"/>
                </a:lnTo>
                <a:lnTo>
                  <a:pt x="1230" y="211"/>
                </a:lnTo>
                <a:lnTo>
                  <a:pt x="1204" y="187"/>
                </a:lnTo>
                <a:lnTo>
                  <a:pt x="1178" y="165"/>
                </a:lnTo>
                <a:lnTo>
                  <a:pt x="1151" y="143"/>
                </a:lnTo>
                <a:lnTo>
                  <a:pt x="1123" y="123"/>
                </a:lnTo>
                <a:lnTo>
                  <a:pt x="1093" y="105"/>
                </a:lnTo>
                <a:lnTo>
                  <a:pt x="1063" y="87"/>
                </a:lnTo>
                <a:lnTo>
                  <a:pt x="1032" y="71"/>
                </a:lnTo>
                <a:lnTo>
                  <a:pt x="1001" y="57"/>
                </a:lnTo>
                <a:lnTo>
                  <a:pt x="967" y="44"/>
                </a:lnTo>
                <a:lnTo>
                  <a:pt x="934" y="33"/>
                </a:lnTo>
                <a:lnTo>
                  <a:pt x="900" y="22"/>
                </a:lnTo>
                <a:lnTo>
                  <a:pt x="865" y="14"/>
                </a:lnTo>
                <a:lnTo>
                  <a:pt x="830" y="8"/>
                </a:lnTo>
                <a:lnTo>
                  <a:pt x="794" y="4"/>
                </a:lnTo>
                <a:lnTo>
                  <a:pt x="757" y="1"/>
                </a:lnTo>
                <a:lnTo>
                  <a:pt x="721" y="0"/>
                </a:lnTo>
                <a:lnTo>
                  <a:pt x="721"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6" name="Freeform 6">
            <a:extLst>
              <a:ext uri="{FF2B5EF4-FFF2-40B4-BE49-F238E27FC236}">
                <a16:creationId xmlns:a16="http://schemas.microsoft.com/office/drawing/2014/main" id="{7099528E-B42B-4253-818D-FC6C8920FD1C}"/>
              </a:ext>
            </a:extLst>
          </p:cNvPr>
          <p:cNvSpPr>
            <a:spLocks/>
          </p:cNvSpPr>
          <p:nvPr/>
        </p:nvSpPr>
        <p:spPr bwMode="auto">
          <a:xfrm>
            <a:off x="4956408" y="2259013"/>
            <a:ext cx="701675" cy="701675"/>
          </a:xfrm>
          <a:custGeom>
            <a:avLst/>
            <a:gdLst>
              <a:gd name="T0" fmla="*/ 696 w 1326"/>
              <a:gd name="T1" fmla="*/ 1 h 1326"/>
              <a:gd name="T2" fmla="*/ 794 w 1326"/>
              <a:gd name="T3" fmla="*/ 13 h 1326"/>
              <a:gd name="T4" fmla="*/ 887 w 1326"/>
              <a:gd name="T5" fmla="*/ 39 h 1326"/>
              <a:gd name="T6" fmla="*/ 975 w 1326"/>
              <a:gd name="T7" fmla="*/ 78 h 1326"/>
              <a:gd name="T8" fmla="*/ 1058 w 1326"/>
              <a:gd name="T9" fmla="*/ 130 h 1326"/>
              <a:gd name="T10" fmla="*/ 1132 w 1326"/>
              <a:gd name="T11" fmla="*/ 194 h 1326"/>
              <a:gd name="T12" fmla="*/ 1177 w 1326"/>
              <a:gd name="T13" fmla="*/ 243 h 1326"/>
              <a:gd name="T14" fmla="*/ 1233 w 1326"/>
              <a:gd name="T15" fmla="*/ 323 h 1326"/>
              <a:gd name="T16" fmla="*/ 1276 w 1326"/>
              <a:gd name="T17" fmla="*/ 409 h 1326"/>
              <a:gd name="T18" fmla="*/ 1307 w 1326"/>
              <a:gd name="T19" fmla="*/ 501 h 1326"/>
              <a:gd name="T20" fmla="*/ 1323 w 1326"/>
              <a:gd name="T21" fmla="*/ 597 h 1326"/>
              <a:gd name="T22" fmla="*/ 1326 w 1326"/>
              <a:gd name="T23" fmla="*/ 664 h 1326"/>
              <a:gd name="T24" fmla="*/ 1319 w 1326"/>
              <a:gd name="T25" fmla="*/ 761 h 1326"/>
              <a:gd name="T26" fmla="*/ 1298 w 1326"/>
              <a:gd name="T27" fmla="*/ 857 h 1326"/>
              <a:gd name="T28" fmla="*/ 1263 w 1326"/>
              <a:gd name="T29" fmla="*/ 947 h 1326"/>
              <a:gd name="T30" fmla="*/ 1215 w 1326"/>
              <a:gd name="T31" fmla="*/ 1031 h 1326"/>
              <a:gd name="T32" fmla="*/ 1155 w 1326"/>
              <a:gd name="T33" fmla="*/ 1109 h 1326"/>
              <a:gd name="T34" fmla="*/ 1109 w 1326"/>
              <a:gd name="T35" fmla="*/ 1155 h 1326"/>
              <a:gd name="T36" fmla="*/ 1031 w 1326"/>
              <a:gd name="T37" fmla="*/ 1215 h 1326"/>
              <a:gd name="T38" fmla="*/ 947 w 1326"/>
              <a:gd name="T39" fmla="*/ 1263 h 1326"/>
              <a:gd name="T40" fmla="*/ 857 w 1326"/>
              <a:gd name="T41" fmla="*/ 1298 h 1326"/>
              <a:gd name="T42" fmla="*/ 761 w 1326"/>
              <a:gd name="T43" fmla="*/ 1319 h 1326"/>
              <a:gd name="T44" fmla="*/ 664 w 1326"/>
              <a:gd name="T45" fmla="*/ 1326 h 1326"/>
              <a:gd name="T46" fmla="*/ 597 w 1326"/>
              <a:gd name="T47" fmla="*/ 1323 h 1326"/>
              <a:gd name="T48" fmla="*/ 501 w 1326"/>
              <a:gd name="T49" fmla="*/ 1307 h 1326"/>
              <a:gd name="T50" fmla="*/ 409 w 1326"/>
              <a:gd name="T51" fmla="*/ 1276 h 1326"/>
              <a:gd name="T52" fmla="*/ 323 w 1326"/>
              <a:gd name="T53" fmla="*/ 1233 h 1326"/>
              <a:gd name="T54" fmla="*/ 243 w 1326"/>
              <a:gd name="T55" fmla="*/ 1177 h 1326"/>
              <a:gd name="T56" fmla="*/ 194 w 1326"/>
              <a:gd name="T57" fmla="*/ 1132 h 1326"/>
              <a:gd name="T58" fmla="*/ 130 w 1326"/>
              <a:gd name="T59" fmla="*/ 1058 h 1326"/>
              <a:gd name="T60" fmla="*/ 78 w 1326"/>
              <a:gd name="T61" fmla="*/ 975 h 1326"/>
              <a:gd name="T62" fmla="*/ 39 w 1326"/>
              <a:gd name="T63" fmla="*/ 887 h 1326"/>
              <a:gd name="T64" fmla="*/ 13 w 1326"/>
              <a:gd name="T65" fmla="*/ 794 h 1326"/>
              <a:gd name="T66" fmla="*/ 1 w 1326"/>
              <a:gd name="T67" fmla="*/ 696 h 1326"/>
              <a:gd name="T68" fmla="*/ 1 w 1326"/>
              <a:gd name="T69" fmla="*/ 630 h 1326"/>
              <a:gd name="T70" fmla="*/ 13 w 1326"/>
              <a:gd name="T71" fmla="*/ 532 h 1326"/>
              <a:gd name="T72" fmla="*/ 39 w 1326"/>
              <a:gd name="T73" fmla="*/ 439 h 1326"/>
              <a:gd name="T74" fmla="*/ 78 w 1326"/>
              <a:gd name="T75" fmla="*/ 351 h 1326"/>
              <a:gd name="T76" fmla="*/ 130 w 1326"/>
              <a:gd name="T77" fmla="*/ 269 h 1326"/>
              <a:gd name="T78" fmla="*/ 194 w 1326"/>
              <a:gd name="T79" fmla="*/ 194 h 1326"/>
              <a:gd name="T80" fmla="*/ 243 w 1326"/>
              <a:gd name="T81" fmla="*/ 150 h 1326"/>
              <a:gd name="T82" fmla="*/ 323 w 1326"/>
              <a:gd name="T83" fmla="*/ 93 h 1326"/>
              <a:gd name="T84" fmla="*/ 409 w 1326"/>
              <a:gd name="T85" fmla="*/ 50 h 1326"/>
              <a:gd name="T86" fmla="*/ 501 w 1326"/>
              <a:gd name="T87" fmla="*/ 20 h 1326"/>
              <a:gd name="T88" fmla="*/ 597 w 1326"/>
              <a:gd name="T89"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6" h="1326">
                <a:moveTo>
                  <a:pt x="664" y="0"/>
                </a:moveTo>
                <a:lnTo>
                  <a:pt x="664" y="0"/>
                </a:lnTo>
                <a:lnTo>
                  <a:pt x="696" y="1"/>
                </a:lnTo>
                <a:lnTo>
                  <a:pt x="729" y="3"/>
                </a:lnTo>
                <a:lnTo>
                  <a:pt x="761" y="7"/>
                </a:lnTo>
                <a:lnTo>
                  <a:pt x="794" y="13"/>
                </a:lnTo>
                <a:lnTo>
                  <a:pt x="825" y="20"/>
                </a:lnTo>
                <a:lnTo>
                  <a:pt x="857" y="28"/>
                </a:lnTo>
                <a:lnTo>
                  <a:pt x="887" y="39"/>
                </a:lnTo>
                <a:lnTo>
                  <a:pt x="918" y="50"/>
                </a:lnTo>
                <a:lnTo>
                  <a:pt x="947" y="63"/>
                </a:lnTo>
                <a:lnTo>
                  <a:pt x="975" y="78"/>
                </a:lnTo>
                <a:lnTo>
                  <a:pt x="1004" y="93"/>
                </a:lnTo>
                <a:lnTo>
                  <a:pt x="1031" y="111"/>
                </a:lnTo>
                <a:lnTo>
                  <a:pt x="1058" y="130"/>
                </a:lnTo>
                <a:lnTo>
                  <a:pt x="1083" y="150"/>
                </a:lnTo>
                <a:lnTo>
                  <a:pt x="1109" y="172"/>
                </a:lnTo>
                <a:lnTo>
                  <a:pt x="1132" y="194"/>
                </a:lnTo>
                <a:lnTo>
                  <a:pt x="1132" y="194"/>
                </a:lnTo>
                <a:lnTo>
                  <a:pt x="1155" y="218"/>
                </a:lnTo>
                <a:lnTo>
                  <a:pt x="1177" y="243"/>
                </a:lnTo>
                <a:lnTo>
                  <a:pt x="1197" y="269"/>
                </a:lnTo>
                <a:lnTo>
                  <a:pt x="1215" y="296"/>
                </a:lnTo>
                <a:lnTo>
                  <a:pt x="1233" y="323"/>
                </a:lnTo>
                <a:lnTo>
                  <a:pt x="1249" y="351"/>
                </a:lnTo>
                <a:lnTo>
                  <a:pt x="1263" y="380"/>
                </a:lnTo>
                <a:lnTo>
                  <a:pt x="1276" y="409"/>
                </a:lnTo>
                <a:lnTo>
                  <a:pt x="1287" y="439"/>
                </a:lnTo>
                <a:lnTo>
                  <a:pt x="1298" y="470"/>
                </a:lnTo>
                <a:lnTo>
                  <a:pt x="1307" y="501"/>
                </a:lnTo>
                <a:lnTo>
                  <a:pt x="1314" y="532"/>
                </a:lnTo>
                <a:lnTo>
                  <a:pt x="1319" y="565"/>
                </a:lnTo>
                <a:lnTo>
                  <a:pt x="1323" y="597"/>
                </a:lnTo>
                <a:lnTo>
                  <a:pt x="1326" y="630"/>
                </a:lnTo>
                <a:lnTo>
                  <a:pt x="1326" y="664"/>
                </a:lnTo>
                <a:lnTo>
                  <a:pt x="1326" y="664"/>
                </a:lnTo>
                <a:lnTo>
                  <a:pt x="1326" y="696"/>
                </a:lnTo>
                <a:lnTo>
                  <a:pt x="1323" y="729"/>
                </a:lnTo>
                <a:lnTo>
                  <a:pt x="1319" y="761"/>
                </a:lnTo>
                <a:lnTo>
                  <a:pt x="1314" y="794"/>
                </a:lnTo>
                <a:lnTo>
                  <a:pt x="1307" y="825"/>
                </a:lnTo>
                <a:lnTo>
                  <a:pt x="1298" y="857"/>
                </a:lnTo>
                <a:lnTo>
                  <a:pt x="1287" y="887"/>
                </a:lnTo>
                <a:lnTo>
                  <a:pt x="1276" y="918"/>
                </a:lnTo>
                <a:lnTo>
                  <a:pt x="1263" y="947"/>
                </a:lnTo>
                <a:lnTo>
                  <a:pt x="1249" y="975"/>
                </a:lnTo>
                <a:lnTo>
                  <a:pt x="1233" y="1004"/>
                </a:lnTo>
                <a:lnTo>
                  <a:pt x="1215" y="1031"/>
                </a:lnTo>
                <a:lnTo>
                  <a:pt x="1197" y="1058"/>
                </a:lnTo>
                <a:lnTo>
                  <a:pt x="1177" y="1083"/>
                </a:lnTo>
                <a:lnTo>
                  <a:pt x="1155" y="1109"/>
                </a:lnTo>
                <a:lnTo>
                  <a:pt x="1132" y="1132"/>
                </a:lnTo>
                <a:lnTo>
                  <a:pt x="1132" y="1132"/>
                </a:lnTo>
                <a:lnTo>
                  <a:pt x="1109" y="1155"/>
                </a:lnTo>
                <a:lnTo>
                  <a:pt x="1083" y="1177"/>
                </a:lnTo>
                <a:lnTo>
                  <a:pt x="1058" y="1197"/>
                </a:lnTo>
                <a:lnTo>
                  <a:pt x="1031" y="1215"/>
                </a:lnTo>
                <a:lnTo>
                  <a:pt x="1004" y="1233"/>
                </a:lnTo>
                <a:lnTo>
                  <a:pt x="975" y="1249"/>
                </a:lnTo>
                <a:lnTo>
                  <a:pt x="947" y="1263"/>
                </a:lnTo>
                <a:lnTo>
                  <a:pt x="918" y="1276"/>
                </a:lnTo>
                <a:lnTo>
                  <a:pt x="887" y="1287"/>
                </a:lnTo>
                <a:lnTo>
                  <a:pt x="857" y="1298"/>
                </a:lnTo>
                <a:lnTo>
                  <a:pt x="825" y="1307"/>
                </a:lnTo>
                <a:lnTo>
                  <a:pt x="794" y="1314"/>
                </a:lnTo>
                <a:lnTo>
                  <a:pt x="761" y="1319"/>
                </a:lnTo>
                <a:lnTo>
                  <a:pt x="729" y="1323"/>
                </a:lnTo>
                <a:lnTo>
                  <a:pt x="696" y="1326"/>
                </a:lnTo>
                <a:lnTo>
                  <a:pt x="664" y="1326"/>
                </a:lnTo>
                <a:lnTo>
                  <a:pt x="664" y="1326"/>
                </a:lnTo>
                <a:lnTo>
                  <a:pt x="630" y="1326"/>
                </a:lnTo>
                <a:lnTo>
                  <a:pt x="597" y="1323"/>
                </a:lnTo>
                <a:lnTo>
                  <a:pt x="565" y="1319"/>
                </a:lnTo>
                <a:lnTo>
                  <a:pt x="532" y="1314"/>
                </a:lnTo>
                <a:lnTo>
                  <a:pt x="501" y="1307"/>
                </a:lnTo>
                <a:lnTo>
                  <a:pt x="470" y="1298"/>
                </a:lnTo>
                <a:lnTo>
                  <a:pt x="439" y="1287"/>
                </a:lnTo>
                <a:lnTo>
                  <a:pt x="409" y="1276"/>
                </a:lnTo>
                <a:lnTo>
                  <a:pt x="380" y="1263"/>
                </a:lnTo>
                <a:lnTo>
                  <a:pt x="351" y="1249"/>
                </a:lnTo>
                <a:lnTo>
                  <a:pt x="323" y="1233"/>
                </a:lnTo>
                <a:lnTo>
                  <a:pt x="296" y="1215"/>
                </a:lnTo>
                <a:lnTo>
                  <a:pt x="269" y="1197"/>
                </a:lnTo>
                <a:lnTo>
                  <a:pt x="243" y="1177"/>
                </a:lnTo>
                <a:lnTo>
                  <a:pt x="218" y="1155"/>
                </a:lnTo>
                <a:lnTo>
                  <a:pt x="194" y="1132"/>
                </a:lnTo>
                <a:lnTo>
                  <a:pt x="194" y="1132"/>
                </a:lnTo>
                <a:lnTo>
                  <a:pt x="172" y="1109"/>
                </a:lnTo>
                <a:lnTo>
                  <a:pt x="150" y="1083"/>
                </a:lnTo>
                <a:lnTo>
                  <a:pt x="130" y="1058"/>
                </a:lnTo>
                <a:lnTo>
                  <a:pt x="111" y="1031"/>
                </a:lnTo>
                <a:lnTo>
                  <a:pt x="93" y="1004"/>
                </a:lnTo>
                <a:lnTo>
                  <a:pt x="78" y="975"/>
                </a:lnTo>
                <a:lnTo>
                  <a:pt x="63" y="947"/>
                </a:lnTo>
                <a:lnTo>
                  <a:pt x="50" y="918"/>
                </a:lnTo>
                <a:lnTo>
                  <a:pt x="39" y="887"/>
                </a:lnTo>
                <a:lnTo>
                  <a:pt x="28" y="857"/>
                </a:lnTo>
                <a:lnTo>
                  <a:pt x="20" y="825"/>
                </a:lnTo>
                <a:lnTo>
                  <a:pt x="13" y="794"/>
                </a:lnTo>
                <a:lnTo>
                  <a:pt x="7" y="761"/>
                </a:lnTo>
                <a:lnTo>
                  <a:pt x="3" y="729"/>
                </a:lnTo>
                <a:lnTo>
                  <a:pt x="1" y="696"/>
                </a:lnTo>
                <a:lnTo>
                  <a:pt x="0" y="664"/>
                </a:lnTo>
                <a:lnTo>
                  <a:pt x="0" y="664"/>
                </a:lnTo>
                <a:lnTo>
                  <a:pt x="1" y="630"/>
                </a:lnTo>
                <a:lnTo>
                  <a:pt x="3" y="597"/>
                </a:lnTo>
                <a:lnTo>
                  <a:pt x="7" y="565"/>
                </a:lnTo>
                <a:lnTo>
                  <a:pt x="13" y="532"/>
                </a:lnTo>
                <a:lnTo>
                  <a:pt x="20" y="501"/>
                </a:lnTo>
                <a:lnTo>
                  <a:pt x="28" y="470"/>
                </a:lnTo>
                <a:lnTo>
                  <a:pt x="39" y="439"/>
                </a:lnTo>
                <a:lnTo>
                  <a:pt x="50" y="409"/>
                </a:lnTo>
                <a:lnTo>
                  <a:pt x="63" y="380"/>
                </a:lnTo>
                <a:lnTo>
                  <a:pt x="78" y="351"/>
                </a:lnTo>
                <a:lnTo>
                  <a:pt x="93" y="323"/>
                </a:lnTo>
                <a:lnTo>
                  <a:pt x="111" y="296"/>
                </a:lnTo>
                <a:lnTo>
                  <a:pt x="130" y="269"/>
                </a:lnTo>
                <a:lnTo>
                  <a:pt x="150" y="243"/>
                </a:lnTo>
                <a:lnTo>
                  <a:pt x="172" y="218"/>
                </a:lnTo>
                <a:lnTo>
                  <a:pt x="194" y="194"/>
                </a:lnTo>
                <a:lnTo>
                  <a:pt x="194" y="194"/>
                </a:lnTo>
                <a:lnTo>
                  <a:pt x="218" y="172"/>
                </a:lnTo>
                <a:lnTo>
                  <a:pt x="243" y="150"/>
                </a:lnTo>
                <a:lnTo>
                  <a:pt x="269" y="130"/>
                </a:lnTo>
                <a:lnTo>
                  <a:pt x="296" y="111"/>
                </a:lnTo>
                <a:lnTo>
                  <a:pt x="323" y="93"/>
                </a:lnTo>
                <a:lnTo>
                  <a:pt x="351" y="78"/>
                </a:lnTo>
                <a:lnTo>
                  <a:pt x="380" y="63"/>
                </a:lnTo>
                <a:lnTo>
                  <a:pt x="409" y="50"/>
                </a:lnTo>
                <a:lnTo>
                  <a:pt x="439" y="39"/>
                </a:lnTo>
                <a:lnTo>
                  <a:pt x="470" y="28"/>
                </a:lnTo>
                <a:lnTo>
                  <a:pt x="501" y="20"/>
                </a:lnTo>
                <a:lnTo>
                  <a:pt x="532" y="13"/>
                </a:lnTo>
                <a:lnTo>
                  <a:pt x="565" y="7"/>
                </a:lnTo>
                <a:lnTo>
                  <a:pt x="597" y="3"/>
                </a:lnTo>
                <a:lnTo>
                  <a:pt x="630" y="1"/>
                </a:lnTo>
                <a:lnTo>
                  <a:pt x="6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
            <a:extLst>
              <a:ext uri="{FF2B5EF4-FFF2-40B4-BE49-F238E27FC236}">
                <a16:creationId xmlns:a16="http://schemas.microsoft.com/office/drawing/2014/main" id="{BE762F34-34E6-465E-B785-0B81DCC05BEC}"/>
              </a:ext>
            </a:extLst>
          </p:cNvPr>
          <p:cNvSpPr>
            <a:spLocks/>
          </p:cNvSpPr>
          <p:nvPr/>
        </p:nvSpPr>
        <p:spPr bwMode="auto">
          <a:xfrm>
            <a:off x="4926245" y="2228850"/>
            <a:ext cx="762000" cy="762000"/>
          </a:xfrm>
          <a:custGeom>
            <a:avLst/>
            <a:gdLst>
              <a:gd name="T0" fmla="*/ 683 w 1440"/>
              <a:gd name="T1" fmla="*/ 1 h 1440"/>
              <a:gd name="T2" fmla="*/ 575 w 1440"/>
              <a:gd name="T3" fmla="*/ 14 h 1440"/>
              <a:gd name="T4" fmla="*/ 473 w 1440"/>
              <a:gd name="T5" fmla="*/ 44 h 1440"/>
              <a:gd name="T6" fmla="*/ 377 w 1440"/>
              <a:gd name="T7" fmla="*/ 87 h 1440"/>
              <a:gd name="T8" fmla="*/ 290 w 1440"/>
              <a:gd name="T9" fmla="*/ 143 h 1440"/>
              <a:gd name="T10" fmla="*/ 211 w 1440"/>
              <a:gd name="T11" fmla="*/ 211 h 1440"/>
              <a:gd name="T12" fmla="*/ 143 w 1440"/>
              <a:gd name="T13" fmla="*/ 290 h 1440"/>
              <a:gd name="T14" fmla="*/ 87 w 1440"/>
              <a:gd name="T15" fmla="*/ 377 h 1440"/>
              <a:gd name="T16" fmla="*/ 44 w 1440"/>
              <a:gd name="T17" fmla="*/ 473 h 1440"/>
              <a:gd name="T18" fmla="*/ 14 w 1440"/>
              <a:gd name="T19" fmla="*/ 575 h 1440"/>
              <a:gd name="T20" fmla="*/ 1 w 1440"/>
              <a:gd name="T21" fmla="*/ 683 h 1440"/>
              <a:gd name="T22" fmla="*/ 1 w 1440"/>
              <a:gd name="T23" fmla="*/ 757 h 1440"/>
              <a:gd name="T24" fmla="*/ 14 w 1440"/>
              <a:gd name="T25" fmla="*/ 865 h 1440"/>
              <a:gd name="T26" fmla="*/ 44 w 1440"/>
              <a:gd name="T27" fmla="*/ 967 h 1440"/>
              <a:gd name="T28" fmla="*/ 87 w 1440"/>
              <a:gd name="T29" fmla="*/ 1063 h 1440"/>
              <a:gd name="T30" fmla="*/ 143 w 1440"/>
              <a:gd name="T31" fmla="*/ 1151 h 1440"/>
              <a:gd name="T32" fmla="*/ 211 w 1440"/>
              <a:gd name="T33" fmla="*/ 1230 h 1440"/>
              <a:gd name="T34" fmla="*/ 290 w 1440"/>
              <a:gd name="T35" fmla="*/ 1298 h 1440"/>
              <a:gd name="T36" fmla="*/ 377 w 1440"/>
              <a:gd name="T37" fmla="*/ 1354 h 1440"/>
              <a:gd name="T38" fmla="*/ 473 w 1440"/>
              <a:gd name="T39" fmla="*/ 1396 h 1440"/>
              <a:gd name="T40" fmla="*/ 575 w 1440"/>
              <a:gd name="T41" fmla="*/ 1426 h 1440"/>
              <a:gd name="T42" fmla="*/ 683 w 1440"/>
              <a:gd name="T43" fmla="*/ 1439 h 1440"/>
              <a:gd name="T44" fmla="*/ 757 w 1440"/>
              <a:gd name="T45" fmla="*/ 1439 h 1440"/>
              <a:gd name="T46" fmla="*/ 865 w 1440"/>
              <a:gd name="T47" fmla="*/ 1426 h 1440"/>
              <a:gd name="T48" fmla="*/ 967 w 1440"/>
              <a:gd name="T49" fmla="*/ 1396 h 1440"/>
              <a:gd name="T50" fmla="*/ 1063 w 1440"/>
              <a:gd name="T51" fmla="*/ 1354 h 1440"/>
              <a:gd name="T52" fmla="*/ 1151 w 1440"/>
              <a:gd name="T53" fmla="*/ 1298 h 1440"/>
              <a:gd name="T54" fmla="*/ 1230 w 1440"/>
              <a:gd name="T55" fmla="*/ 1230 h 1440"/>
              <a:gd name="T56" fmla="*/ 1298 w 1440"/>
              <a:gd name="T57" fmla="*/ 1151 h 1440"/>
              <a:gd name="T58" fmla="*/ 1354 w 1440"/>
              <a:gd name="T59" fmla="*/ 1063 h 1440"/>
              <a:gd name="T60" fmla="*/ 1396 w 1440"/>
              <a:gd name="T61" fmla="*/ 967 h 1440"/>
              <a:gd name="T62" fmla="*/ 1426 w 1440"/>
              <a:gd name="T63" fmla="*/ 865 h 1440"/>
              <a:gd name="T64" fmla="*/ 1439 w 1440"/>
              <a:gd name="T65" fmla="*/ 757 h 1440"/>
              <a:gd name="T66" fmla="*/ 1439 w 1440"/>
              <a:gd name="T67" fmla="*/ 683 h 1440"/>
              <a:gd name="T68" fmla="*/ 1426 w 1440"/>
              <a:gd name="T69" fmla="*/ 575 h 1440"/>
              <a:gd name="T70" fmla="*/ 1396 w 1440"/>
              <a:gd name="T71" fmla="*/ 473 h 1440"/>
              <a:gd name="T72" fmla="*/ 1354 w 1440"/>
              <a:gd name="T73" fmla="*/ 377 h 1440"/>
              <a:gd name="T74" fmla="*/ 1298 w 1440"/>
              <a:gd name="T75" fmla="*/ 290 h 1440"/>
              <a:gd name="T76" fmla="*/ 1230 w 1440"/>
              <a:gd name="T77" fmla="*/ 211 h 1440"/>
              <a:gd name="T78" fmla="*/ 1151 w 1440"/>
              <a:gd name="T79" fmla="*/ 143 h 1440"/>
              <a:gd name="T80" fmla="*/ 1063 w 1440"/>
              <a:gd name="T81" fmla="*/ 87 h 1440"/>
              <a:gd name="T82" fmla="*/ 967 w 1440"/>
              <a:gd name="T83" fmla="*/ 44 h 1440"/>
              <a:gd name="T84" fmla="*/ 865 w 1440"/>
              <a:gd name="T85" fmla="*/ 14 h 1440"/>
              <a:gd name="T86" fmla="*/ 757 w 1440"/>
              <a:gd name="T87" fmla="*/ 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0" h="1440">
                <a:moveTo>
                  <a:pt x="721" y="0"/>
                </a:moveTo>
                <a:lnTo>
                  <a:pt x="721" y="0"/>
                </a:lnTo>
                <a:lnTo>
                  <a:pt x="683" y="1"/>
                </a:lnTo>
                <a:lnTo>
                  <a:pt x="646" y="4"/>
                </a:lnTo>
                <a:lnTo>
                  <a:pt x="611" y="8"/>
                </a:lnTo>
                <a:lnTo>
                  <a:pt x="575" y="14"/>
                </a:lnTo>
                <a:lnTo>
                  <a:pt x="541" y="22"/>
                </a:lnTo>
                <a:lnTo>
                  <a:pt x="506" y="33"/>
                </a:lnTo>
                <a:lnTo>
                  <a:pt x="473" y="44"/>
                </a:lnTo>
                <a:lnTo>
                  <a:pt x="440" y="57"/>
                </a:lnTo>
                <a:lnTo>
                  <a:pt x="408" y="71"/>
                </a:lnTo>
                <a:lnTo>
                  <a:pt x="377" y="87"/>
                </a:lnTo>
                <a:lnTo>
                  <a:pt x="347" y="105"/>
                </a:lnTo>
                <a:lnTo>
                  <a:pt x="317" y="123"/>
                </a:lnTo>
                <a:lnTo>
                  <a:pt x="290" y="143"/>
                </a:lnTo>
                <a:lnTo>
                  <a:pt x="262" y="165"/>
                </a:lnTo>
                <a:lnTo>
                  <a:pt x="236" y="187"/>
                </a:lnTo>
                <a:lnTo>
                  <a:pt x="211" y="211"/>
                </a:lnTo>
                <a:lnTo>
                  <a:pt x="187" y="236"/>
                </a:lnTo>
                <a:lnTo>
                  <a:pt x="165" y="262"/>
                </a:lnTo>
                <a:lnTo>
                  <a:pt x="143" y="290"/>
                </a:lnTo>
                <a:lnTo>
                  <a:pt x="123" y="317"/>
                </a:lnTo>
                <a:lnTo>
                  <a:pt x="105" y="347"/>
                </a:lnTo>
                <a:lnTo>
                  <a:pt x="87" y="377"/>
                </a:lnTo>
                <a:lnTo>
                  <a:pt x="71" y="408"/>
                </a:lnTo>
                <a:lnTo>
                  <a:pt x="57" y="440"/>
                </a:lnTo>
                <a:lnTo>
                  <a:pt x="44" y="473"/>
                </a:lnTo>
                <a:lnTo>
                  <a:pt x="33" y="506"/>
                </a:lnTo>
                <a:lnTo>
                  <a:pt x="22" y="541"/>
                </a:lnTo>
                <a:lnTo>
                  <a:pt x="14" y="575"/>
                </a:lnTo>
                <a:lnTo>
                  <a:pt x="8" y="611"/>
                </a:lnTo>
                <a:lnTo>
                  <a:pt x="4" y="646"/>
                </a:lnTo>
                <a:lnTo>
                  <a:pt x="1" y="683"/>
                </a:lnTo>
                <a:lnTo>
                  <a:pt x="0" y="721"/>
                </a:lnTo>
                <a:lnTo>
                  <a:pt x="0" y="721"/>
                </a:lnTo>
                <a:lnTo>
                  <a:pt x="1" y="757"/>
                </a:lnTo>
                <a:lnTo>
                  <a:pt x="4" y="794"/>
                </a:lnTo>
                <a:lnTo>
                  <a:pt x="8" y="830"/>
                </a:lnTo>
                <a:lnTo>
                  <a:pt x="14" y="865"/>
                </a:lnTo>
                <a:lnTo>
                  <a:pt x="22" y="900"/>
                </a:lnTo>
                <a:lnTo>
                  <a:pt x="33" y="934"/>
                </a:lnTo>
                <a:lnTo>
                  <a:pt x="44" y="967"/>
                </a:lnTo>
                <a:lnTo>
                  <a:pt x="57" y="1001"/>
                </a:lnTo>
                <a:lnTo>
                  <a:pt x="71" y="1032"/>
                </a:lnTo>
                <a:lnTo>
                  <a:pt x="87" y="1063"/>
                </a:lnTo>
                <a:lnTo>
                  <a:pt x="105" y="1093"/>
                </a:lnTo>
                <a:lnTo>
                  <a:pt x="123" y="1123"/>
                </a:lnTo>
                <a:lnTo>
                  <a:pt x="143" y="1151"/>
                </a:lnTo>
                <a:lnTo>
                  <a:pt x="165" y="1178"/>
                </a:lnTo>
                <a:lnTo>
                  <a:pt x="187" y="1204"/>
                </a:lnTo>
                <a:lnTo>
                  <a:pt x="211" y="1230"/>
                </a:lnTo>
                <a:lnTo>
                  <a:pt x="236" y="1253"/>
                </a:lnTo>
                <a:lnTo>
                  <a:pt x="262" y="1275"/>
                </a:lnTo>
                <a:lnTo>
                  <a:pt x="290" y="1298"/>
                </a:lnTo>
                <a:lnTo>
                  <a:pt x="317" y="1317"/>
                </a:lnTo>
                <a:lnTo>
                  <a:pt x="347" y="1336"/>
                </a:lnTo>
                <a:lnTo>
                  <a:pt x="377" y="1354"/>
                </a:lnTo>
                <a:lnTo>
                  <a:pt x="408" y="1369"/>
                </a:lnTo>
                <a:lnTo>
                  <a:pt x="440" y="1384"/>
                </a:lnTo>
                <a:lnTo>
                  <a:pt x="473" y="1396"/>
                </a:lnTo>
                <a:lnTo>
                  <a:pt x="506" y="1407"/>
                </a:lnTo>
                <a:lnTo>
                  <a:pt x="541" y="1418"/>
                </a:lnTo>
                <a:lnTo>
                  <a:pt x="575" y="1426"/>
                </a:lnTo>
                <a:lnTo>
                  <a:pt x="611" y="1432"/>
                </a:lnTo>
                <a:lnTo>
                  <a:pt x="646" y="1437"/>
                </a:lnTo>
                <a:lnTo>
                  <a:pt x="683" y="1439"/>
                </a:lnTo>
                <a:lnTo>
                  <a:pt x="721" y="1440"/>
                </a:lnTo>
                <a:lnTo>
                  <a:pt x="721" y="1440"/>
                </a:lnTo>
                <a:lnTo>
                  <a:pt x="757" y="1439"/>
                </a:lnTo>
                <a:lnTo>
                  <a:pt x="794" y="1437"/>
                </a:lnTo>
                <a:lnTo>
                  <a:pt x="830" y="1432"/>
                </a:lnTo>
                <a:lnTo>
                  <a:pt x="865" y="1426"/>
                </a:lnTo>
                <a:lnTo>
                  <a:pt x="900" y="1418"/>
                </a:lnTo>
                <a:lnTo>
                  <a:pt x="934" y="1407"/>
                </a:lnTo>
                <a:lnTo>
                  <a:pt x="967" y="1396"/>
                </a:lnTo>
                <a:lnTo>
                  <a:pt x="1001" y="1384"/>
                </a:lnTo>
                <a:lnTo>
                  <a:pt x="1032" y="1369"/>
                </a:lnTo>
                <a:lnTo>
                  <a:pt x="1063" y="1354"/>
                </a:lnTo>
                <a:lnTo>
                  <a:pt x="1093" y="1336"/>
                </a:lnTo>
                <a:lnTo>
                  <a:pt x="1123" y="1317"/>
                </a:lnTo>
                <a:lnTo>
                  <a:pt x="1151" y="1298"/>
                </a:lnTo>
                <a:lnTo>
                  <a:pt x="1178" y="1275"/>
                </a:lnTo>
                <a:lnTo>
                  <a:pt x="1204" y="1253"/>
                </a:lnTo>
                <a:lnTo>
                  <a:pt x="1230" y="1230"/>
                </a:lnTo>
                <a:lnTo>
                  <a:pt x="1253" y="1204"/>
                </a:lnTo>
                <a:lnTo>
                  <a:pt x="1275" y="1178"/>
                </a:lnTo>
                <a:lnTo>
                  <a:pt x="1298" y="1151"/>
                </a:lnTo>
                <a:lnTo>
                  <a:pt x="1317" y="1123"/>
                </a:lnTo>
                <a:lnTo>
                  <a:pt x="1336" y="1093"/>
                </a:lnTo>
                <a:lnTo>
                  <a:pt x="1354" y="1063"/>
                </a:lnTo>
                <a:lnTo>
                  <a:pt x="1369" y="1032"/>
                </a:lnTo>
                <a:lnTo>
                  <a:pt x="1384" y="1001"/>
                </a:lnTo>
                <a:lnTo>
                  <a:pt x="1396" y="967"/>
                </a:lnTo>
                <a:lnTo>
                  <a:pt x="1407" y="934"/>
                </a:lnTo>
                <a:lnTo>
                  <a:pt x="1418" y="900"/>
                </a:lnTo>
                <a:lnTo>
                  <a:pt x="1426" y="865"/>
                </a:lnTo>
                <a:lnTo>
                  <a:pt x="1432" y="830"/>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8"/>
                </a:lnTo>
                <a:lnTo>
                  <a:pt x="1354" y="377"/>
                </a:lnTo>
                <a:lnTo>
                  <a:pt x="1336" y="347"/>
                </a:lnTo>
                <a:lnTo>
                  <a:pt x="1317" y="317"/>
                </a:lnTo>
                <a:lnTo>
                  <a:pt x="1298" y="290"/>
                </a:lnTo>
                <a:lnTo>
                  <a:pt x="1275" y="262"/>
                </a:lnTo>
                <a:lnTo>
                  <a:pt x="1253" y="236"/>
                </a:lnTo>
                <a:lnTo>
                  <a:pt x="1230" y="211"/>
                </a:lnTo>
                <a:lnTo>
                  <a:pt x="1204" y="187"/>
                </a:lnTo>
                <a:lnTo>
                  <a:pt x="1178" y="165"/>
                </a:lnTo>
                <a:lnTo>
                  <a:pt x="1151" y="143"/>
                </a:lnTo>
                <a:lnTo>
                  <a:pt x="1123" y="123"/>
                </a:lnTo>
                <a:lnTo>
                  <a:pt x="1093" y="105"/>
                </a:lnTo>
                <a:lnTo>
                  <a:pt x="1063" y="87"/>
                </a:lnTo>
                <a:lnTo>
                  <a:pt x="1032" y="71"/>
                </a:lnTo>
                <a:lnTo>
                  <a:pt x="1001" y="57"/>
                </a:lnTo>
                <a:lnTo>
                  <a:pt x="967" y="44"/>
                </a:lnTo>
                <a:lnTo>
                  <a:pt x="934" y="33"/>
                </a:lnTo>
                <a:lnTo>
                  <a:pt x="900" y="22"/>
                </a:lnTo>
                <a:lnTo>
                  <a:pt x="865" y="14"/>
                </a:lnTo>
                <a:lnTo>
                  <a:pt x="830" y="8"/>
                </a:lnTo>
                <a:lnTo>
                  <a:pt x="794" y="4"/>
                </a:lnTo>
                <a:lnTo>
                  <a:pt x="757" y="1"/>
                </a:lnTo>
                <a:lnTo>
                  <a:pt x="721" y="0"/>
                </a:lnTo>
                <a:lnTo>
                  <a:pt x="7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0424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6="http://schemas.microsoft.com/office/drawing/2014/main" xmlns:a14="http://schemas.microsoft.com/office/drawing/2010/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2" imgW="273" imgH="273" progId="TCLayout.ActiveDocument.1">
                  <p:embed/>
                </p:oleObj>
              </mc:Choice>
              <mc:Fallback>
                <p:oleObj name="think-cell Folie" r:id="rId12" imgW="273" imgH="273" progId="TCLayout.ActiveDocument.1">
                  <p:embed/>
                  <p:pic>
                    <p:nvPicPr>
                      <p:cNvPr id="16" name="Objekt 15"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86C6CB73-A81D-38A2-0C57-096642500C86}"/>
              </a:ext>
            </a:extLst>
          </p:cNvPr>
          <p:cNvSpPr/>
          <p:nvPr/>
        </p:nvSpPr>
        <p:spPr>
          <a:xfrm>
            <a:off x="0" y="0"/>
            <a:ext cx="609593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de-DE" sz="1600" dirty="0" err="1">
              <a:solidFill>
                <a:schemeClr val="tx1"/>
              </a:solidFill>
            </a:endParaRPr>
          </a:p>
        </p:txBody>
      </p:sp>
      <p:grpSp>
        <p:nvGrpSpPr>
          <p:cNvPr id="3" name="Group 342">
            <a:extLst>
              <a:ext uri="{FF2B5EF4-FFF2-40B4-BE49-F238E27FC236}">
                <a16:creationId xmlns:a16="http://schemas.microsoft.com/office/drawing/2014/main" id="{9920963C-1E4E-9D80-6147-62DBC0D89E5C}"/>
              </a:ext>
            </a:extLst>
          </p:cNvPr>
          <p:cNvGrpSpPr>
            <a:grpSpLocks noChangeAspect="1"/>
          </p:cNvGrpSpPr>
          <p:nvPr/>
        </p:nvGrpSpPr>
        <p:grpSpPr bwMode="auto">
          <a:xfrm>
            <a:off x="7525123" y="1671294"/>
            <a:ext cx="3515412" cy="3515412"/>
            <a:chOff x="-1551" y="611"/>
            <a:chExt cx="2268" cy="2268"/>
          </a:xfrm>
          <a:solidFill>
            <a:schemeClr val="accent5"/>
          </a:solidFill>
        </p:grpSpPr>
        <p:sp>
          <p:nvSpPr>
            <p:cNvPr id="4" name="Freeform 344">
              <a:extLst>
                <a:ext uri="{FF2B5EF4-FFF2-40B4-BE49-F238E27FC236}">
                  <a16:creationId xmlns:a16="http://schemas.microsoft.com/office/drawing/2014/main" id="{F6692821-5823-8D18-EB60-2CDB7DD61017}"/>
                </a:ext>
              </a:extLst>
            </p:cNvPr>
            <p:cNvSpPr>
              <a:spLocks noEditPoints="1"/>
            </p:cNvSpPr>
            <p:nvPr/>
          </p:nvSpPr>
          <p:spPr bwMode="auto">
            <a:xfrm>
              <a:off x="-1551" y="611"/>
              <a:ext cx="2268" cy="2268"/>
            </a:xfrm>
            <a:custGeom>
              <a:avLst/>
              <a:gdLst>
                <a:gd name="T0" fmla="*/ 1878 w 4536"/>
                <a:gd name="T1" fmla="*/ 215 h 4536"/>
                <a:gd name="T2" fmla="*/ 1398 w 4536"/>
                <a:gd name="T3" fmla="*/ 368 h 4536"/>
                <a:gd name="T4" fmla="*/ 975 w 4536"/>
                <a:gd name="T5" fmla="*/ 627 h 4536"/>
                <a:gd name="T6" fmla="*/ 627 w 4536"/>
                <a:gd name="T7" fmla="*/ 975 h 4536"/>
                <a:gd name="T8" fmla="*/ 368 w 4536"/>
                <a:gd name="T9" fmla="*/ 1398 h 4536"/>
                <a:gd name="T10" fmla="*/ 213 w 4536"/>
                <a:gd name="T11" fmla="*/ 1878 h 4536"/>
                <a:gd name="T12" fmla="*/ 182 w 4536"/>
                <a:gd name="T13" fmla="*/ 2400 h 4536"/>
                <a:gd name="T14" fmla="*/ 277 w 4536"/>
                <a:gd name="T15" fmla="*/ 2904 h 4536"/>
                <a:gd name="T16" fmla="*/ 485 w 4536"/>
                <a:gd name="T17" fmla="*/ 3357 h 4536"/>
                <a:gd name="T18" fmla="*/ 790 w 4536"/>
                <a:gd name="T19" fmla="*/ 3746 h 4536"/>
                <a:gd name="T20" fmla="*/ 1179 w 4536"/>
                <a:gd name="T21" fmla="*/ 4051 h 4536"/>
                <a:gd name="T22" fmla="*/ 1632 w 4536"/>
                <a:gd name="T23" fmla="*/ 4259 h 4536"/>
                <a:gd name="T24" fmla="*/ 2136 w 4536"/>
                <a:gd name="T25" fmla="*/ 4354 h 4536"/>
                <a:gd name="T26" fmla="*/ 2658 w 4536"/>
                <a:gd name="T27" fmla="*/ 4323 h 4536"/>
                <a:gd name="T28" fmla="*/ 3138 w 4536"/>
                <a:gd name="T29" fmla="*/ 4168 h 4536"/>
                <a:gd name="T30" fmla="*/ 3561 w 4536"/>
                <a:gd name="T31" fmla="*/ 3909 h 4536"/>
                <a:gd name="T32" fmla="*/ 3909 w 4536"/>
                <a:gd name="T33" fmla="*/ 3561 h 4536"/>
                <a:gd name="T34" fmla="*/ 4168 w 4536"/>
                <a:gd name="T35" fmla="*/ 3138 h 4536"/>
                <a:gd name="T36" fmla="*/ 4321 w 4536"/>
                <a:gd name="T37" fmla="*/ 2658 h 4536"/>
                <a:gd name="T38" fmla="*/ 4354 w 4536"/>
                <a:gd name="T39" fmla="*/ 2136 h 4536"/>
                <a:gd name="T40" fmla="*/ 4259 w 4536"/>
                <a:gd name="T41" fmla="*/ 1632 h 4536"/>
                <a:gd name="T42" fmla="*/ 4051 w 4536"/>
                <a:gd name="T43" fmla="*/ 1179 h 4536"/>
                <a:gd name="T44" fmla="*/ 3745 w 4536"/>
                <a:gd name="T45" fmla="*/ 791 h 4536"/>
                <a:gd name="T46" fmla="*/ 3357 w 4536"/>
                <a:gd name="T47" fmla="*/ 485 h 4536"/>
                <a:gd name="T48" fmla="*/ 2904 w 4536"/>
                <a:gd name="T49" fmla="*/ 277 h 4536"/>
                <a:gd name="T50" fmla="*/ 2400 w 4536"/>
                <a:gd name="T51" fmla="*/ 182 h 4536"/>
                <a:gd name="T52" fmla="*/ 2542 w 4536"/>
                <a:gd name="T53" fmla="*/ 17 h 4536"/>
                <a:gd name="T54" fmla="*/ 3058 w 4536"/>
                <a:gd name="T55" fmla="*/ 142 h 4536"/>
                <a:gd name="T56" fmla="*/ 3521 w 4536"/>
                <a:gd name="T57" fmla="*/ 379 h 4536"/>
                <a:gd name="T58" fmla="*/ 3916 w 4536"/>
                <a:gd name="T59" fmla="*/ 712 h 4536"/>
                <a:gd name="T60" fmla="*/ 4226 w 4536"/>
                <a:gd name="T61" fmla="*/ 1125 h 4536"/>
                <a:gd name="T62" fmla="*/ 4435 w 4536"/>
                <a:gd name="T63" fmla="*/ 1603 h 4536"/>
                <a:gd name="T64" fmla="*/ 4532 w 4536"/>
                <a:gd name="T65" fmla="*/ 2130 h 4536"/>
                <a:gd name="T66" fmla="*/ 4499 w 4536"/>
                <a:gd name="T67" fmla="*/ 2676 h 4536"/>
                <a:gd name="T68" fmla="*/ 4344 w 4536"/>
                <a:gd name="T69" fmla="*/ 3180 h 4536"/>
                <a:gd name="T70" fmla="*/ 4081 w 4536"/>
                <a:gd name="T71" fmla="*/ 3627 h 4536"/>
                <a:gd name="T72" fmla="*/ 3727 w 4536"/>
                <a:gd name="T73" fmla="*/ 4002 h 4536"/>
                <a:gd name="T74" fmla="*/ 3298 w 4536"/>
                <a:gd name="T75" fmla="*/ 4288 h 4536"/>
                <a:gd name="T76" fmla="*/ 2805 w 4536"/>
                <a:gd name="T77" fmla="*/ 4471 h 4536"/>
                <a:gd name="T78" fmla="*/ 2268 w 4536"/>
                <a:gd name="T79" fmla="*/ 4536 h 4536"/>
                <a:gd name="T80" fmla="*/ 1729 w 4536"/>
                <a:gd name="T81" fmla="*/ 4471 h 4536"/>
                <a:gd name="T82" fmla="*/ 1238 w 4536"/>
                <a:gd name="T83" fmla="*/ 4288 h 4536"/>
                <a:gd name="T84" fmla="*/ 807 w 4536"/>
                <a:gd name="T85" fmla="*/ 4002 h 4536"/>
                <a:gd name="T86" fmla="*/ 453 w 4536"/>
                <a:gd name="T87" fmla="*/ 3627 h 4536"/>
                <a:gd name="T88" fmla="*/ 191 w 4536"/>
                <a:gd name="T89" fmla="*/ 3180 h 4536"/>
                <a:gd name="T90" fmla="*/ 37 w 4536"/>
                <a:gd name="T91" fmla="*/ 2676 h 4536"/>
                <a:gd name="T92" fmla="*/ 4 w 4536"/>
                <a:gd name="T93" fmla="*/ 2130 h 4536"/>
                <a:gd name="T94" fmla="*/ 99 w 4536"/>
                <a:gd name="T95" fmla="*/ 1603 h 4536"/>
                <a:gd name="T96" fmla="*/ 310 w 4536"/>
                <a:gd name="T97" fmla="*/ 1125 h 4536"/>
                <a:gd name="T98" fmla="*/ 620 w 4536"/>
                <a:gd name="T99" fmla="*/ 712 h 4536"/>
                <a:gd name="T100" fmla="*/ 1013 w 4536"/>
                <a:gd name="T101" fmla="*/ 379 h 4536"/>
                <a:gd name="T102" fmla="*/ 1477 w 4536"/>
                <a:gd name="T103" fmla="*/ 142 h 4536"/>
                <a:gd name="T104" fmla="*/ 1994 w 4536"/>
                <a:gd name="T105" fmla="*/ 17 h 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6" h="4536">
                  <a:moveTo>
                    <a:pt x="2268" y="178"/>
                  </a:moveTo>
                  <a:lnTo>
                    <a:pt x="2136" y="182"/>
                  </a:lnTo>
                  <a:lnTo>
                    <a:pt x="2006" y="194"/>
                  </a:lnTo>
                  <a:lnTo>
                    <a:pt x="1878" y="215"/>
                  </a:lnTo>
                  <a:lnTo>
                    <a:pt x="1754" y="243"/>
                  </a:lnTo>
                  <a:lnTo>
                    <a:pt x="1632" y="277"/>
                  </a:lnTo>
                  <a:lnTo>
                    <a:pt x="1513" y="320"/>
                  </a:lnTo>
                  <a:lnTo>
                    <a:pt x="1398" y="368"/>
                  </a:lnTo>
                  <a:lnTo>
                    <a:pt x="1286" y="423"/>
                  </a:lnTo>
                  <a:lnTo>
                    <a:pt x="1179" y="485"/>
                  </a:lnTo>
                  <a:lnTo>
                    <a:pt x="1074" y="554"/>
                  </a:lnTo>
                  <a:lnTo>
                    <a:pt x="975" y="627"/>
                  </a:lnTo>
                  <a:lnTo>
                    <a:pt x="880" y="707"/>
                  </a:lnTo>
                  <a:lnTo>
                    <a:pt x="790" y="791"/>
                  </a:lnTo>
                  <a:lnTo>
                    <a:pt x="706" y="882"/>
                  </a:lnTo>
                  <a:lnTo>
                    <a:pt x="627" y="975"/>
                  </a:lnTo>
                  <a:lnTo>
                    <a:pt x="552" y="1074"/>
                  </a:lnTo>
                  <a:lnTo>
                    <a:pt x="485" y="1179"/>
                  </a:lnTo>
                  <a:lnTo>
                    <a:pt x="423" y="1286"/>
                  </a:lnTo>
                  <a:lnTo>
                    <a:pt x="368" y="1398"/>
                  </a:lnTo>
                  <a:lnTo>
                    <a:pt x="318" y="1514"/>
                  </a:lnTo>
                  <a:lnTo>
                    <a:pt x="277" y="1632"/>
                  </a:lnTo>
                  <a:lnTo>
                    <a:pt x="241" y="1755"/>
                  </a:lnTo>
                  <a:lnTo>
                    <a:pt x="213" y="1878"/>
                  </a:lnTo>
                  <a:lnTo>
                    <a:pt x="194" y="2007"/>
                  </a:lnTo>
                  <a:lnTo>
                    <a:pt x="182" y="2136"/>
                  </a:lnTo>
                  <a:lnTo>
                    <a:pt x="178" y="2268"/>
                  </a:lnTo>
                  <a:lnTo>
                    <a:pt x="182" y="2400"/>
                  </a:lnTo>
                  <a:lnTo>
                    <a:pt x="194" y="2530"/>
                  </a:lnTo>
                  <a:lnTo>
                    <a:pt x="213" y="2658"/>
                  </a:lnTo>
                  <a:lnTo>
                    <a:pt x="241" y="2782"/>
                  </a:lnTo>
                  <a:lnTo>
                    <a:pt x="277" y="2904"/>
                  </a:lnTo>
                  <a:lnTo>
                    <a:pt x="318" y="3023"/>
                  </a:lnTo>
                  <a:lnTo>
                    <a:pt x="368" y="3138"/>
                  </a:lnTo>
                  <a:lnTo>
                    <a:pt x="423" y="3250"/>
                  </a:lnTo>
                  <a:lnTo>
                    <a:pt x="485" y="3357"/>
                  </a:lnTo>
                  <a:lnTo>
                    <a:pt x="552" y="3462"/>
                  </a:lnTo>
                  <a:lnTo>
                    <a:pt x="627" y="3561"/>
                  </a:lnTo>
                  <a:lnTo>
                    <a:pt x="706" y="3656"/>
                  </a:lnTo>
                  <a:lnTo>
                    <a:pt x="790" y="3746"/>
                  </a:lnTo>
                  <a:lnTo>
                    <a:pt x="880" y="3830"/>
                  </a:lnTo>
                  <a:lnTo>
                    <a:pt x="975" y="3909"/>
                  </a:lnTo>
                  <a:lnTo>
                    <a:pt x="1074" y="3984"/>
                  </a:lnTo>
                  <a:lnTo>
                    <a:pt x="1179" y="4051"/>
                  </a:lnTo>
                  <a:lnTo>
                    <a:pt x="1286" y="4113"/>
                  </a:lnTo>
                  <a:lnTo>
                    <a:pt x="1398" y="4168"/>
                  </a:lnTo>
                  <a:lnTo>
                    <a:pt x="1513" y="4218"/>
                  </a:lnTo>
                  <a:lnTo>
                    <a:pt x="1632" y="4259"/>
                  </a:lnTo>
                  <a:lnTo>
                    <a:pt x="1754" y="4295"/>
                  </a:lnTo>
                  <a:lnTo>
                    <a:pt x="1878" y="4323"/>
                  </a:lnTo>
                  <a:lnTo>
                    <a:pt x="2006" y="4342"/>
                  </a:lnTo>
                  <a:lnTo>
                    <a:pt x="2136" y="4354"/>
                  </a:lnTo>
                  <a:lnTo>
                    <a:pt x="2268" y="4358"/>
                  </a:lnTo>
                  <a:lnTo>
                    <a:pt x="2400" y="4354"/>
                  </a:lnTo>
                  <a:lnTo>
                    <a:pt x="2529" y="4342"/>
                  </a:lnTo>
                  <a:lnTo>
                    <a:pt x="2658" y="4323"/>
                  </a:lnTo>
                  <a:lnTo>
                    <a:pt x="2781" y="4295"/>
                  </a:lnTo>
                  <a:lnTo>
                    <a:pt x="2904" y="4259"/>
                  </a:lnTo>
                  <a:lnTo>
                    <a:pt x="3022" y="4218"/>
                  </a:lnTo>
                  <a:lnTo>
                    <a:pt x="3138" y="4168"/>
                  </a:lnTo>
                  <a:lnTo>
                    <a:pt x="3250" y="4113"/>
                  </a:lnTo>
                  <a:lnTo>
                    <a:pt x="3357" y="4051"/>
                  </a:lnTo>
                  <a:lnTo>
                    <a:pt x="3462" y="3984"/>
                  </a:lnTo>
                  <a:lnTo>
                    <a:pt x="3561" y="3909"/>
                  </a:lnTo>
                  <a:lnTo>
                    <a:pt x="3654" y="3830"/>
                  </a:lnTo>
                  <a:lnTo>
                    <a:pt x="3745" y="3746"/>
                  </a:lnTo>
                  <a:lnTo>
                    <a:pt x="3829" y="3656"/>
                  </a:lnTo>
                  <a:lnTo>
                    <a:pt x="3909" y="3561"/>
                  </a:lnTo>
                  <a:lnTo>
                    <a:pt x="3982" y="3462"/>
                  </a:lnTo>
                  <a:lnTo>
                    <a:pt x="4051" y="3357"/>
                  </a:lnTo>
                  <a:lnTo>
                    <a:pt x="4113" y="3250"/>
                  </a:lnTo>
                  <a:lnTo>
                    <a:pt x="4168" y="3138"/>
                  </a:lnTo>
                  <a:lnTo>
                    <a:pt x="4216" y="3023"/>
                  </a:lnTo>
                  <a:lnTo>
                    <a:pt x="4259" y="2904"/>
                  </a:lnTo>
                  <a:lnTo>
                    <a:pt x="4293" y="2782"/>
                  </a:lnTo>
                  <a:lnTo>
                    <a:pt x="4321" y="2658"/>
                  </a:lnTo>
                  <a:lnTo>
                    <a:pt x="4342" y="2530"/>
                  </a:lnTo>
                  <a:lnTo>
                    <a:pt x="4354" y="2400"/>
                  </a:lnTo>
                  <a:lnTo>
                    <a:pt x="4358" y="2268"/>
                  </a:lnTo>
                  <a:lnTo>
                    <a:pt x="4354" y="2136"/>
                  </a:lnTo>
                  <a:lnTo>
                    <a:pt x="4342" y="2007"/>
                  </a:lnTo>
                  <a:lnTo>
                    <a:pt x="4321" y="1878"/>
                  </a:lnTo>
                  <a:lnTo>
                    <a:pt x="4293" y="1755"/>
                  </a:lnTo>
                  <a:lnTo>
                    <a:pt x="4259" y="1632"/>
                  </a:lnTo>
                  <a:lnTo>
                    <a:pt x="4216" y="1514"/>
                  </a:lnTo>
                  <a:lnTo>
                    <a:pt x="4168" y="1398"/>
                  </a:lnTo>
                  <a:lnTo>
                    <a:pt x="4113" y="1286"/>
                  </a:lnTo>
                  <a:lnTo>
                    <a:pt x="4051" y="1179"/>
                  </a:lnTo>
                  <a:lnTo>
                    <a:pt x="3982" y="1074"/>
                  </a:lnTo>
                  <a:lnTo>
                    <a:pt x="3909" y="975"/>
                  </a:lnTo>
                  <a:lnTo>
                    <a:pt x="3829" y="882"/>
                  </a:lnTo>
                  <a:lnTo>
                    <a:pt x="3745" y="791"/>
                  </a:lnTo>
                  <a:lnTo>
                    <a:pt x="3654" y="707"/>
                  </a:lnTo>
                  <a:lnTo>
                    <a:pt x="3561" y="627"/>
                  </a:lnTo>
                  <a:lnTo>
                    <a:pt x="3462" y="554"/>
                  </a:lnTo>
                  <a:lnTo>
                    <a:pt x="3357" y="485"/>
                  </a:lnTo>
                  <a:lnTo>
                    <a:pt x="3250" y="423"/>
                  </a:lnTo>
                  <a:lnTo>
                    <a:pt x="3138" y="368"/>
                  </a:lnTo>
                  <a:lnTo>
                    <a:pt x="3022" y="320"/>
                  </a:lnTo>
                  <a:lnTo>
                    <a:pt x="2904" y="277"/>
                  </a:lnTo>
                  <a:lnTo>
                    <a:pt x="2781" y="243"/>
                  </a:lnTo>
                  <a:lnTo>
                    <a:pt x="2658" y="215"/>
                  </a:lnTo>
                  <a:lnTo>
                    <a:pt x="2529" y="194"/>
                  </a:lnTo>
                  <a:lnTo>
                    <a:pt x="2400" y="182"/>
                  </a:lnTo>
                  <a:lnTo>
                    <a:pt x="2268" y="178"/>
                  </a:lnTo>
                  <a:close/>
                  <a:moveTo>
                    <a:pt x="2268" y="0"/>
                  </a:moveTo>
                  <a:lnTo>
                    <a:pt x="2406" y="4"/>
                  </a:lnTo>
                  <a:lnTo>
                    <a:pt x="2542" y="17"/>
                  </a:lnTo>
                  <a:lnTo>
                    <a:pt x="2675" y="37"/>
                  </a:lnTo>
                  <a:lnTo>
                    <a:pt x="2805" y="65"/>
                  </a:lnTo>
                  <a:lnTo>
                    <a:pt x="2933" y="101"/>
                  </a:lnTo>
                  <a:lnTo>
                    <a:pt x="3058" y="142"/>
                  </a:lnTo>
                  <a:lnTo>
                    <a:pt x="3179" y="192"/>
                  </a:lnTo>
                  <a:lnTo>
                    <a:pt x="3298" y="248"/>
                  </a:lnTo>
                  <a:lnTo>
                    <a:pt x="3411" y="310"/>
                  </a:lnTo>
                  <a:lnTo>
                    <a:pt x="3521" y="379"/>
                  </a:lnTo>
                  <a:lnTo>
                    <a:pt x="3627" y="455"/>
                  </a:lnTo>
                  <a:lnTo>
                    <a:pt x="3727" y="535"/>
                  </a:lnTo>
                  <a:lnTo>
                    <a:pt x="3824" y="620"/>
                  </a:lnTo>
                  <a:lnTo>
                    <a:pt x="3916" y="712"/>
                  </a:lnTo>
                  <a:lnTo>
                    <a:pt x="4001" y="809"/>
                  </a:lnTo>
                  <a:lnTo>
                    <a:pt x="4081" y="909"/>
                  </a:lnTo>
                  <a:lnTo>
                    <a:pt x="4157" y="1015"/>
                  </a:lnTo>
                  <a:lnTo>
                    <a:pt x="4226" y="1125"/>
                  </a:lnTo>
                  <a:lnTo>
                    <a:pt x="4288" y="1238"/>
                  </a:lnTo>
                  <a:lnTo>
                    <a:pt x="4344" y="1357"/>
                  </a:lnTo>
                  <a:lnTo>
                    <a:pt x="4394" y="1478"/>
                  </a:lnTo>
                  <a:lnTo>
                    <a:pt x="4435" y="1603"/>
                  </a:lnTo>
                  <a:lnTo>
                    <a:pt x="4471" y="1731"/>
                  </a:lnTo>
                  <a:lnTo>
                    <a:pt x="4499" y="1861"/>
                  </a:lnTo>
                  <a:lnTo>
                    <a:pt x="4519" y="1994"/>
                  </a:lnTo>
                  <a:lnTo>
                    <a:pt x="4532" y="2130"/>
                  </a:lnTo>
                  <a:lnTo>
                    <a:pt x="4536" y="2268"/>
                  </a:lnTo>
                  <a:lnTo>
                    <a:pt x="4532" y="2406"/>
                  </a:lnTo>
                  <a:lnTo>
                    <a:pt x="4519" y="2542"/>
                  </a:lnTo>
                  <a:lnTo>
                    <a:pt x="4499" y="2676"/>
                  </a:lnTo>
                  <a:lnTo>
                    <a:pt x="4471" y="2807"/>
                  </a:lnTo>
                  <a:lnTo>
                    <a:pt x="4435" y="2935"/>
                  </a:lnTo>
                  <a:lnTo>
                    <a:pt x="4394" y="3059"/>
                  </a:lnTo>
                  <a:lnTo>
                    <a:pt x="4344" y="3180"/>
                  </a:lnTo>
                  <a:lnTo>
                    <a:pt x="4288" y="3298"/>
                  </a:lnTo>
                  <a:lnTo>
                    <a:pt x="4226" y="3412"/>
                  </a:lnTo>
                  <a:lnTo>
                    <a:pt x="4157" y="3523"/>
                  </a:lnTo>
                  <a:lnTo>
                    <a:pt x="4081" y="3627"/>
                  </a:lnTo>
                  <a:lnTo>
                    <a:pt x="4001" y="3729"/>
                  </a:lnTo>
                  <a:lnTo>
                    <a:pt x="3916" y="3824"/>
                  </a:lnTo>
                  <a:lnTo>
                    <a:pt x="3824" y="3916"/>
                  </a:lnTo>
                  <a:lnTo>
                    <a:pt x="3727" y="4002"/>
                  </a:lnTo>
                  <a:lnTo>
                    <a:pt x="3627" y="4083"/>
                  </a:lnTo>
                  <a:lnTo>
                    <a:pt x="3521" y="4157"/>
                  </a:lnTo>
                  <a:lnTo>
                    <a:pt x="3411" y="4226"/>
                  </a:lnTo>
                  <a:lnTo>
                    <a:pt x="3298" y="4288"/>
                  </a:lnTo>
                  <a:lnTo>
                    <a:pt x="3179" y="4345"/>
                  </a:lnTo>
                  <a:lnTo>
                    <a:pt x="3058" y="4394"/>
                  </a:lnTo>
                  <a:lnTo>
                    <a:pt x="2933" y="4437"/>
                  </a:lnTo>
                  <a:lnTo>
                    <a:pt x="2805" y="4471"/>
                  </a:lnTo>
                  <a:lnTo>
                    <a:pt x="2675" y="4499"/>
                  </a:lnTo>
                  <a:lnTo>
                    <a:pt x="2542" y="4519"/>
                  </a:lnTo>
                  <a:lnTo>
                    <a:pt x="2406" y="4532"/>
                  </a:lnTo>
                  <a:lnTo>
                    <a:pt x="2268" y="4536"/>
                  </a:lnTo>
                  <a:lnTo>
                    <a:pt x="2130" y="4532"/>
                  </a:lnTo>
                  <a:lnTo>
                    <a:pt x="1994" y="4519"/>
                  </a:lnTo>
                  <a:lnTo>
                    <a:pt x="1860" y="4499"/>
                  </a:lnTo>
                  <a:lnTo>
                    <a:pt x="1729" y="4471"/>
                  </a:lnTo>
                  <a:lnTo>
                    <a:pt x="1601" y="4437"/>
                  </a:lnTo>
                  <a:lnTo>
                    <a:pt x="1477" y="4394"/>
                  </a:lnTo>
                  <a:lnTo>
                    <a:pt x="1356" y="4345"/>
                  </a:lnTo>
                  <a:lnTo>
                    <a:pt x="1238" y="4288"/>
                  </a:lnTo>
                  <a:lnTo>
                    <a:pt x="1124" y="4226"/>
                  </a:lnTo>
                  <a:lnTo>
                    <a:pt x="1013" y="4157"/>
                  </a:lnTo>
                  <a:lnTo>
                    <a:pt x="909" y="4083"/>
                  </a:lnTo>
                  <a:lnTo>
                    <a:pt x="807" y="4002"/>
                  </a:lnTo>
                  <a:lnTo>
                    <a:pt x="712" y="3916"/>
                  </a:lnTo>
                  <a:lnTo>
                    <a:pt x="620" y="3824"/>
                  </a:lnTo>
                  <a:lnTo>
                    <a:pt x="534" y="3729"/>
                  </a:lnTo>
                  <a:lnTo>
                    <a:pt x="453" y="3627"/>
                  </a:lnTo>
                  <a:lnTo>
                    <a:pt x="379" y="3523"/>
                  </a:lnTo>
                  <a:lnTo>
                    <a:pt x="310" y="3412"/>
                  </a:lnTo>
                  <a:lnTo>
                    <a:pt x="248" y="3298"/>
                  </a:lnTo>
                  <a:lnTo>
                    <a:pt x="191" y="3180"/>
                  </a:lnTo>
                  <a:lnTo>
                    <a:pt x="142" y="3059"/>
                  </a:lnTo>
                  <a:lnTo>
                    <a:pt x="99" y="2935"/>
                  </a:lnTo>
                  <a:lnTo>
                    <a:pt x="65" y="2807"/>
                  </a:lnTo>
                  <a:lnTo>
                    <a:pt x="37" y="2676"/>
                  </a:lnTo>
                  <a:lnTo>
                    <a:pt x="17" y="2542"/>
                  </a:lnTo>
                  <a:lnTo>
                    <a:pt x="4" y="2406"/>
                  </a:lnTo>
                  <a:lnTo>
                    <a:pt x="0" y="2268"/>
                  </a:lnTo>
                  <a:lnTo>
                    <a:pt x="4" y="2130"/>
                  </a:lnTo>
                  <a:lnTo>
                    <a:pt x="17" y="1994"/>
                  </a:lnTo>
                  <a:lnTo>
                    <a:pt x="37" y="1861"/>
                  </a:lnTo>
                  <a:lnTo>
                    <a:pt x="65" y="1731"/>
                  </a:lnTo>
                  <a:lnTo>
                    <a:pt x="99" y="1603"/>
                  </a:lnTo>
                  <a:lnTo>
                    <a:pt x="142" y="1478"/>
                  </a:lnTo>
                  <a:lnTo>
                    <a:pt x="191" y="1357"/>
                  </a:lnTo>
                  <a:lnTo>
                    <a:pt x="248" y="1238"/>
                  </a:lnTo>
                  <a:lnTo>
                    <a:pt x="310" y="1125"/>
                  </a:lnTo>
                  <a:lnTo>
                    <a:pt x="379" y="1015"/>
                  </a:lnTo>
                  <a:lnTo>
                    <a:pt x="453" y="909"/>
                  </a:lnTo>
                  <a:lnTo>
                    <a:pt x="534" y="809"/>
                  </a:lnTo>
                  <a:lnTo>
                    <a:pt x="620" y="712"/>
                  </a:lnTo>
                  <a:lnTo>
                    <a:pt x="712" y="620"/>
                  </a:lnTo>
                  <a:lnTo>
                    <a:pt x="807" y="535"/>
                  </a:lnTo>
                  <a:lnTo>
                    <a:pt x="909" y="455"/>
                  </a:lnTo>
                  <a:lnTo>
                    <a:pt x="1013" y="379"/>
                  </a:lnTo>
                  <a:lnTo>
                    <a:pt x="1124" y="310"/>
                  </a:lnTo>
                  <a:lnTo>
                    <a:pt x="1238" y="248"/>
                  </a:lnTo>
                  <a:lnTo>
                    <a:pt x="1356" y="192"/>
                  </a:lnTo>
                  <a:lnTo>
                    <a:pt x="1477" y="142"/>
                  </a:lnTo>
                  <a:lnTo>
                    <a:pt x="1601" y="101"/>
                  </a:lnTo>
                  <a:lnTo>
                    <a:pt x="1729" y="65"/>
                  </a:lnTo>
                  <a:lnTo>
                    <a:pt x="1860" y="37"/>
                  </a:lnTo>
                  <a:lnTo>
                    <a:pt x="1994" y="17"/>
                  </a:lnTo>
                  <a:lnTo>
                    <a:pt x="2130" y="4"/>
                  </a:lnTo>
                  <a:lnTo>
                    <a:pt x="2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 name="Freeform 345">
              <a:extLst>
                <a:ext uri="{FF2B5EF4-FFF2-40B4-BE49-F238E27FC236}">
                  <a16:creationId xmlns:a16="http://schemas.microsoft.com/office/drawing/2014/main" id="{90E87EF9-AA22-2B62-1994-B8BF16E26C2C}"/>
                </a:ext>
              </a:extLst>
            </p:cNvPr>
            <p:cNvSpPr>
              <a:spLocks noEditPoints="1"/>
            </p:cNvSpPr>
            <p:nvPr/>
          </p:nvSpPr>
          <p:spPr bwMode="auto">
            <a:xfrm>
              <a:off x="-1247" y="1322"/>
              <a:ext cx="1660" cy="847"/>
            </a:xfrm>
            <a:custGeom>
              <a:avLst/>
              <a:gdLst>
                <a:gd name="T0" fmla="*/ 1087 w 3318"/>
                <a:gd name="T1" fmla="*/ 1189 h 1695"/>
                <a:gd name="T2" fmla="*/ 1549 w 3318"/>
                <a:gd name="T3" fmla="*/ 1087 h 1695"/>
                <a:gd name="T4" fmla="*/ 1087 w 3318"/>
                <a:gd name="T5" fmla="*/ 972 h 1695"/>
                <a:gd name="T6" fmla="*/ 1115 w 3318"/>
                <a:gd name="T7" fmla="*/ 1204 h 1695"/>
                <a:gd name="T8" fmla="*/ 1209 w 3318"/>
                <a:gd name="T9" fmla="*/ 1242 h 1695"/>
                <a:gd name="T10" fmla="*/ 1363 w 3318"/>
                <a:gd name="T11" fmla="*/ 1281 h 1695"/>
                <a:gd name="T12" fmla="*/ 1578 w 3318"/>
                <a:gd name="T13" fmla="*/ 1307 h 1695"/>
                <a:gd name="T14" fmla="*/ 1848 w 3318"/>
                <a:gd name="T15" fmla="*/ 1313 h 1695"/>
                <a:gd name="T16" fmla="*/ 2083 w 3318"/>
                <a:gd name="T17" fmla="*/ 1292 h 1695"/>
                <a:gd name="T18" fmla="*/ 2258 w 3318"/>
                <a:gd name="T19" fmla="*/ 1256 h 1695"/>
                <a:gd name="T20" fmla="*/ 2372 w 3318"/>
                <a:gd name="T21" fmla="*/ 1216 h 1695"/>
                <a:gd name="T22" fmla="*/ 2424 w 3318"/>
                <a:gd name="T23" fmla="*/ 1182 h 1695"/>
                <a:gd name="T24" fmla="*/ 391 w 3318"/>
                <a:gd name="T25" fmla="*/ 595 h 1695"/>
                <a:gd name="T26" fmla="*/ 768 w 3318"/>
                <a:gd name="T27" fmla="*/ 683 h 1695"/>
                <a:gd name="T28" fmla="*/ 1554 w 3318"/>
                <a:gd name="T29" fmla="*/ 440 h 1695"/>
                <a:gd name="T30" fmla="*/ 1609 w 3318"/>
                <a:gd name="T31" fmla="*/ 478 h 1695"/>
                <a:gd name="T32" fmla="*/ 1623 w 3318"/>
                <a:gd name="T33" fmla="*/ 546 h 1695"/>
                <a:gd name="T34" fmla="*/ 1585 w 3318"/>
                <a:gd name="T35" fmla="*/ 601 h 1695"/>
                <a:gd name="T36" fmla="*/ 1520 w 3318"/>
                <a:gd name="T37" fmla="*/ 909 h 1695"/>
                <a:gd name="T38" fmla="*/ 2893 w 3318"/>
                <a:gd name="T39" fmla="*/ 473 h 1695"/>
                <a:gd name="T40" fmla="*/ 1638 w 3318"/>
                <a:gd name="T41" fmla="*/ 2 h 1695"/>
                <a:gd name="T42" fmla="*/ 3291 w 3318"/>
                <a:gd name="T43" fmla="*/ 394 h 1695"/>
                <a:gd name="T44" fmla="*/ 3318 w 3318"/>
                <a:gd name="T45" fmla="*/ 456 h 1695"/>
                <a:gd name="T46" fmla="*/ 3295 w 3318"/>
                <a:gd name="T47" fmla="*/ 519 h 1695"/>
                <a:gd name="T48" fmla="*/ 2602 w 3318"/>
                <a:gd name="T49" fmla="*/ 752 h 1695"/>
                <a:gd name="T50" fmla="*/ 2590 w 3318"/>
                <a:gd name="T51" fmla="*/ 1249 h 1695"/>
                <a:gd name="T52" fmla="*/ 2514 w 3318"/>
                <a:gd name="T53" fmla="*/ 1337 h 1695"/>
                <a:gd name="T54" fmla="*/ 2385 w 3318"/>
                <a:gd name="T55" fmla="*/ 1402 h 1695"/>
                <a:gd name="T56" fmla="*/ 2221 w 3318"/>
                <a:gd name="T57" fmla="*/ 1447 h 1695"/>
                <a:gd name="T58" fmla="*/ 2040 w 3318"/>
                <a:gd name="T59" fmla="*/ 1475 h 1695"/>
                <a:gd name="T60" fmla="*/ 1863 w 3318"/>
                <a:gd name="T61" fmla="*/ 1489 h 1695"/>
                <a:gd name="T62" fmla="*/ 1707 w 3318"/>
                <a:gd name="T63" fmla="*/ 1490 h 1695"/>
                <a:gd name="T64" fmla="*/ 1550 w 3318"/>
                <a:gd name="T65" fmla="*/ 1483 h 1695"/>
                <a:gd name="T66" fmla="*/ 1383 w 3318"/>
                <a:gd name="T67" fmla="*/ 1464 h 1695"/>
                <a:gd name="T68" fmla="*/ 1222 w 3318"/>
                <a:gd name="T69" fmla="*/ 1431 h 1695"/>
                <a:gd name="T70" fmla="*/ 1081 w 3318"/>
                <a:gd name="T71" fmla="*/ 1383 h 1695"/>
                <a:gd name="T72" fmla="*/ 975 w 3318"/>
                <a:gd name="T73" fmla="*/ 1318 h 1695"/>
                <a:gd name="T74" fmla="*/ 915 w 3318"/>
                <a:gd name="T75" fmla="*/ 1233 h 1695"/>
                <a:gd name="T76" fmla="*/ 910 w 3318"/>
                <a:gd name="T77" fmla="*/ 1189 h 1695"/>
                <a:gd name="T78" fmla="*/ 910 w 3318"/>
                <a:gd name="T79" fmla="*/ 924 h 1695"/>
                <a:gd name="T80" fmla="*/ 721 w 3318"/>
                <a:gd name="T81" fmla="*/ 1646 h 1695"/>
                <a:gd name="T82" fmla="*/ 666 w 3318"/>
                <a:gd name="T83" fmla="*/ 1691 h 1695"/>
                <a:gd name="T84" fmla="*/ 626 w 3318"/>
                <a:gd name="T85" fmla="*/ 1694 h 1695"/>
                <a:gd name="T86" fmla="*/ 568 w 3318"/>
                <a:gd name="T87" fmla="*/ 1657 h 1695"/>
                <a:gd name="T88" fmla="*/ 555 w 3318"/>
                <a:gd name="T89" fmla="*/ 1589 h 1695"/>
                <a:gd name="T90" fmla="*/ 42 w 3318"/>
                <a:gd name="T91" fmla="*/ 679 h 1695"/>
                <a:gd name="T92" fmla="*/ 2 w 3318"/>
                <a:gd name="T93" fmla="*/ 628 h 1695"/>
                <a:gd name="T94" fmla="*/ 9 w 3318"/>
                <a:gd name="T95" fmla="*/ 562 h 1695"/>
                <a:gd name="T96" fmla="*/ 59 w 3318"/>
                <a:gd name="T97" fmla="*/ 519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8" h="1695">
                  <a:moveTo>
                    <a:pt x="1087" y="1189"/>
                  </a:moveTo>
                  <a:lnTo>
                    <a:pt x="1087" y="1189"/>
                  </a:lnTo>
                  <a:lnTo>
                    <a:pt x="1087" y="1189"/>
                  </a:lnTo>
                  <a:lnTo>
                    <a:pt x="1087" y="1189"/>
                  </a:lnTo>
                  <a:close/>
                  <a:moveTo>
                    <a:pt x="2424" y="809"/>
                  </a:moveTo>
                  <a:lnTo>
                    <a:pt x="1549" y="1087"/>
                  </a:lnTo>
                  <a:lnTo>
                    <a:pt x="1521" y="1091"/>
                  </a:lnTo>
                  <a:lnTo>
                    <a:pt x="1498" y="1087"/>
                  </a:lnTo>
                  <a:lnTo>
                    <a:pt x="1087" y="972"/>
                  </a:lnTo>
                  <a:lnTo>
                    <a:pt x="1087" y="1182"/>
                  </a:lnTo>
                  <a:lnTo>
                    <a:pt x="1097" y="1191"/>
                  </a:lnTo>
                  <a:lnTo>
                    <a:pt x="1115" y="1204"/>
                  </a:lnTo>
                  <a:lnTo>
                    <a:pt x="1140" y="1216"/>
                  </a:lnTo>
                  <a:lnTo>
                    <a:pt x="1170" y="1230"/>
                  </a:lnTo>
                  <a:lnTo>
                    <a:pt x="1209" y="1242"/>
                  </a:lnTo>
                  <a:lnTo>
                    <a:pt x="1253" y="1256"/>
                  </a:lnTo>
                  <a:lnTo>
                    <a:pt x="1305" y="1270"/>
                  </a:lnTo>
                  <a:lnTo>
                    <a:pt x="1363" y="1281"/>
                  </a:lnTo>
                  <a:lnTo>
                    <a:pt x="1428" y="1292"/>
                  </a:lnTo>
                  <a:lnTo>
                    <a:pt x="1499" y="1300"/>
                  </a:lnTo>
                  <a:lnTo>
                    <a:pt x="1578" y="1307"/>
                  </a:lnTo>
                  <a:lnTo>
                    <a:pt x="1663" y="1313"/>
                  </a:lnTo>
                  <a:lnTo>
                    <a:pt x="1755" y="1314"/>
                  </a:lnTo>
                  <a:lnTo>
                    <a:pt x="1848" y="1313"/>
                  </a:lnTo>
                  <a:lnTo>
                    <a:pt x="1933" y="1307"/>
                  </a:lnTo>
                  <a:lnTo>
                    <a:pt x="2011" y="1300"/>
                  </a:lnTo>
                  <a:lnTo>
                    <a:pt x="2083" y="1292"/>
                  </a:lnTo>
                  <a:lnTo>
                    <a:pt x="2149" y="1281"/>
                  </a:lnTo>
                  <a:lnTo>
                    <a:pt x="2207" y="1270"/>
                  </a:lnTo>
                  <a:lnTo>
                    <a:pt x="2258" y="1256"/>
                  </a:lnTo>
                  <a:lnTo>
                    <a:pt x="2303" y="1242"/>
                  </a:lnTo>
                  <a:lnTo>
                    <a:pt x="2340" y="1230"/>
                  </a:lnTo>
                  <a:lnTo>
                    <a:pt x="2372" y="1216"/>
                  </a:lnTo>
                  <a:lnTo>
                    <a:pt x="2397" y="1204"/>
                  </a:lnTo>
                  <a:lnTo>
                    <a:pt x="2413" y="1191"/>
                  </a:lnTo>
                  <a:lnTo>
                    <a:pt x="2424" y="1182"/>
                  </a:lnTo>
                  <a:lnTo>
                    <a:pt x="2424" y="809"/>
                  </a:lnTo>
                  <a:close/>
                  <a:moveTo>
                    <a:pt x="1623" y="181"/>
                  </a:moveTo>
                  <a:lnTo>
                    <a:pt x="391" y="595"/>
                  </a:lnTo>
                  <a:lnTo>
                    <a:pt x="747" y="694"/>
                  </a:lnTo>
                  <a:lnTo>
                    <a:pt x="757" y="689"/>
                  </a:lnTo>
                  <a:lnTo>
                    <a:pt x="768" y="683"/>
                  </a:lnTo>
                  <a:lnTo>
                    <a:pt x="1509" y="442"/>
                  </a:lnTo>
                  <a:lnTo>
                    <a:pt x="1532" y="438"/>
                  </a:lnTo>
                  <a:lnTo>
                    <a:pt x="1554" y="440"/>
                  </a:lnTo>
                  <a:lnTo>
                    <a:pt x="1576" y="448"/>
                  </a:lnTo>
                  <a:lnTo>
                    <a:pt x="1594" y="460"/>
                  </a:lnTo>
                  <a:lnTo>
                    <a:pt x="1609" y="478"/>
                  </a:lnTo>
                  <a:lnTo>
                    <a:pt x="1620" y="499"/>
                  </a:lnTo>
                  <a:lnTo>
                    <a:pt x="1624" y="522"/>
                  </a:lnTo>
                  <a:lnTo>
                    <a:pt x="1623" y="546"/>
                  </a:lnTo>
                  <a:lnTo>
                    <a:pt x="1615" y="568"/>
                  </a:lnTo>
                  <a:lnTo>
                    <a:pt x="1602" y="586"/>
                  </a:lnTo>
                  <a:lnTo>
                    <a:pt x="1585" y="601"/>
                  </a:lnTo>
                  <a:lnTo>
                    <a:pt x="1564" y="612"/>
                  </a:lnTo>
                  <a:lnTo>
                    <a:pt x="1050" y="778"/>
                  </a:lnTo>
                  <a:lnTo>
                    <a:pt x="1520" y="909"/>
                  </a:lnTo>
                  <a:lnTo>
                    <a:pt x="2486" y="602"/>
                  </a:lnTo>
                  <a:lnTo>
                    <a:pt x="2488" y="602"/>
                  </a:lnTo>
                  <a:lnTo>
                    <a:pt x="2893" y="473"/>
                  </a:lnTo>
                  <a:lnTo>
                    <a:pt x="1623" y="181"/>
                  </a:lnTo>
                  <a:close/>
                  <a:moveTo>
                    <a:pt x="1613" y="0"/>
                  </a:moveTo>
                  <a:lnTo>
                    <a:pt x="1638" y="2"/>
                  </a:lnTo>
                  <a:lnTo>
                    <a:pt x="3249" y="372"/>
                  </a:lnTo>
                  <a:lnTo>
                    <a:pt x="3271" y="380"/>
                  </a:lnTo>
                  <a:lnTo>
                    <a:pt x="3291" y="394"/>
                  </a:lnTo>
                  <a:lnTo>
                    <a:pt x="3304" y="412"/>
                  </a:lnTo>
                  <a:lnTo>
                    <a:pt x="3314" y="433"/>
                  </a:lnTo>
                  <a:lnTo>
                    <a:pt x="3318" y="456"/>
                  </a:lnTo>
                  <a:lnTo>
                    <a:pt x="3317" y="479"/>
                  </a:lnTo>
                  <a:lnTo>
                    <a:pt x="3308" y="500"/>
                  </a:lnTo>
                  <a:lnTo>
                    <a:pt x="3295" y="519"/>
                  </a:lnTo>
                  <a:lnTo>
                    <a:pt x="3278" y="535"/>
                  </a:lnTo>
                  <a:lnTo>
                    <a:pt x="3256" y="544"/>
                  </a:lnTo>
                  <a:lnTo>
                    <a:pt x="2602" y="752"/>
                  </a:lnTo>
                  <a:lnTo>
                    <a:pt x="2602" y="1204"/>
                  </a:lnTo>
                  <a:lnTo>
                    <a:pt x="2599" y="1227"/>
                  </a:lnTo>
                  <a:lnTo>
                    <a:pt x="2590" y="1249"/>
                  </a:lnTo>
                  <a:lnTo>
                    <a:pt x="2572" y="1281"/>
                  </a:lnTo>
                  <a:lnTo>
                    <a:pt x="2546" y="1310"/>
                  </a:lnTo>
                  <a:lnTo>
                    <a:pt x="2514" y="1337"/>
                  </a:lnTo>
                  <a:lnTo>
                    <a:pt x="2475" y="1361"/>
                  </a:lnTo>
                  <a:lnTo>
                    <a:pt x="2431" y="1383"/>
                  </a:lnTo>
                  <a:lnTo>
                    <a:pt x="2385" y="1402"/>
                  </a:lnTo>
                  <a:lnTo>
                    <a:pt x="2332" y="1420"/>
                  </a:lnTo>
                  <a:lnTo>
                    <a:pt x="2277" y="1434"/>
                  </a:lnTo>
                  <a:lnTo>
                    <a:pt x="2221" y="1447"/>
                  </a:lnTo>
                  <a:lnTo>
                    <a:pt x="2161" y="1459"/>
                  </a:lnTo>
                  <a:lnTo>
                    <a:pt x="2101" y="1468"/>
                  </a:lnTo>
                  <a:lnTo>
                    <a:pt x="2040" y="1475"/>
                  </a:lnTo>
                  <a:lnTo>
                    <a:pt x="1980" y="1482"/>
                  </a:lnTo>
                  <a:lnTo>
                    <a:pt x="1920" y="1486"/>
                  </a:lnTo>
                  <a:lnTo>
                    <a:pt x="1863" y="1489"/>
                  </a:lnTo>
                  <a:lnTo>
                    <a:pt x="1808" y="1490"/>
                  </a:lnTo>
                  <a:lnTo>
                    <a:pt x="1755" y="1492"/>
                  </a:lnTo>
                  <a:lnTo>
                    <a:pt x="1707" y="1490"/>
                  </a:lnTo>
                  <a:lnTo>
                    <a:pt x="1657" y="1489"/>
                  </a:lnTo>
                  <a:lnTo>
                    <a:pt x="1605" y="1486"/>
                  </a:lnTo>
                  <a:lnTo>
                    <a:pt x="1550" y="1483"/>
                  </a:lnTo>
                  <a:lnTo>
                    <a:pt x="1495" y="1478"/>
                  </a:lnTo>
                  <a:lnTo>
                    <a:pt x="1440" y="1472"/>
                  </a:lnTo>
                  <a:lnTo>
                    <a:pt x="1383" y="1464"/>
                  </a:lnTo>
                  <a:lnTo>
                    <a:pt x="1328" y="1454"/>
                  </a:lnTo>
                  <a:lnTo>
                    <a:pt x="1275" y="1443"/>
                  </a:lnTo>
                  <a:lnTo>
                    <a:pt x="1222" y="1431"/>
                  </a:lnTo>
                  <a:lnTo>
                    <a:pt x="1173" y="1417"/>
                  </a:lnTo>
                  <a:lnTo>
                    <a:pt x="1125" y="1401"/>
                  </a:lnTo>
                  <a:lnTo>
                    <a:pt x="1081" y="1383"/>
                  </a:lnTo>
                  <a:lnTo>
                    <a:pt x="1041" y="1363"/>
                  </a:lnTo>
                  <a:lnTo>
                    <a:pt x="1005" y="1341"/>
                  </a:lnTo>
                  <a:lnTo>
                    <a:pt x="975" y="1318"/>
                  </a:lnTo>
                  <a:lnTo>
                    <a:pt x="948" y="1292"/>
                  </a:lnTo>
                  <a:lnTo>
                    <a:pt x="929" y="1263"/>
                  </a:lnTo>
                  <a:lnTo>
                    <a:pt x="915" y="1233"/>
                  </a:lnTo>
                  <a:lnTo>
                    <a:pt x="910" y="1198"/>
                  </a:lnTo>
                  <a:lnTo>
                    <a:pt x="910" y="1189"/>
                  </a:lnTo>
                  <a:lnTo>
                    <a:pt x="910" y="1189"/>
                  </a:lnTo>
                  <a:lnTo>
                    <a:pt x="910" y="1189"/>
                  </a:lnTo>
                  <a:lnTo>
                    <a:pt x="910" y="1187"/>
                  </a:lnTo>
                  <a:lnTo>
                    <a:pt x="910" y="924"/>
                  </a:lnTo>
                  <a:lnTo>
                    <a:pt x="860" y="910"/>
                  </a:lnTo>
                  <a:lnTo>
                    <a:pt x="729" y="1622"/>
                  </a:lnTo>
                  <a:lnTo>
                    <a:pt x="721" y="1646"/>
                  </a:lnTo>
                  <a:lnTo>
                    <a:pt x="707" y="1666"/>
                  </a:lnTo>
                  <a:lnTo>
                    <a:pt x="688" y="1682"/>
                  </a:lnTo>
                  <a:lnTo>
                    <a:pt x="666" y="1691"/>
                  </a:lnTo>
                  <a:lnTo>
                    <a:pt x="641" y="1695"/>
                  </a:lnTo>
                  <a:lnTo>
                    <a:pt x="634" y="1694"/>
                  </a:lnTo>
                  <a:lnTo>
                    <a:pt x="626" y="1694"/>
                  </a:lnTo>
                  <a:lnTo>
                    <a:pt x="603" y="1686"/>
                  </a:lnTo>
                  <a:lnTo>
                    <a:pt x="583" y="1673"/>
                  </a:lnTo>
                  <a:lnTo>
                    <a:pt x="568" y="1657"/>
                  </a:lnTo>
                  <a:lnTo>
                    <a:pt x="559" y="1636"/>
                  </a:lnTo>
                  <a:lnTo>
                    <a:pt x="553" y="1614"/>
                  </a:lnTo>
                  <a:lnTo>
                    <a:pt x="555" y="1589"/>
                  </a:lnTo>
                  <a:lnTo>
                    <a:pt x="688" y="862"/>
                  </a:lnTo>
                  <a:lnTo>
                    <a:pt x="64" y="689"/>
                  </a:lnTo>
                  <a:lnTo>
                    <a:pt x="42" y="679"/>
                  </a:lnTo>
                  <a:lnTo>
                    <a:pt x="26" y="665"/>
                  </a:lnTo>
                  <a:lnTo>
                    <a:pt x="12" y="649"/>
                  </a:lnTo>
                  <a:lnTo>
                    <a:pt x="2" y="628"/>
                  </a:lnTo>
                  <a:lnTo>
                    <a:pt x="0" y="605"/>
                  </a:lnTo>
                  <a:lnTo>
                    <a:pt x="1" y="583"/>
                  </a:lnTo>
                  <a:lnTo>
                    <a:pt x="9" y="562"/>
                  </a:lnTo>
                  <a:lnTo>
                    <a:pt x="22" y="543"/>
                  </a:lnTo>
                  <a:lnTo>
                    <a:pt x="40" y="529"/>
                  </a:lnTo>
                  <a:lnTo>
                    <a:pt x="59" y="519"/>
                  </a:lnTo>
                  <a:lnTo>
                    <a:pt x="1590" y="4"/>
                  </a:lnTo>
                  <a:lnTo>
                    <a:pt x="16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6" name="Titel 3">
            <a:extLst>
              <a:ext uri="{FF2B5EF4-FFF2-40B4-BE49-F238E27FC236}">
                <a16:creationId xmlns:a16="http://schemas.microsoft.com/office/drawing/2014/main" id="{04A689D2-D7C5-969F-FF68-024D8228E35C}"/>
              </a:ext>
            </a:extLst>
          </p:cNvPr>
          <p:cNvSpPr txBox="1">
            <a:spLocks/>
          </p:cNvSpPr>
          <p:nvPr>
            <p:custDataLst>
              <p:tags r:id="rId3"/>
            </p:custDataLst>
          </p:nvPr>
        </p:nvSpPr>
        <p:spPr>
          <a:xfrm>
            <a:off x="6096000" y="260351"/>
            <a:ext cx="6092868" cy="338554"/>
          </a:xfrm>
          <a:prstGeom prst="rect">
            <a:avLst/>
          </a:prstGeom>
        </p:spPr>
        <p:txBody>
          <a:bodyPr vert="horz" wrap="square" lIns="0" tIns="0" rIns="0" bIns="0" rtlCol="0" anchor="t">
            <a:spAutoFit/>
          </a:bodyPr>
          <a:lstStyle>
            <a:lvl1pPr algn="l" defTabSz="914400" rtl="0" eaLnBrk="1" latinLnBrk="0" hangingPunct="1">
              <a:spcBef>
                <a:spcPct val="0"/>
              </a:spcBef>
              <a:buNone/>
              <a:defRPr sz="2200" kern="1200">
                <a:solidFill>
                  <a:schemeClr val="accent5"/>
                </a:solidFill>
                <a:latin typeface="+mn-lt"/>
                <a:ea typeface="+mj-ea"/>
                <a:cs typeface="+mj-cs"/>
              </a:defRPr>
            </a:lvl1pPr>
          </a:lstStyle>
          <a:p>
            <a:pPr algn="ctr"/>
            <a:r>
              <a:rPr lang="de-DE" dirty="0"/>
              <a:t>Szkolenie dostawców</a:t>
            </a:r>
          </a:p>
        </p:txBody>
      </p:sp>
      <p:sp>
        <p:nvSpPr>
          <p:cNvPr id="29" name="Rechteck 28">
            <a:hlinkClick r:id="rId14" action="ppaction://hlinksldjump"/>
          </p:cNvPr>
          <p:cNvSpPr/>
          <p:nvPr>
            <p:custDataLst>
              <p:tags r:id="rId4"/>
            </p:custDataLst>
          </p:nvPr>
        </p:nvSpPr>
        <p:spPr>
          <a:xfrm>
            <a:off x="11601934" y="2656484"/>
            <a:ext cx="65"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lgn="ctr">
              <a:spcBef>
                <a:spcPct val="0"/>
              </a:spcBef>
              <a:spcAft>
                <a:spcPct val="0"/>
              </a:spcAft>
            </a:pPr>
            <a:endParaRPr lang="de-DE" sz="1600">
              <a:solidFill>
                <a:srgbClr val="4B5564"/>
              </a:solidFill>
            </a:endParaRPr>
          </a:p>
        </p:txBody>
      </p:sp>
      <p:sp>
        <p:nvSpPr>
          <p:cNvPr id="28" name="Rechteck 27">
            <a:hlinkClick r:id="rId14" action="ppaction://hlinksldjump"/>
          </p:cNvPr>
          <p:cNvSpPr/>
          <p:nvPr>
            <p:custDataLst>
              <p:tags r:id="rId5"/>
            </p:custDataLst>
          </p:nvPr>
        </p:nvSpPr>
        <p:spPr>
          <a:xfrm>
            <a:off x="336000" y="2656484"/>
            <a:ext cx="3738076"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spcBef>
                <a:spcPct val="0"/>
              </a:spcBef>
              <a:spcAft>
                <a:spcPct val="0"/>
              </a:spcAft>
            </a:pPr>
            <a:r>
              <a:rPr lang="pl-PL" sz="1600" dirty="0">
                <a:solidFill>
                  <a:schemeClr val="bg1"/>
                </a:solidFill>
              </a:rPr>
              <a:t>Zapewnienia</a:t>
            </a:r>
            <a:r>
              <a:rPr lang="de-DE" sz="1600" dirty="0">
                <a:solidFill>
                  <a:schemeClr val="bg1"/>
                </a:solidFill>
              </a:rPr>
              <a:t> </a:t>
            </a:r>
            <a:r>
              <a:rPr lang="pl-PL" sz="1600" dirty="0">
                <a:solidFill>
                  <a:schemeClr val="bg1"/>
                </a:solidFill>
              </a:rPr>
              <a:t>umowne</a:t>
            </a:r>
            <a:r>
              <a:rPr lang="de-DE" sz="1600" dirty="0">
                <a:solidFill>
                  <a:schemeClr val="bg1"/>
                </a:solidFill>
              </a:rPr>
              <a:t> </a:t>
            </a:r>
            <a:r>
              <a:rPr lang="de-DE" sz="1600" dirty="0" err="1">
                <a:solidFill>
                  <a:schemeClr val="bg1"/>
                </a:solidFill>
              </a:rPr>
              <a:t>dostawcy</a:t>
            </a:r>
            <a:endParaRPr lang="de-DE" sz="1600" dirty="0">
              <a:solidFill>
                <a:schemeClr val="bg1"/>
              </a:solidFill>
            </a:endParaRPr>
          </a:p>
        </p:txBody>
      </p:sp>
      <p:sp>
        <p:nvSpPr>
          <p:cNvPr id="27" name="Rechteck 26">
            <a:hlinkClick r:id="rId15" action="ppaction://hlinksldjump"/>
          </p:cNvPr>
          <p:cNvSpPr/>
          <p:nvPr>
            <p:custDataLst>
              <p:tags r:id="rId6"/>
            </p:custDataLst>
          </p:nvPr>
        </p:nvSpPr>
        <p:spPr>
          <a:xfrm>
            <a:off x="11601934" y="2106911"/>
            <a:ext cx="65"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lgn="ctr">
              <a:spcBef>
                <a:spcPct val="0"/>
              </a:spcBef>
              <a:spcAft>
                <a:spcPct val="0"/>
              </a:spcAft>
            </a:pPr>
            <a:endParaRPr lang="de-DE" sz="1600">
              <a:solidFill>
                <a:srgbClr val="4B5564"/>
              </a:solidFill>
            </a:endParaRPr>
          </a:p>
        </p:txBody>
      </p:sp>
      <p:sp>
        <p:nvSpPr>
          <p:cNvPr id="26" name="Rechteck 25">
            <a:hlinkClick r:id="rId15" action="ppaction://hlinksldjump"/>
          </p:cNvPr>
          <p:cNvSpPr/>
          <p:nvPr>
            <p:custDataLst>
              <p:tags r:id="rId7"/>
            </p:custDataLst>
          </p:nvPr>
        </p:nvSpPr>
        <p:spPr>
          <a:xfrm>
            <a:off x="336000" y="2106911"/>
            <a:ext cx="3738076"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spcBef>
                <a:spcPct val="0"/>
              </a:spcBef>
              <a:spcAft>
                <a:spcPct val="0"/>
              </a:spcAft>
            </a:pPr>
            <a:r>
              <a:rPr lang="de-DE" sz="1600" dirty="0" err="1">
                <a:solidFill>
                  <a:schemeClr val="accent4"/>
                </a:solidFill>
              </a:rPr>
              <a:t>Kodeks</a:t>
            </a:r>
            <a:r>
              <a:rPr lang="de-DE" sz="1600" dirty="0">
                <a:solidFill>
                  <a:schemeClr val="accent4"/>
                </a:solidFill>
              </a:rPr>
              <a:t> </a:t>
            </a:r>
            <a:r>
              <a:rPr lang="de-DE" sz="1600" dirty="0" err="1">
                <a:solidFill>
                  <a:schemeClr val="accent4"/>
                </a:solidFill>
              </a:rPr>
              <a:t>postępowania</a:t>
            </a:r>
            <a:r>
              <a:rPr lang="de-DE" sz="1600" dirty="0">
                <a:solidFill>
                  <a:schemeClr val="accent4"/>
                </a:solidFill>
              </a:rPr>
              <a:t> </a:t>
            </a:r>
            <a:r>
              <a:rPr lang="de-DE" sz="1600" dirty="0" err="1">
                <a:solidFill>
                  <a:schemeClr val="accent4"/>
                </a:solidFill>
              </a:rPr>
              <a:t>dostawc</a:t>
            </a:r>
            <a:r>
              <a:rPr lang="pl-PL" sz="1600" dirty="0">
                <a:solidFill>
                  <a:schemeClr val="accent4"/>
                </a:solidFill>
              </a:rPr>
              <a:t>y</a:t>
            </a:r>
            <a:endParaRPr lang="de-DE" sz="1600" dirty="0">
              <a:solidFill>
                <a:schemeClr val="accent4"/>
              </a:solidFill>
            </a:endParaRPr>
          </a:p>
        </p:txBody>
      </p:sp>
      <p:sp>
        <p:nvSpPr>
          <p:cNvPr id="25" name="Rechteck 24">
            <a:hlinkClick r:id="rId16" action="ppaction://hlinksldjump"/>
          </p:cNvPr>
          <p:cNvSpPr/>
          <p:nvPr>
            <p:custDataLst>
              <p:tags r:id="rId8"/>
            </p:custDataLst>
          </p:nvPr>
        </p:nvSpPr>
        <p:spPr>
          <a:xfrm>
            <a:off x="11601934" y="1557338"/>
            <a:ext cx="65"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lgn="ctr">
              <a:spcBef>
                <a:spcPct val="0"/>
              </a:spcBef>
              <a:spcAft>
                <a:spcPct val="0"/>
              </a:spcAft>
            </a:pPr>
            <a:endParaRPr lang="de-DE" sz="1600">
              <a:solidFill>
                <a:srgbClr val="4B5564"/>
              </a:solidFill>
            </a:endParaRPr>
          </a:p>
        </p:txBody>
      </p:sp>
      <p:sp>
        <p:nvSpPr>
          <p:cNvPr id="24" name="Rechteck 23">
            <a:hlinkClick r:id="rId16" action="ppaction://hlinksldjump"/>
          </p:cNvPr>
          <p:cNvSpPr/>
          <p:nvPr>
            <p:custDataLst>
              <p:tags r:id="rId9"/>
            </p:custDataLst>
          </p:nvPr>
        </p:nvSpPr>
        <p:spPr>
          <a:xfrm>
            <a:off x="336000" y="1557338"/>
            <a:ext cx="3738076"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spcBef>
                <a:spcPct val="0"/>
              </a:spcBef>
              <a:spcAft>
                <a:spcPct val="0"/>
              </a:spcAft>
            </a:pPr>
            <a:r>
              <a:rPr lang="de-DE" sz="1600" dirty="0">
                <a:solidFill>
                  <a:schemeClr val="accent4"/>
                </a:solidFill>
              </a:rPr>
              <a:t>Zrównoważony rozwój w thyssenkrupp</a:t>
            </a:r>
          </a:p>
        </p:txBody>
      </p:sp>
      <p:sp>
        <p:nvSpPr>
          <p:cNvPr id="22" name="Titel 21"/>
          <p:cNvSpPr>
            <a:spLocks noGrp="1"/>
          </p:cNvSpPr>
          <p:nvPr>
            <p:ph type="title"/>
            <p:custDataLst>
              <p:tags r:id="rId10"/>
            </p:custDataLst>
          </p:nvPr>
        </p:nvSpPr>
        <p:spPr/>
        <p:txBody>
          <a:bodyPr vert="horz"/>
          <a:lstStyle/>
          <a:p>
            <a:r>
              <a:rPr lang="de-DE" dirty="0">
                <a:solidFill>
                  <a:schemeClr val="bg1"/>
                </a:solidFill>
              </a:rPr>
              <a:t>Agenda</a:t>
            </a:r>
          </a:p>
        </p:txBody>
      </p:sp>
    </p:spTree>
    <p:custDataLst>
      <p:tags r:id="rId1"/>
    </p:custDataLst>
    <p:extLst>
      <p:ext uri="{BB962C8B-B14F-4D97-AF65-F5344CB8AC3E}">
        <p14:creationId xmlns:p14="http://schemas.microsoft.com/office/powerpoint/2010/main" val="848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6="http://schemas.microsoft.com/office/drawing/2014/main"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1133311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73" imgH="273" progId="TCLayout.ActiveDocument.1">
                  <p:embed/>
                </p:oleObj>
              </mc:Choice>
              <mc:Fallback>
                <p:oleObj name="think-cell Folie" r:id="rId4" imgW="273" imgH="273"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p:cNvSpPr>
            <a:spLocks noGrp="1"/>
          </p:cNvSpPr>
          <p:nvPr>
            <p:ph type="title"/>
          </p:nvPr>
        </p:nvSpPr>
        <p:spPr>
          <a:xfrm>
            <a:off x="-1" y="185674"/>
            <a:ext cx="7352145" cy="533204"/>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pl-PL" sz="2800" dirty="0">
                <a:solidFill>
                  <a:srgbClr val="FFFFFF"/>
                </a:solidFill>
                <a:latin typeface="TKTypeMedium"/>
              </a:rPr>
              <a:t>Zapewnienia</a:t>
            </a:r>
            <a:r>
              <a:rPr lang="de-DE" sz="2800" dirty="0">
                <a:solidFill>
                  <a:srgbClr val="FFFFFF"/>
                </a:solidFill>
                <a:latin typeface="TKTypeMedium"/>
                <a:ea typeface="+mn-ea"/>
                <a:cs typeface="+mn-cs"/>
              </a:rPr>
              <a:t> </a:t>
            </a:r>
            <a:r>
              <a:rPr lang="pl-PL" sz="2800" dirty="0">
                <a:solidFill>
                  <a:srgbClr val="FFFFFF"/>
                </a:solidFill>
                <a:latin typeface="TKTypeMedium"/>
                <a:ea typeface="+mn-ea"/>
                <a:cs typeface="+mn-cs"/>
              </a:rPr>
              <a:t>umowne</a:t>
            </a:r>
            <a:r>
              <a:rPr lang="de-DE" sz="2800" dirty="0">
                <a:solidFill>
                  <a:srgbClr val="FFFFFF"/>
                </a:solidFill>
                <a:latin typeface="TKTypeMedium"/>
                <a:ea typeface="+mn-ea"/>
                <a:cs typeface="+mn-cs"/>
              </a:rPr>
              <a:t> dostawcy</a:t>
            </a:r>
          </a:p>
        </p:txBody>
      </p:sp>
      <p:sp>
        <p:nvSpPr>
          <p:cNvPr id="7" name="Textfeld 6"/>
          <p:cNvSpPr txBox="1"/>
          <p:nvPr/>
        </p:nvSpPr>
        <p:spPr>
          <a:xfrm>
            <a:off x="334434" y="1520824"/>
            <a:ext cx="869844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
                <a:srgbClr val="00A0F5"/>
              </a:buClr>
              <a:buSzTx/>
              <a:buFontTx/>
              <a:buNone/>
              <a:tabLst/>
              <a:defRPr/>
            </a:pPr>
            <a:r>
              <a:rPr lang="pl-PL" sz="1600" dirty="0">
                <a:solidFill>
                  <a:srgbClr val="00A0F5"/>
                </a:solidFill>
                <a:latin typeface="TKTypeMedium"/>
              </a:rPr>
              <a:t>Twoja j</a:t>
            </a:r>
            <a:r>
              <a:rPr lang="de-DE" sz="1600" dirty="0" err="1">
                <a:solidFill>
                  <a:srgbClr val="00A0F5"/>
                </a:solidFill>
                <a:latin typeface="TKTypeMedium"/>
              </a:rPr>
              <a:t>ednostronna</a:t>
            </a:r>
            <a:r>
              <a:rPr lang="de-DE" sz="1600" dirty="0">
                <a:solidFill>
                  <a:srgbClr val="00A0F5"/>
                </a:solidFill>
                <a:latin typeface="TKTypeMedium"/>
              </a:rPr>
              <a:t> deklaracja w sprawie </a:t>
            </a:r>
            <a:r>
              <a:rPr lang="de-DE" sz="1600" dirty="0" err="1">
                <a:solidFill>
                  <a:srgbClr val="00A0F5"/>
                </a:solidFill>
                <a:latin typeface="TKTypeMedium"/>
              </a:rPr>
              <a:t>SCoC</a:t>
            </a:r>
            <a:r>
              <a:rPr lang="de-DE" sz="1600" dirty="0">
                <a:solidFill>
                  <a:srgbClr val="00A0F5"/>
                </a:solidFill>
                <a:latin typeface="TKTypeMedium"/>
              </a:rPr>
              <a:t> (</a:t>
            </a:r>
            <a:r>
              <a:rPr lang="de-DE" sz="1600" dirty="0" err="1">
                <a:solidFill>
                  <a:srgbClr val="00A0F5"/>
                </a:solidFill>
                <a:latin typeface="TKTypeMedium"/>
              </a:rPr>
              <a:t>brak</a:t>
            </a:r>
            <a:r>
              <a:rPr lang="de-DE" sz="1600" dirty="0">
                <a:solidFill>
                  <a:srgbClr val="00A0F5"/>
                </a:solidFill>
                <a:latin typeface="TKTypeMedium"/>
              </a:rPr>
              <a:t> </a:t>
            </a:r>
            <a:r>
              <a:rPr lang="pl-PL" sz="1600" dirty="0">
                <a:solidFill>
                  <a:srgbClr val="00A0F5"/>
                </a:solidFill>
                <a:latin typeface="TKTypeMedium"/>
              </a:rPr>
              <a:t>umowy</a:t>
            </a:r>
            <a:r>
              <a:rPr lang="de-DE" sz="1600" dirty="0">
                <a:solidFill>
                  <a:srgbClr val="00A0F5"/>
                </a:solidFill>
                <a:latin typeface="TKTypeMedium"/>
              </a:rPr>
              <a:t>)</a:t>
            </a:r>
          </a:p>
        </p:txBody>
      </p:sp>
      <p:sp>
        <p:nvSpPr>
          <p:cNvPr id="11" name="Rechteck 10"/>
          <p:cNvSpPr>
            <a:spLocks/>
          </p:cNvSpPr>
          <p:nvPr/>
        </p:nvSpPr>
        <p:spPr>
          <a:xfrm>
            <a:off x="334438" y="1988359"/>
            <a:ext cx="8594537" cy="136590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200"/>
              </a:spcAft>
              <a:buClr>
                <a:srgbClr val="00A0F5"/>
              </a:buClr>
              <a:buSzTx/>
              <a:buFontTx/>
              <a:buNone/>
              <a:tabLst/>
              <a:defRPr/>
            </a:pPr>
            <a:r>
              <a:rPr kumimoji="0" lang="de-DE" sz="1400" b="0" i="0" u="none" strike="noStrike" kern="1200" cap="none" spc="0" normalizeH="0" baseline="0" noProof="0" dirty="0">
                <a:ln>
                  <a:noFill/>
                </a:ln>
                <a:solidFill>
                  <a:srgbClr val="00A0F5"/>
                </a:solidFill>
                <a:effectLst/>
                <a:uLnTx/>
                <a:uFillTx/>
                <a:latin typeface="TKTypeMedium"/>
                <a:ea typeface="+mn-ea"/>
                <a:cs typeface="+mn-cs"/>
              </a:rPr>
              <a:t>Potwierdzenie dostawcy</a:t>
            </a:r>
          </a:p>
          <a:p>
            <a:pPr marL="0" marR="0" lvl="0" indent="0" algn="l" defTabSz="914400" rtl="0" eaLnBrk="1" fontAlgn="auto" latinLnBrk="0" hangingPunct="1">
              <a:lnSpc>
                <a:spcPct val="100000"/>
              </a:lnSpc>
              <a:spcBef>
                <a:spcPts val="0"/>
              </a:spcBef>
              <a:spcAft>
                <a:spcPts val="1200"/>
              </a:spcAft>
              <a:buClr>
                <a:srgbClr val="00A0F5"/>
              </a:buClr>
              <a:buSzTx/>
              <a:buFontTx/>
              <a:buNone/>
              <a:tabLst/>
              <a:defRPr/>
            </a:pPr>
            <a:r>
              <a:rPr kumimoji="0" lang="de-DE" sz="1400" b="0" i="0" u="none" strike="noStrike" kern="1200" cap="none" spc="0" normalizeH="0" baseline="0" noProof="0" dirty="0">
                <a:ln>
                  <a:noFill/>
                </a:ln>
                <a:solidFill>
                  <a:srgbClr val="4B5564"/>
                </a:solidFill>
                <a:effectLst/>
                <a:uLnTx/>
                <a:uFillTx/>
                <a:latin typeface="TKTypeMedium"/>
                <a:ea typeface="+mn-ea"/>
                <a:cs typeface="+mn-cs"/>
              </a:rPr>
              <a:t>DOSTAWCA otrzymał i zapoznał się z Kodeksem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postępowania</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dostawc</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y</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(Supplier Code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of</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Conduct 4.1</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SCoC</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obowiązującym w </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thyssenkrupp. Zrozumiał oczekiwania firmy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thyssenkrupp w </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tym zakresie.</a:t>
            </a:r>
          </a:p>
        </p:txBody>
      </p:sp>
      <p:sp>
        <p:nvSpPr>
          <p:cNvPr id="12" name="Rechteck 11"/>
          <p:cNvSpPr>
            <a:spLocks/>
          </p:cNvSpPr>
          <p:nvPr/>
        </p:nvSpPr>
        <p:spPr>
          <a:xfrm>
            <a:off x="334438" y="4040105"/>
            <a:ext cx="8594537" cy="136590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200"/>
              </a:spcAft>
              <a:buClr>
                <a:srgbClr val="00A0F5"/>
              </a:buClr>
              <a:buSzTx/>
              <a:buFontTx/>
              <a:buNone/>
              <a:tabLst/>
              <a:defRPr/>
            </a:pPr>
            <a:r>
              <a:rPr kumimoji="0" lang="de-DE" sz="1400" b="0" i="0" u="none" strike="noStrike" kern="1200" cap="none" spc="0" normalizeH="0" baseline="0" noProof="0" dirty="0">
                <a:ln>
                  <a:noFill/>
                </a:ln>
                <a:solidFill>
                  <a:srgbClr val="00A0F5"/>
                </a:solidFill>
                <a:effectLst/>
                <a:uLnTx/>
                <a:uFillTx/>
                <a:latin typeface="TKTypeMedium"/>
                <a:ea typeface="+mn-ea"/>
                <a:cs typeface="+mn-cs"/>
              </a:rPr>
              <a:t>	Zapewnienie dostawcy</a:t>
            </a:r>
          </a:p>
          <a:p>
            <a:pPr marL="0" marR="0" lvl="0" indent="0" algn="l" defTabSz="914400" rtl="0" eaLnBrk="1" fontAlgn="auto" latinLnBrk="0" hangingPunct="1">
              <a:lnSpc>
                <a:spcPct val="100000"/>
              </a:lnSpc>
              <a:spcBef>
                <a:spcPts val="0"/>
              </a:spcBef>
              <a:spcAft>
                <a:spcPts val="1200"/>
              </a:spcAft>
              <a:buClr>
                <a:srgbClr val="00A0F5"/>
              </a:buClr>
              <a:buSzTx/>
              <a:buFontTx/>
              <a:buNone/>
              <a:tabLst/>
              <a:defRPr/>
            </a:pPr>
            <a:r>
              <a:rPr kumimoji="0" lang="de-DE" sz="1400" b="0" i="0" u="none" strike="noStrike" kern="1200" cap="none" spc="0" normalizeH="0" baseline="0" noProof="0" dirty="0">
                <a:ln>
                  <a:noFill/>
                </a:ln>
                <a:solidFill>
                  <a:srgbClr val="4B5564"/>
                </a:solidFill>
                <a:effectLst/>
                <a:uLnTx/>
                <a:uFillTx/>
                <a:latin typeface="TKTypeMedium"/>
                <a:ea typeface="+mn-ea"/>
                <a:cs typeface="+mn-cs"/>
              </a:rPr>
              <a:t>DOSTAWCA niniejszym zobowiązuje się do przestrzegania oczekiwań firmy thyssenkrupp zawartych w Kodeksie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postępowania</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dostawcy obowiązującego w firmie </a:t>
            </a:r>
            <a:r>
              <a:rPr kumimoji="0" lang="pl-PL" sz="1400" b="0" i="0" u="none" strike="noStrike" kern="1200" cap="none" spc="0" normalizeH="0" baseline="0" noProof="0" dirty="0" err="1">
                <a:ln>
                  <a:noFill/>
                </a:ln>
                <a:solidFill>
                  <a:srgbClr val="4B5564"/>
                </a:solidFill>
                <a:effectLst/>
                <a:uLnTx/>
                <a:uFillTx/>
                <a:latin typeface="TKTypeMedium"/>
                <a:ea typeface="+mn-ea"/>
                <a:cs typeface="+mn-cs"/>
              </a:rPr>
              <a:t>thyssenkrupp</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oraz</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do odpowiedniego ich uwzględniania w całym łańcuchu dostaw.</a:t>
            </a:r>
          </a:p>
        </p:txBody>
      </p:sp>
      <p:sp>
        <p:nvSpPr>
          <p:cNvPr id="13" name="Textfeld 12"/>
          <p:cNvSpPr txBox="1">
            <a:spLocks/>
          </p:cNvSpPr>
          <p:nvPr/>
        </p:nvSpPr>
        <p:spPr>
          <a:xfrm>
            <a:off x="9192423" y="2496359"/>
            <a:ext cx="2662007" cy="697659"/>
          </a:xfrm>
          <a:prstGeom prst="rect">
            <a:avLst/>
          </a:prstGeom>
        </p:spPr>
        <p:style>
          <a:lnRef idx="2">
            <a:schemeClr val="accent6"/>
          </a:lnRef>
          <a:fillRef idx="1">
            <a:schemeClr val="lt1"/>
          </a:fillRef>
          <a:effectRef idx="0">
            <a:schemeClr val="accent6"/>
          </a:effectRef>
          <a:fontRef idx="minor">
            <a:schemeClr val="dk1"/>
          </a:fontRef>
        </p:style>
        <p:txBody>
          <a:bodyPr wrap="square" lIns="126000" tIns="126000" rIns="126000" bIns="12600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baseline="0" noProof="0" dirty="0" err="1">
                <a:ln>
                  <a:noFill/>
                </a:ln>
                <a:solidFill>
                  <a:srgbClr val="FFB400"/>
                </a:solidFill>
                <a:effectLst/>
                <a:uLnTx/>
                <a:uFillTx/>
                <a:latin typeface="TKTypeMedium"/>
                <a:ea typeface="+mn-ea"/>
                <a:cs typeface="+mn-cs"/>
              </a:rPr>
              <a:t>SCoC </a:t>
            </a:r>
            <a:r>
              <a:rPr kumimoji="0" lang="de-DE" sz="1600" b="0" i="0" u="none" strike="noStrike" kern="1200" cap="none" spc="0" normalizeH="0" baseline="0" noProof="0" dirty="0">
                <a:ln>
                  <a:noFill/>
                </a:ln>
                <a:solidFill>
                  <a:srgbClr val="FFB400"/>
                </a:solidFill>
                <a:effectLst/>
                <a:uLnTx/>
                <a:uFillTx/>
                <a:latin typeface="TKTypeMedium"/>
                <a:ea typeface="+mn-ea"/>
                <a:cs typeface="+mn-cs"/>
              </a:rPr>
              <a:t>otrzymany i zrozumiany</a:t>
            </a:r>
          </a:p>
        </p:txBody>
      </p:sp>
      <p:sp>
        <p:nvSpPr>
          <p:cNvPr id="14" name="Textfeld 13"/>
          <p:cNvSpPr txBox="1"/>
          <p:nvPr/>
        </p:nvSpPr>
        <p:spPr>
          <a:xfrm>
            <a:off x="9192423" y="4263430"/>
            <a:ext cx="2659930" cy="919258"/>
          </a:xfrm>
          <a:prstGeom prst="rect">
            <a:avLst/>
          </a:prstGeom>
        </p:spPr>
        <p:style>
          <a:lnRef idx="2">
            <a:schemeClr val="accent6"/>
          </a:lnRef>
          <a:fillRef idx="1">
            <a:schemeClr val="lt1"/>
          </a:fillRef>
          <a:effectRef idx="0">
            <a:schemeClr val="accent6"/>
          </a:effectRef>
          <a:fontRef idx="minor">
            <a:schemeClr val="dk1"/>
          </a:fontRef>
        </p:style>
        <p:txBody>
          <a:bodyPr wrap="square" lIns="126000" tIns="126000" rIns="126000" bIns="12600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baseline="0" noProof="0" dirty="0">
                <a:ln>
                  <a:noFill/>
                </a:ln>
                <a:solidFill>
                  <a:srgbClr val="FFB400"/>
                </a:solidFill>
                <a:effectLst/>
                <a:uLnTx/>
                <a:uFillTx/>
                <a:latin typeface="TKTypeMedium"/>
                <a:ea typeface="+mn-ea"/>
                <a:cs typeface="+mn-cs"/>
              </a:rPr>
              <a:t>Zgodność z </a:t>
            </a:r>
            <a:r>
              <a:rPr kumimoji="0" lang="de-DE" sz="1600" b="0" i="0" u="none" strike="noStrike" kern="1200" cap="none" spc="0" normalizeH="0" baseline="0" noProof="0" dirty="0" err="1">
                <a:ln>
                  <a:noFill/>
                </a:ln>
                <a:solidFill>
                  <a:srgbClr val="FFB400"/>
                </a:solidFill>
                <a:effectLst/>
                <a:uLnTx/>
                <a:uFillTx/>
                <a:latin typeface="TKTypeMedium"/>
                <a:ea typeface="+mn-ea"/>
                <a:cs typeface="+mn-cs"/>
              </a:rPr>
              <a:t>SCoC tk</a:t>
            </a:r>
            <a:r>
              <a:rPr kumimoji="0" lang="de-DE" sz="1600" b="0" i="0" u="none" strike="noStrike" kern="1200" cap="none" spc="0" normalizeH="0" baseline="0" noProof="0" dirty="0">
                <a:ln>
                  <a:noFill/>
                </a:ln>
                <a:solidFill>
                  <a:srgbClr val="FFB400"/>
                </a:solidFill>
                <a:effectLst/>
                <a:uLnTx/>
                <a:uFillTx/>
                <a:latin typeface="TKTypeMedium"/>
                <a:ea typeface="+mn-ea"/>
                <a:cs typeface="+mn-cs"/>
              </a:rPr>
              <a:t>, również w całym łańcuchu dostaw</a:t>
            </a:r>
          </a:p>
        </p:txBody>
      </p:sp>
      <p:sp>
        <p:nvSpPr>
          <p:cNvPr id="2" name="Textfeld 1"/>
          <p:cNvSpPr txBox="1"/>
          <p:nvPr/>
        </p:nvSpPr>
        <p:spPr>
          <a:xfrm>
            <a:off x="334438" y="3748322"/>
            <a:ext cx="8750633" cy="2215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noProof="0" dirty="0" err="1">
                <a:ln>
                  <a:noFill/>
                </a:ln>
                <a:solidFill>
                  <a:srgbClr val="00A0F5"/>
                </a:solidFill>
                <a:effectLst/>
                <a:uLnTx/>
                <a:uFillTx/>
                <a:latin typeface="TKTypeMedium"/>
                <a:ea typeface="+mn-ea"/>
                <a:cs typeface="+mn-cs"/>
              </a:rPr>
              <a:t>Zapewnienie</a:t>
            </a:r>
            <a:r>
              <a:rPr kumimoji="0" lang="de-DE" sz="1600" b="0" i="0" u="none" strike="noStrike" kern="1200" cap="none" spc="0" normalizeH="0" noProof="0" dirty="0">
                <a:ln>
                  <a:noFill/>
                </a:ln>
                <a:solidFill>
                  <a:srgbClr val="00A0F5"/>
                </a:solidFill>
                <a:effectLst/>
                <a:uLnTx/>
                <a:uFillTx/>
                <a:latin typeface="TKTypeMedium"/>
                <a:ea typeface="+mn-ea"/>
                <a:cs typeface="+mn-cs"/>
              </a:rPr>
              <a:t> </a:t>
            </a:r>
            <a:r>
              <a:rPr kumimoji="0" lang="pl-PL" sz="1600" b="0" i="0" u="none" strike="noStrike" kern="1200" cap="none" spc="0" normalizeH="0" baseline="0" noProof="0" dirty="0">
                <a:ln>
                  <a:noFill/>
                </a:ln>
                <a:solidFill>
                  <a:srgbClr val="00A0F5"/>
                </a:solidFill>
                <a:effectLst/>
                <a:uLnTx/>
                <a:uFillTx/>
                <a:latin typeface="TKTypeMedium"/>
                <a:ea typeface="+mn-ea"/>
                <a:cs typeface="+mn-cs"/>
              </a:rPr>
              <a:t>umowne</a:t>
            </a:r>
            <a:r>
              <a:rPr kumimoji="0" lang="de-DE" sz="1600" b="0" i="0" u="none" strike="noStrike" kern="1200" cap="none" spc="0" normalizeH="0" baseline="0" noProof="0" dirty="0">
                <a:ln>
                  <a:noFill/>
                </a:ln>
                <a:solidFill>
                  <a:srgbClr val="00A0F5"/>
                </a:solidFill>
                <a:effectLst/>
                <a:uLnTx/>
                <a:uFillTx/>
                <a:latin typeface="TKTypeMedium"/>
                <a:ea typeface="+mn-ea"/>
                <a:cs typeface="+mn-cs"/>
              </a:rPr>
              <a:t> </a:t>
            </a:r>
            <a:r>
              <a:rPr kumimoji="0" lang="de-DE" sz="1600" b="0" i="0" u="none" strike="noStrike" kern="1200" cap="none" spc="0" normalizeH="0" noProof="0" dirty="0">
                <a:ln>
                  <a:noFill/>
                </a:ln>
                <a:solidFill>
                  <a:srgbClr val="00A0F5"/>
                </a:solidFill>
                <a:effectLst/>
                <a:uLnTx/>
                <a:uFillTx/>
                <a:latin typeface="TKTypeMedium"/>
                <a:ea typeface="+mn-ea"/>
                <a:cs typeface="+mn-cs"/>
              </a:rPr>
              <a:t>(</a:t>
            </a:r>
            <a:r>
              <a:rPr kumimoji="0" lang="de-DE" sz="1600" b="0" i="0" u="none" strike="noStrike" kern="1200" cap="none" spc="0" normalizeH="0" baseline="0" noProof="0" dirty="0">
                <a:ln>
                  <a:noFill/>
                </a:ln>
                <a:solidFill>
                  <a:srgbClr val="00A0F5"/>
                </a:solidFill>
                <a:effectLst/>
                <a:uLnTx/>
                <a:uFillTx/>
                <a:latin typeface="TKTypeMedium"/>
                <a:ea typeface="+mn-ea"/>
                <a:cs typeface="+mn-cs"/>
              </a:rPr>
              <a:t>umowy z thyssenkrupp)</a:t>
            </a:r>
          </a:p>
        </p:txBody>
      </p:sp>
      <p:sp>
        <p:nvSpPr>
          <p:cNvPr id="4" name="Flussdiagramm: Verbinder 3"/>
          <p:cNvSpPr/>
          <p:nvPr/>
        </p:nvSpPr>
        <p:spPr>
          <a:xfrm>
            <a:off x="500723" y="4180472"/>
            <a:ext cx="457200" cy="457200"/>
          </a:xfrm>
          <a:prstGeom prst="flowChart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baseline="0" noProof="0" dirty="0">
                <a:ln>
                  <a:noFill/>
                </a:ln>
                <a:solidFill>
                  <a:schemeClr val="bg1"/>
                </a:solidFill>
                <a:effectLst/>
                <a:uLnTx/>
                <a:uFillTx/>
                <a:latin typeface="TKTypeMedium"/>
                <a:ea typeface="+mn-ea"/>
                <a:cs typeface="+mn-cs"/>
              </a:rPr>
              <a:t>1</a:t>
            </a:r>
          </a:p>
        </p:txBody>
      </p:sp>
    </p:spTree>
    <p:extLst>
      <p:ext uri="{BB962C8B-B14F-4D97-AF65-F5344CB8AC3E}">
        <p14:creationId xmlns:p14="http://schemas.microsoft.com/office/powerpoint/2010/main" val="286405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1034139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73" imgH="273" progId="TCLayout.ActiveDocument.1">
                  <p:embed/>
                </p:oleObj>
              </mc:Choice>
              <mc:Fallback>
                <p:oleObj name="think-cell Folie" r:id="rId4" imgW="273" imgH="273"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p:cNvSpPr>
            <a:spLocks noGrp="1"/>
          </p:cNvSpPr>
          <p:nvPr>
            <p:ph type="title"/>
          </p:nvPr>
        </p:nvSpPr>
        <p:spPr>
          <a:xfrm>
            <a:off x="-1" y="185674"/>
            <a:ext cx="7096125" cy="533204"/>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pl-PL" sz="2800" dirty="0">
                <a:solidFill>
                  <a:srgbClr val="FFFFFF"/>
                </a:solidFill>
                <a:latin typeface="TKTypeMedium"/>
                <a:ea typeface="+mn-ea"/>
                <a:cs typeface="+mn-cs"/>
              </a:rPr>
              <a:t>Zapewnienia</a:t>
            </a:r>
            <a:r>
              <a:rPr lang="de-DE" sz="2800" dirty="0">
                <a:solidFill>
                  <a:srgbClr val="FFFFFF"/>
                </a:solidFill>
                <a:latin typeface="TKTypeMedium"/>
                <a:ea typeface="+mn-ea"/>
                <a:cs typeface="+mn-cs"/>
              </a:rPr>
              <a:t> </a:t>
            </a:r>
            <a:r>
              <a:rPr lang="pl-PL" sz="2800" dirty="0">
                <a:solidFill>
                  <a:srgbClr val="FFFFFF"/>
                </a:solidFill>
                <a:latin typeface="TKTypeMedium"/>
                <a:ea typeface="+mn-ea"/>
                <a:cs typeface="+mn-cs"/>
              </a:rPr>
              <a:t>umowne</a:t>
            </a:r>
            <a:r>
              <a:rPr lang="de-DE" sz="2800" dirty="0">
                <a:solidFill>
                  <a:srgbClr val="FFFFFF"/>
                </a:solidFill>
                <a:latin typeface="TKTypeMedium"/>
                <a:ea typeface="+mn-ea"/>
                <a:cs typeface="+mn-cs"/>
              </a:rPr>
              <a:t> dostawcy</a:t>
            </a:r>
          </a:p>
        </p:txBody>
      </p:sp>
      <p:sp>
        <p:nvSpPr>
          <p:cNvPr id="11" name="Rechteck 10"/>
          <p:cNvSpPr/>
          <p:nvPr/>
        </p:nvSpPr>
        <p:spPr>
          <a:xfrm>
            <a:off x="334438" y="1520824"/>
            <a:ext cx="8594537" cy="457200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90800" rtlCol="0" anchor="t"/>
          <a:lstStyle/>
          <a:p>
            <a:pPr marL="0" marR="0" lvl="0" indent="0" algn="l" defTabSz="914400" rtl="0" eaLnBrk="1" fontAlgn="auto" latinLnBrk="0" hangingPunct="1">
              <a:lnSpc>
                <a:spcPct val="100000"/>
              </a:lnSpc>
              <a:spcBef>
                <a:spcPts val="0"/>
              </a:spcBef>
              <a:spcAft>
                <a:spcPts val="1200"/>
              </a:spcAft>
              <a:buClr>
                <a:srgbClr val="00A0F5"/>
              </a:buClr>
              <a:buSzTx/>
              <a:buFontTx/>
              <a:buNone/>
              <a:tabLst/>
              <a:defRPr/>
            </a:pPr>
            <a:r>
              <a:rPr kumimoji="0" lang="de-DE" sz="1400" b="0" i="0" u="none" strike="noStrike" kern="1200" cap="none" spc="0" normalizeH="0" baseline="0" noProof="0" dirty="0">
                <a:ln>
                  <a:noFill/>
                </a:ln>
                <a:solidFill>
                  <a:srgbClr val="00A0F5"/>
                </a:solidFill>
                <a:effectLst/>
                <a:uLnTx/>
                <a:uFillTx/>
                <a:latin typeface="TKTypeMedium"/>
                <a:ea typeface="+mn-ea"/>
                <a:cs typeface="+mn-cs"/>
              </a:rPr>
              <a:t>	Obowiązek współpracy dostawcy w zakresie dalszych środków zapobiegawczych</a:t>
            </a:r>
          </a:p>
          <a:p>
            <a:pPr marL="342900" marR="0" lvl="0" indent="-342900" algn="l" defTabSz="914400" rtl="0" eaLnBrk="1" fontAlgn="auto" latinLnBrk="0" hangingPunct="1">
              <a:lnSpc>
                <a:spcPct val="100000"/>
              </a:lnSpc>
              <a:spcBef>
                <a:spcPts val="0"/>
              </a:spcBef>
              <a:spcAft>
                <a:spcPts val="1200"/>
              </a:spcAft>
              <a:buClr>
                <a:srgbClr val="00A0F5"/>
              </a:buClr>
              <a:buSzTx/>
              <a:buFont typeface="+mj-lt"/>
              <a:buAutoNum type="arabicPeriod"/>
              <a:tabLst/>
              <a:defRPr/>
            </a:pPr>
            <a:r>
              <a:rPr kumimoji="0" lang="de-DE" sz="1400" b="0" i="0" u="none" strike="noStrike" kern="1200" cap="none" spc="0" normalizeH="0" baseline="0" noProof="0" dirty="0">
                <a:ln>
                  <a:noFill/>
                </a:ln>
                <a:solidFill>
                  <a:srgbClr val="4B5564"/>
                </a:solidFill>
                <a:effectLst/>
                <a:uLnTx/>
                <a:uFillTx/>
                <a:latin typeface="TKTypeMedium"/>
                <a:ea typeface="+mn-ea"/>
                <a:cs typeface="+mn-cs"/>
              </a:rPr>
              <a:t>W celu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zapewnienia</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o przestrzeganiu oczekiwań dot.</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praw</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człowieka i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ochrony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środowisk</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a</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określony</a:t>
            </a:r>
            <a:r>
              <a:rPr kumimoji="0" lang="pl-PL" sz="1400" b="0" i="0" u="none" strike="noStrike" kern="1200" cap="none" spc="0" normalizeH="0" baseline="0" noProof="0" dirty="0" err="1">
                <a:ln>
                  <a:noFill/>
                </a:ln>
                <a:solidFill>
                  <a:srgbClr val="4B5564"/>
                </a:solidFill>
                <a:effectLst/>
                <a:uLnTx/>
                <a:uFillTx/>
                <a:latin typeface="TKTypeMedium"/>
                <a:ea typeface="+mn-ea"/>
                <a:cs typeface="+mn-cs"/>
              </a:rPr>
              <a:t>ch</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w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SCoC</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DOSTAWCA zobowiązuje się do uczestnictwa w szkoleniach i dalszej edukacji zgodnie z wymaganiami oraz - w razie potrzeby - do zapewnienia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uczestnictwa</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innych dostawców </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w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jego</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łańcuchu dostaw.</a:t>
            </a:r>
          </a:p>
          <a:p>
            <a:pPr marL="342900" marR="0" lvl="0" indent="-342900" algn="l" defTabSz="914400" rtl="0" eaLnBrk="1" fontAlgn="auto" latinLnBrk="0" hangingPunct="1">
              <a:lnSpc>
                <a:spcPct val="100000"/>
              </a:lnSpc>
              <a:spcBef>
                <a:spcPts val="0"/>
              </a:spcBef>
              <a:spcAft>
                <a:spcPts val="1200"/>
              </a:spcAft>
              <a:buClr>
                <a:srgbClr val="00A0F5"/>
              </a:buClr>
              <a:buSzTx/>
              <a:buFont typeface="+mj-lt"/>
              <a:buAutoNum type="arabicPeriod"/>
              <a:tabLst/>
              <a:defRPr/>
            </a:pPr>
            <a:r>
              <a:rPr kumimoji="0" lang="de-DE" sz="1400" b="0" i="0" u="none" strike="noStrike" kern="1200" cap="none" spc="0" normalizeH="0" baseline="0" noProof="0" dirty="0">
                <a:ln>
                  <a:noFill/>
                </a:ln>
                <a:solidFill>
                  <a:srgbClr val="4B5564"/>
                </a:solidFill>
                <a:effectLst/>
                <a:uLnTx/>
                <a:uFillTx/>
                <a:latin typeface="TKTypeMedium"/>
                <a:ea typeface="+mn-ea"/>
                <a:cs typeface="+mn-cs"/>
              </a:rPr>
              <a:t>DOSTAWCA zobowiązuje się do ustanowienia w swojej firmie na własny koszt odpowiednich mechanizmów kontroli w celu weryfikacji zgodności z oczekiwaniami firmy thyssenkrupp w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zakresie</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praw człowieka i ochrony środowiska określonymi w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SCoC</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oraz do ujawnienia ich KLIENTOWI na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jego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żądanie</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Mechanizmy kontroli DOSTAWCY muszą również umożliwiać weryfikację jego poddostawców. Jeżeli KLIENT ma uzasadnione wątpliwości co do adekwatności ustanowionych przez DOSTAWCĘ mechanizmów kontroli, DOSTAWCA zgadza się podjąć dodatkowe środki zalecane przez KLIENTA w celu zapewnienia zgodności z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oczekiwaniami dot.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praw</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człowieka i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ochrony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środowisk</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a</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środki</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naprawcze</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KLIENT jest upoważniony do przeprowadzania kontroli na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miejscu</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 a także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audytów</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w zakresie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zrównoważonego</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rozwoju w siedzibie DOSTAWCY w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celu</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potwierdzenia</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w razie potrzeby,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zgodn</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ego</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z oczekiwaniami firmy thyssenkrupp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postępowania </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w zakresie praw człowieka i ochrony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środowiska</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dostawc</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y</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i jego poddostawców.</a:t>
            </a:r>
          </a:p>
        </p:txBody>
      </p:sp>
      <p:sp>
        <p:nvSpPr>
          <p:cNvPr id="8" name="Textfeld 7"/>
          <p:cNvSpPr txBox="1"/>
          <p:nvPr/>
        </p:nvSpPr>
        <p:spPr>
          <a:xfrm>
            <a:off x="9192424" y="1972883"/>
            <a:ext cx="2662008" cy="476060"/>
          </a:xfrm>
          <a:prstGeom prst="rect">
            <a:avLst/>
          </a:prstGeom>
        </p:spPr>
        <p:style>
          <a:lnRef idx="2">
            <a:schemeClr val="accent6"/>
          </a:lnRef>
          <a:fillRef idx="1">
            <a:schemeClr val="lt1"/>
          </a:fillRef>
          <a:effectRef idx="0">
            <a:schemeClr val="accent6"/>
          </a:effectRef>
          <a:fontRef idx="minor">
            <a:schemeClr val="dk1"/>
          </a:fontRef>
        </p:style>
        <p:txBody>
          <a:bodyPr wrap="square" lIns="126000" tIns="126000" rIns="126000" bIns="12600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baseline="0" noProof="0" dirty="0">
                <a:ln>
                  <a:noFill/>
                </a:ln>
                <a:solidFill>
                  <a:srgbClr val="FFB400"/>
                </a:solidFill>
                <a:effectLst/>
                <a:uLnTx/>
                <a:uFillTx/>
                <a:latin typeface="TKTypeMedium"/>
                <a:ea typeface="+mn-ea"/>
                <a:cs typeface="+mn-cs"/>
              </a:rPr>
              <a:t>Udział w </a:t>
            </a:r>
            <a:r>
              <a:rPr kumimoji="0" lang="pl-PL" sz="1600" b="0" i="0" u="none" strike="noStrike" kern="1200" cap="none" spc="0" normalizeH="0" baseline="0" noProof="0" dirty="0">
                <a:ln>
                  <a:noFill/>
                </a:ln>
                <a:solidFill>
                  <a:srgbClr val="FFB400"/>
                </a:solidFill>
                <a:effectLst/>
                <a:uLnTx/>
                <a:uFillTx/>
                <a:latin typeface="TKTypeMedium"/>
                <a:ea typeface="+mn-ea"/>
                <a:cs typeface="+mn-cs"/>
              </a:rPr>
              <a:t>szkoleniach</a:t>
            </a:r>
            <a:endParaRPr kumimoji="0" lang="de-DE" sz="1600" b="0" i="0" u="none" strike="noStrike" kern="1200" cap="none" spc="0" normalizeH="0" baseline="0" noProof="0" dirty="0">
              <a:ln>
                <a:noFill/>
              </a:ln>
              <a:solidFill>
                <a:srgbClr val="FFB400"/>
              </a:solidFill>
              <a:effectLst/>
              <a:uLnTx/>
              <a:uFillTx/>
              <a:latin typeface="TKTypeMedium"/>
              <a:ea typeface="+mn-ea"/>
              <a:cs typeface="+mn-cs"/>
            </a:endParaRPr>
          </a:p>
        </p:txBody>
      </p:sp>
      <p:sp>
        <p:nvSpPr>
          <p:cNvPr id="10" name="Textfeld 9"/>
          <p:cNvSpPr txBox="1"/>
          <p:nvPr/>
        </p:nvSpPr>
        <p:spPr>
          <a:xfrm>
            <a:off x="9192424" y="2906339"/>
            <a:ext cx="2662008" cy="1362457"/>
          </a:xfrm>
          <a:prstGeom prst="rect">
            <a:avLst/>
          </a:prstGeom>
        </p:spPr>
        <p:style>
          <a:lnRef idx="2">
            <a:schemeClr val="accent6"/>
          </a:lnRef>
          <a:fillRef idx="1">
            <a:schemeClr val="lt1"/>
          </a:fillRef>
          <a:effectRef idx="0">
            <a:schemeClr val="accent6"/>
          </a:effectRef>
          <a:fontRef idx="minor">
            <a:schemeClr val="dk1"/>
          </a:fontRef>
        </p:style>
        <p:txBody>
          <a:bodyPr wrap="square" lIns="126000" tIns="126000" rIns="126000" bIns="12600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baseline="0" noProof="0" dirty="0">
                <a:ln>
                  <a:noFill/>
                </a:ln>
                <a:solidFill>
                  <a:srgbClr val="FFB400"/>
                </a:solidFill>
                <a:effectLst/>
                <a:uLnTx/>
                <a:uFillTx/>
                <a:latin typeface="TKTypeMedium"/>
                <a:ea typeface="+mn-ea"/>
                <a:cs typeface="+mn-cs"/>
              </a:rPr>
              <a:t>Ustanowienie mechanizmów </a:t>
            </a:r>
            <a:r>
              <a:rPr kumimoji="0" lang="de-DE" sz="1600" b="0" i="0" u="none" strike="noStrike" kern="1200" cap="none" spc="0" normalizeH="0" baseline="0" noProof="0" dirty="0" err="1">
                <a:ln>
                  <a:noFill/>
                </a:ln>
                <a:solidFill>
                  <a:srgbClr val="FFB400"/>
                </a:solidFill>
                <a:effectLst/>
                <a:uLnTx/>
                <a:uFillTx/>
                <a:latin typeface="TKTypeMedium"/>
                <a:ea typeface="+mn-ea"/>
                <a:cs typeface="+mn-cs"/>
              </a:rPr>
              <a:t>kontroli</a:t>
            </a:r>
            <a:r>
              <a:rPr kumimoji="0" lang="de-DE" sz="1600" b="0" i="0" u="none" strike="noStrike" kern="1200" cap="none" spc="0" normalizeH="0" baseline="0" noProof="0" dirty="0">
                <a:ln>
                  <a:noFill/>
                </a:ln>
                <a:solidFill>
                  <a:srgbClr val="FFB400"/>
                </a:solidFill>
                <a:effectLst/>
                <a:uLnTx/>
                <a:uFillTx/>
                <a:latin typeface="TKTypeMedium"/>
                <a:ea typeface="+mn-ea"/>
                <a:cs typeface="+mn-cs"/>
              </a:rPr>
              <a:t> </a:t>
            </a:r>
            <a:r>
              <a:rPr kumimoji="0" lang="pl-PL" sz="1600" b="0" i="0" u="none" strike="noStrike" kern="1200" cap="none" spc="0" normalizeH="0" baseline="0" noProof="0" dirty="0">
                <a:ln>
                  <a:noFill/>
                </a:ln>
                <a:solidFill>
                  <a:srgbClr val="FFB400"/>
                </a:solidFill>
                <a:effectLst/>
                <a:uLnTx/>
                <a:uFillTx/>
                <a:latin typeface="TKTypeMedium"/>
                <a:ea typeface="+mn-ea"/>
                <a:cs typeface="+mn-cs"/>
              </a:rPr>
              <a:t>przestrzegania oczekiwań dot. </a:t>
            </a:r>
            <a:r>
              <a:rPr kumimoji="0" lang="de-DE" sz="1600" b="0" i="0" u="none" strike="noStrike" kern="1200" cap="none" spc="0" normalizeH="0" baseline="0" noProof="0" dirty="0" err="1">
                <a:ln>
                  <a:noFill/>
                </a:ln>
                <a:solidFill>
                  <a:srgbClr val="FFB400"/>
                </a:solidFill>
                <a:effectLst/>
                <a:uLnTx/>
                <a:uFillTx/>
                <a:latin typeface="TKTypeMedium"/>
                <a:ea typeface="+mn-ea"/>
                <a:cs typeface="+mn-cs"/>
              </a:rPr>
              <a:t>praw</a:t>
            </a:r>
            <a:r>
              <a:rPr kumimoji="0" lang="de-DE" sz="1600" b="0" i="0" u="none" strike="noStrike" kern="1200" cap="none" spc="0" normalizeH="0" baseline="0" noProof="0" dirty="0">
                <a:ln>
                  <a:noFill/>
                </a:ln>
                <a:solidFill>
                  <a:srgbClr val="FFB400"/>
                </a:solidFill>
                <a:effectLst/>
                <a:uLnTx/>
                <a:uFillTx/>
                <a:latin typeface="TKTypeMedium"/>
                <a:ea typeface="+mn-ea"/>
                <a:cs typeface="+mn-cs"/>
              </a:rPr>
              <a:t> </a:t>
            </a:r>
            <a:r>
              <a:rPr kumimoji="0" lang="de-DE" sz="1600" b="0" i="0" u="none" strike="noStrike" kern="1200" cap="none" spc="0" normalizeH="0" baseline="0" noProof="0" dirty="0" err="1">
                <a:ln>
                  <a:noFill/>
                </a:ln>
                <a:solidFill>
                  <a:srgbClr val="FFB400"/>
                </a:solidFill>
                <a:effectLst/>
                <a:uLnTx/>
                <a:uFillTx/>
                <a:latin typeface="TKTypeMedium"/>
                <a:ea typeface="+mn-ea"/>
                <a:cs typeface="+mn-cs"/>
              </a:rPr>
              <a:t>człowieka</a:t>
            </a:r>
            <a:r>
              <a:rPr kumimoji="0" lang="de-DE" sz="1600" b="0" i="0" u="none" strike="noStrike" kern="1200" cap="none" spc="0" normalizeH="0" baseline="0" noProof="0" dirty="0">
                <a:ln>
                  <a:noFill/>
                </a:ln>
                <a:solidFill>
                  <a:srgbClr val="FFB400"/>
                </a:solidFill>
                <a:effectLst/>
                <a:uLnTx/>
                <a:uFillTx/>
                <a:latin typeface="TKTypeMedium"/>
                <a:ea typeface="+mn-ea"/>
                <a:cs typeface="+mn-cs"/>
              </a:rPr>
              <a:t> </a:t>
            </a:r>
            <a:r>
              <a:rPr kumimoji="0" lang="pl-PL" sz="1600" b="0" i="0" u="none" strike="noStrike" kern="1200" cap="none" spc="0" normalizeH="0" baseline="0" noProof="0" dirty="0">
                <a:ln>
                  <a:noFill/>
                </a:ln>
                <a:solidFill>
                  <a:srgbClr val="FFB400"/>
                </a:solidFill>
                <a:effectLst/>
                <a:uLnTx/>
                <a:uFillTx/>
                <a:latin typeface="TKTypeMedium"/>
                <a:ea typeface="+mn-ea"/>
                <a:cs typeface="+mn-cs"/>
              </a:rPr>
              <a:t>oraz</a:t>
            </a:r>
            <a:r>
              <a:rPr kumimoji="0" lang="de-DE" sz="1600" b="0" i="0" u="none" strike="noStrike" kern="1200" cap="none" spc="0" normalizeH="0" baseline="0" noProof="0" dirty="0">
                <a:ln>
                  <a:noFill/>
                </a:ln>
                <a:solidFill>
                  <a:srgbClr val="FFB400"/>
                </a:solidFill>
                <a:effectLst/>
                <a:uLnTx/>
                <a:uFillTx/>
                <a:latin typeface="TKTypeMedium"/>
                <a:ea typeface="+mn-ea"/>
                <a:cs typeface="+mn-cs"/>
              </a:rPr>
              <a:t> </a:t>
            </a:r>
            <a:r>
              <a:rPr lang="pl-PL" sz="1600" dirty="0">
                <a:solidFill>
                  <a:srgbClr val="FFB400"/>
                </a:solidFill>
                <a:latin typeface="TKTypeMedium"/>
              </a:rPr>
              <a:t>obowiązków dot. ochrony środowiska</a:t>
            </a:r>
            <a:endParaRPr kumimoji="0" lang="de-DE" sz="1600" b="0" i="0" u="none" strike="noStrike" kern="1200" cap="none" spc="0" normalizeH="0" baseline="0" noProof="0" dirty="0">
              <a:ln>
                <a:noFill/>
              </a:ln>
              <a:solidFill>
                <a:srgbClr val="FFB400"/>
              </a:solidFill>
              <a:effectLst/>
              <a:uLnTx/>
              <a:uFillTx/>
              <a:latin typeface="TKTypeMedium"/>
              <a:ea typeface="+mn-ea"/>
              <a:cs typeface="+mn-cs"/>
            </a:endParaRPr>
          </a:p>
        </p:txBody>
      </p:sp>
      <p:sp>
        <p:nvSpPr>
          <p:cNvPr id="13" name="Textfeld 12"/>
          <p:cNvSpPr txBox="1"/>
          <p:nvPr/>
        </p:nvSpPr>
        <p:spPr>
          <a:xfrm>
            <a:off x="9192424" y="4947791"/>
            <a:ext cx="2662008" cy="1140857"/>
          </a:xfrm>
          <a:prstGeom prst="rect">
            <a:avLst/>
          </a:prstGeom>
        </p:spPr>
        <p:style>
          <a:lnRef idx="2">
            <a:schemeClr val="accent6"/>
          </a:lnRef>
          <a:fillRef idx="1">
            <a:schemeClr val="lt1"/>
          </a:fillRef>
          <a:effectRef idx="0">
            <a:schemeClr val="accent6"/>
          </a:effectRef>
          <a:fontRef idx="minor">
            <a:schemeClr val="dk1"/>
          </a:fontRef>
        </p:style>
        <p:txBody>
          <a:bodyPr wrap="square" lIns="126000" tIns="126000" rIns="126000" bIns="12600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baseline="0" noProof="0" dirty="0">
                <a:ln>
                  <a:noFill/>
                </a:ln>
                <a:solidFill>
                  <a:srgbClr val="FFB400"/>
                </a:solidFill>
                <a:effectLst/>
                <a:uLnTx/>
                <a:uFillTx/>
                <a:latin typeface="TKTypeMedium"/>
                <a:ea typeface="+mn-ea"/>
                <a:cs typeface="+mn-cs"/>
              </a:rPr>
              <a:t>Wdrożenie </a:t>
            </a:r>
            <a:r>
              <a:rPr kumimoji="0" lang="de-DE" sz="1600" b="0" i="0" u="none" strike="noStrike" kern="1200" cap="none" spc="0" normalizeH="0" baseline="0" noProof="0" dirty="0" err="1">
                <a:ln>
                  <a:noFill/>
                </a:ln>
                <a:solidFill>
                  <a:srgbClr val="FFB400"/>
                </a:solidFill>
                <a:effectLst/>
                <a:uLnTx/>
                <a:uFillTx/>
                <a:latin typeface="TKTypeMedium"/>
                <a:ea typeface="+mn-ea"/>
                <a:cs typeface="+mn-cs"/>
              </a:rPr>
              <a:t>środków</a:t>
            </a:r>
            <a:r>
              <a:rPr kumimoji="0" lang="de-DE" sz="1600" b="0" i="0" u="none" strike="noStrike" kern="1200" cap="none" spc="0" normalizeH="0" baseline="0" noProof="0" dirty="0">
                <a:ln>
                  <a:noFill/>
                </a:ln>
                <a:solidFill>
                  <a:srgbClr val="FFB400"/>
                </a:solidFill>
                <a:effectLst/>
                <a:uLnTx/>
                <a:uFillTx/>
                <a:latin typeface="TKTypeMedium"/>
                <a:ea typeface="+mn-ea"/>
                <a:cs typeface="+mn-cs"/>
              </a:rPr>
              <a:t> </a:t>
            </a:r>
            <a:r>
              <a:rPr kumimoji="0" lang="pl-PL" sz="1600" b="0" i="0" u="none" strike="noStrike" kern="1200" cap="none" spc="0" normalizeH="0" baseline="0" noProof="0" dirty="0">
                <a:ln>
                  <a:noFill/>
                </a:ln>
                <a:solidFill>
                  <a:srgbClr val="FFB400"/>
                </a:solidFill>
                <a:effectLst/>
                <a:uLnTx/>
                <a:uFillTx/>
                <a:latin typeface="TKTypeMedium"/>
                <a:ea typeface="+mn-ea"/>
                <a:cs typeface="+mn-cs"/>
              </a:rPr>
              <a:t>naprawczych</a:t>
            </a:r>
            <a:r>
              <a:rPr kumimoji="0" lang="de-DE" sz="1600" b="0" i="0" u="none" strike="noStrike" kern="1200" cap="none" spc="0" normalizeH="0" baseline="0" noProof="0" dirty="0">
                <a:ln>
                  <a:noFill/>
                </a:ln>
                <a:solidFill>
                  <a:srgbClr val="FFB400"/>
                </a:solidFill>
                <a:effectLst/>
                <a:uLnTx/>
                <a:uFillTx/>
                <a:latin typeface="TKTypeMedium"/>
                <a:ea typeface="+mn-ea"/>
                <a:cs typeface="+mn-cs"/>
              </a:rPr>
              <a:t> i </a:t>
            </a:r>
            <a:r>
              <a:rPr kumimoji="0" lang="pl-PL" sz="1600" b="0" i="0" u="none" strike="noStrike" kern="1200" cap="none" spc="0" normalizeH="0" baseline="0" noProof="0" dirty="0">
                <a:ln>
                  <a:noFill/>
                </a:ln>
                <a:solidFill>
                  <a:srgbClr val="FFB400"/>
                </a:solidFill>
                <a:effectLst/>
                <a:uLnTx/>
                <a:uFillTx/>
                <a:latin typeface="TKTypeMedium"/>
                <a:ea typeface="+mn-ea"/>
                <a:cs typeface="+mn-cs"/>
              </a:rPr>
              <a:t>przeprowadzenie </a:t>
            </a:r>
            <a:r>
              <a:rPr kumimoji="0" lang="de-DE" sz="1600" b="0" i="0" u="none" strike="noStrike" kern="1200" cap="none" spc="0" normalizeH="0" baseline="0" noProof="0" dirty="0" err="1">
                <a:ln>
                  <a:noFill/>
                </a:ln>
                <a:solidFill>
                  <a:srgbClr val="FFB400"/>
                </a:solidFill>
                <a:effectLst/>
                <a:uLnTx/>
                <a:uFillTx/>
                <a:latin typeface="TKTypeMedium"/>
                <a:ea typeface="+mn-ea"/>
                <a:cs typeface="+mn-cs"/>
              </a:rPr>
              <a:t>audytów</a:t>
            </a:r>
            <a:r>
              <a:rPr kumimoji="0" lang="de-DE" sz="1600" b="0" i="0" u="none" strike="noStrike" kern="1200" cap="none" spc="0" normalizeH="0" baseline="0" noProof="0" dirty="0">
                <a:ln>
                  <a:noFill/>
                </a:ln>
                <a:solidFill>
                  <a:srgbClr val="FFB400"/>
                </a:solidFill>
                <a:effectLst/>
                <a:uLnTx/>
                <a:uFillTx/>
                <a:latin typeface="TKTypeMedium"/>
                <a:ea typeface="+mn-ea"/>
                <a:cs typeface="+mn-cs"/>
              </a:rPr>
              <a:t>, jeśli to konieczne </a:t>
            </a:r>
          </a:p>
        </p:txBody>
      </p:sp>
      <p:sp>
        <p:nvSpPr>
          <p:cNvPr id="9" name="Flussdiagramm: Verbinder 8"/>
          <p:cNvSpPr/>
          <p:nvPr/>
        </p:nvSpPr>
        <p:spPr>
          <a:xfrm>
            <a:off x="429236" y="1594231"/>
            <a:ext cx="457200" cy="457200"/>
          </a:xfrm>
          <a:prstGeom prst="flowChart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baseline="0" noProof="0" dirty="0">
                <a:ln>
                  <a:noFill/>
                </a:ln>
                <a:solidFill>
                  <a:schemeClr val="bg1"/>
                </a:solidFill>
                <a:effectLst/>
                <a:uLnTx/>
                <a:uFillTx/>
                <a:latin typeface="TKTypeMedium"/>
                <a:ea typeface="+mn-ea"/>
                <a:cs typeface="+mn-cs"/>
              </a:rPr>
              <a:t>2</a:t>
            </a:r>
          </a:p>
        </p:txBody>
      </p:sp>
    </p:spTree>
    <p:extLst>
      <p:ext uri="{BB962C8B-B14F-4D97-AF65-F5344CB8AC3E}">
        <p14:creationId xmlns:p14="http://schemas.microsoft.com/office/powerpoint/2010/main" val="138195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1399492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73" imgH="273" progId="TCLayout.ActiveDocument.1">
                  <p:embed/>
                </p:oleObj>
              </mc:Choice>
              <mc:Fallback>
                <p:oleObj name="think-cell Folie" r:id="rId4" imgW="273" imgH="273"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p:cNvSpPr>
            <a:spLocks noGrp="1"/>
          </p:cNvSpPr>
          <p:nvPr>
            <p:ph type="title"/>
          </p:nvPr>
        </p:nvSpPr>
        <p:spPr>
          <a:xfrm>
            <a:off x="-1" y="241092"/>
            <a:ext cx="7686675" cy="533204"/>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pl-PL" sz="2800" dirty="0">
                <a:solidFill>
                  <a:srgbClr val="FFFFFF"/>
                </a:solidFill>
                <a:latin typeface="TKTypeMedium"/>
                <a:ea typeface="+mn-ea"/>
                <a:cs typeface="+mn-cs"/>
              </a:rPr>
              <a:t>Zapewnienia</a:t>
            </a:r>
            <a:r>
              <a:rPr lang="de-DE" sz="2800" dirty="0">
                <a:solidFill>
                  <a:srgbClr val="FFFFFF"/>
                </a:solidFill>
                <a:latin typeface="TKTypeMedium"/>
                <a:ea typeface="+mn-ea"/>
                <a:cs typeface="+mn-cs"/>
              </a:rPr>
              <a:t> </a:t>
            </a:r>
            <a:r>
              <a:rPr lang="pl-PL" sz="2800" dirty="0">
                <a:solidFill>
                  <a:srgbClr val="FFFFFF"/>
                </a:solidFill>
                <a:latin typeface="TKTypeMedium"/>
                <a:ea typeface="+mn-ea"/>
                <a:cs typeface="+mn-cs"/>
              </a:rPr>
              <a:t>umowne</a:t>
            </a:r>
            <a:r>
              <a:rPr lang="de-DE" sz="2800" dirty="0">
                <a:solidFill>
                  <a:srgbClr val="FFFFFF"/>
                </a:solidFill>
                <a:latin typeface="TKTypeMedium"/>
                <a:ea typeface="+mn-ea"/>
                <a:cs typeface="+mn-cs"/>
              </a:rPr>
              <a:t> dostawcy</a:t>
            </a:r>
          </a:p>
        </p:txBody>
      </p:sp>
      <p:sp>
        <p:nvSpPr>
          <p:cNvPr id="11" name="Rechteck 10"/>
          <p:cNvSpPr>
            <a:spLocks/>
          </p:cNvSpPr>
          <p:nvPr/>
        </p:nvSpPr>
        <p:spPr>
          <a:xfrm>
            <a:off x="334438" y="1520824"/>
            <a:ext cx="8594537" cy="457200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190800" rIns="91440" bIns="45720" rtlCol="0" anchor="t"/>
          <a:lstStyle/>
          <a:p>
            <a:pPr marL="0" marR="0" lvl="0" indent="0" algn="l" defTabSz="914400" rtl="0" eaLnBrk="1" fontAlgn="auto" latinLnBrk="0" hangingPunct="1">
              <a:lnSpc>
                <a:spcPct val="100000"/>
              </a:lnSpc>
              <a:spcBef>
                <a:spcPts val="0"/>
              </a:spcBef>
              <a:spcAft>
                <a:spcPts val="1200"/>
              </a:spcAft>
              <a:buClr>
                <a:srgbClr val="00A0F5"/>
              </a:buClr>
              <a:buSzTx/>
              <a:buFontTx/>
              <a:buNone/>
              <a:tabLst/>
              <a:defRPr/>
            </a:pPr>
            <a:r>
              <a:rPr kumimoji="0" lang="de-DE" sz="1300" b="0" i="0" u="none" strike="noStrike" kern="1200" cap="none" spc="0" normalizeH="0" baseline="0" noProof="0" dirty="0">
                <a:ln>
                  <a:noFill/>
                </a:ln>
                <a:solidFill>
                  <a:srgbClr val="00A0F5"/>
                </a:solidFill>
                <a:effectLst/>
                <a:uLnTx/>
                <a:uFillTx/>
                <a:latin typeface="TKTypeMedium"/>
                <a:ea typeface="+mn-ea"/>
                <a:cs typeface="+mn-cs"/>
              </a:rPr>
              <a:t>	Obowiązek współpracy dostawcy w zakresie środków zaradczych</a:t>
            </a:r>
          </a:p>
          <a:p>
            <a:pPr marL="342900" marR="0" lvl="0" indent="-342900" algn="l" defTabSz="914400" rtl="0" eaLnBrk="1" fontAlgn="auto" latinLnBrk="0" hangingPunct="1">
              <a:lnSpc>
                <a:spcPct val="100000"/>
              </a:lnSpc>
              <a:spcBef>
                <a:spcPts val="0"/>
              </a:spcBef>
              <a:spcAft>
                <a:spcPts val="1200"/>
              </a:spcAft>
              <a:buClr>
                <a:srgbClr val="00A0F5"/>
              </a:buClr>
              <a:buSzTx/>
              <a:buFont typeface="+mj-lt"/>
              <a:buAutoNum type="arabicPeriod" startAt="3"/>
              <a:tabLst/>
              <a:defRPr/>
            </a:pPr>
            <a:r>
              <a:rPr kumimoji="0" lang="de-DE" sz="1300" b="0" i="0" u="none" strike="noStrike" kern="1200" cap="none" spc="0" normalizeH="0" baseline="0" noProof="0" dirty="0">
                <a:ln>
                  <a:noFill/>
                </a:ln>
                <a:solidFill>
                  <a:srgbClr val="4B5564"/>
                </a:solidFill>
                <a:effectLst/>
                <a:uLnTx/>
                <a:uFillTx/>
                <a:latin typeface="TKTypeMedium"/>
                <a:ea typeface="+mn-ea"/>
                <a:cs typeface="+mn-cs"/>
              </a:rPr>
              <a:t>Jeżeli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naruszenie</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oczekiwań</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firmy thyssenkrupp w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zakresie</a:t>
            </a:r>
            <a:r>
              <a:rPr kumimoji="0" lang="pl-PL" sz="1300" b="0" i="0" u="none" strike="noStrike" kern="1200" cap="none" spc="0" normalizeH="0" baseline="0" noProof="0" dirty="0">
                <a:ln>
                  <a:noFill/>
                </a:ln>
                <a:solidFill>
                  <a:srgbClr val="4B5564"/>
                </a:solidFill>
                <a:effectLst/>
                <a:uLnTx/>
                <a:uFillTx/>
                <a:latin typeface="TKTypeMedium"/>
                <a:ea typeface="+mn-ea"/>
                <a:cs typeface="+mn-cs"/>
              </a:rPr>
              <a:t> praw człowieka oraz</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ochrony środowiska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jest</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nieu</a:t>
            </a:r>
            <a:r>
              <a:rPr kumimoji="0" lang="pl-PL" sz="1300" b="0" i="0" u="none" strike="noStrike" kern="1200" cap="none" spc="0" normalizeH="0" baseline="0" noProof="0" dirty="0" err="1">
                <a:ln>
                  <a:noFill/>
                </a:ln>
                <a:solidFill>
                  <a:srgbClr val="4B5564"/>
                </a:solidFill>
                <a:effectLst/>
                <a:uLnTx/>
                <a:uFillTx/>
                <a:latin typeface="TKTypeMedium"/>
                <a:ea typeface="+mn-ea"/>
                <a:cs typeface="+mn-cs"/>
              </a:rPr>
              <a:t>chronne</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DOSTAWCA podejmuje odpowiednie środki w celu zapobieżenia naruszeniu. DOSTAWCA informuje KLIENTA o podjętych środkach zapobiegawczych i - w razie potrzeby - dodaje zalecenia KLIENTA.</a:t>
            </a:r>
          </a:p>
          <a:p>
            <a:pPr marL="342900" marR="0" lvl="0" indent="-342900" algn="l" defTabSz="914400" rtl="0" eaLnBrk="1" fontAlgn="auto" latinLnBrk="0" hangingPunct="1">
              <a:lnSpc>
                <a:spcPct val="100000"/>
              </a:lnSpc>
              <a:spcBef>
                <a:spcPts val="0"/>
              </a:spcBef>
              <a:spcAft>
                <a:spcPts val="1200"/>
              </a:spcAft>
              <a:buClr>
                <a:srgbClr val="00A0F5"/>
              </a:buClr>
              <a:buSzTx/>
              <a:buFont typeface="+mj-lt"/>
              <a:buAutoNum type="arabicPeriod" startAt="3"/>
              <a:tabLst/>
              <a:defRPr/>
            </a:pPr>
            <a:r>
              <a:rPr kumimoji="0" lang="de-DE" sz="1300" b="0" i="0" u="none" strike="noStrike" kern="1200" cap="none" spc="0" normalizeH="0" baseline="0" noProof="0" dirty="0">
                <a:ln>
                  <a:noFill/>
                </a:ln>
                <a:solidFill>
                  <a:srgbClr val="4B5564"/>
                </a:solidFill>
                <a:effectLst/>
                <a:uLnTx/>
                <a:uFillTx/>
                <a:latin typeface="TKTypeMedium"/>
                <a:ea typeface="+mn-ea"/>
                <a:cs typeface="+mn-cs"/>
              </a:rPr>
              <a:t>DOSTAWCA musi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niezwłocznie</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z</a:t>
            </a:r>
            <a:r>
              <a:rPr lang="pl-PL" sz="1300" dirty="0" err="1">
                <a:solidFill>
                  <a:srgbClr val="4B5564"/>
                </a:solidFill>
                <a:latin typeface="TKTypeMedium"/>
              </a:rPr>
              <a:t>aprzestać</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lub przynajmniej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zminimalizować</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a:t>
            </a:r>
            <a:r>
              <a:rPr kumimoji="0" lang="pl-PL" sz="1300" b="0" i="0" u="none" strike="noStrike" kern="1200" cap="none" spc="0" normalizeH="0" baseline="0" noProof="0" dirty="0">
                <a:ln>
                  <a:noFill/>
                </a:ln>
                <a:solidFill>
                  <a:srgbClr val="4B5564"/>
                </a:solidFill>
                <a:effectLst/>
                <a:uLnTx/>
                <a:uFillTx/>
                <a:latin typeface="TKTypeMedium"/>
                <a:ea typeface="+mn-ea"/>
                <a:cs typeface="+mn-cs"/>
              </a:rPr>
              <a:t>skutki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naruszeni</a:t>
            </a:r>
            <a:r>
              <a:rPr kumimoji="0" lang="pl-PL" sz="1300" b="0" i="0" u="none" strike="noStrike" kern="1200" cap="none" spc="0" normalizeH="0" baseline="0" noProof="0" dirty="0">
                <a:ln>
                  <a:noFill/>
                </a:ln>
                <a:solidFill>
                  <a:srgbClr val="4B5564"/>
                </a:solidFill>
                <a:effectLst/>
                <a:uLnTx/>
                <a:uFillTx/>
                <a:latin typeface="TKTypeMedium"/>
                <a:ea typeface="+mn-ea"/>
                <a:cs typeface="+mn-cs"/>
              </a:rPr>
              <a:t>a oczekiwań w zakresie</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praw człowieka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lub</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o</a:t>
            </a:r>
            <a:r>
              <a:rPr kumimoji="0" lang="pl-PL" sz="1300" b="0" i="0" u="none" strike="noStrike" kern="1200" cap="none" spc="0" normalizeH="0" baseline="0" noProof="0" dirty="0" err="1">
                <a:ln>
                  <a:noFill/>
                </a:ln>
                <a:solidFill>
                  <a:srgbClr val="4B5564"/>
                </a:solidFill>
                <a:effectLst/>
                <a:uLnTx/>
                <a:uFillTx/>
                <a:latin typeface="TKTypeMedium"/>
                <a:ea typeface="+mn-ea"/>
                <a:cs typeface="+mn-cs"/>
              </a:rPr>
              <a:t>chrony</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środow</a:t>
            </a:r>
            <a:r>
              <a:rPr kumimoji="0" lang="pl-PL" sz="1300" b="0" i="0" u="none" strike="noStrike" kern="1200" cap="none" spc="0" normalizeH="0" baseline="0" noProof="0" dirty="0">
                <a:ln>
                  <a:noFill/>
                </a:ln>
                <a:solidFill>
                  <a:srgbClr val="4B5564"/>
                </a:solidFill>
                <a:effectLst/>
                <a:uLnTx/>
                <a:uFillTx/>
                <a:latin typeface="TKTypeMedium"/>
                <a:ea typeface="+mn-ea"/>
                <a:cs typeface="+mn-cs"/>
              </a:rPr>
              <a:t>iska</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które już miało miejsce; jeżeli doszło do niego w jego łańcuchu dostaw, DOSTAWCA niezwłocznie wpływa na </a:t>
            </a:r>
            <a:r>
              <a:rPr kumimoji="0" lang="pl-PL" sz="1300" b="0" i="0" u="none" strike="noStrike" kern="1200" cap="none" spc="0" normalizeH="0" baseline="0" noProof="0" dirty="0">
                <a:ln>
                  <a:noFill/>
                </a:ln>
                <a:solidFill>
                  <a:srgbClr val="4B5564"/>
                </a:solidFill>
                <a:effectLst/>
                <a:uLnTx/>
                <a:uFillTx/>
                <a:latin typeface="TKTypeMedium"/>
                <a:ea typeface="+mn-ea"/>
                <a:cs typeface="+mn-cs"/>
              </a:rPr>
              <a:t>POWODUJĄCEGO NARUSZENIE</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w swoim łańcuchu dostaw,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aby</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za</a:t>
            </a:r>
            <a:r>
              <a:rPr kumimoji="0" lang="pl-PL" sz="1300" b="0" i="0" u="none" strike="noStrike" kern="1200" cap="none" spc="0" normalizeH="0" baseline="0" noProof="0" dirty="0" err="1">
                <a:ln>
                  <a:noFill/>
                </a:ln>
                <a:solidFill>
                  <a:srgbClr val="4B5564"/>
                </a:solidFill>
                <a:effectLst/>
                <a:uLnTx/>
                <a:uFillTx/>
                <a:latin typeface="TKTypeMedium"/>
                <a:ea typeface="+mn-ea"/>
                <a:cs typeface="+mn-cs"/>
              </a:rPr>
              <a:t>niechał</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naruszeni</a:t>
            </a:r>
            <a:r>
              <a:rPr kumimoji="0" lang="pl-PL" sz="1300" b="0" i="0" u="none" strike="noStrike" kern="1200" cap="none" spc="0" normalizeH="0" baseline="0" noProof="0" dirty="0">
                <a:ln>
                  <a:noFill/>
                </a:ln>
                <a:solidFill>
                  <a:srgbClr val="4B5564"/>
                </a:solidFill>
                <a:effectLst/>
                <a:uLnTx/>
                <a:uFillTx/>
                <a:latin typeface="TKTypeMedium"/>
                <a:ea typeface="+mn-ea"/>
                <a:cs typeface="+mn-cs"/>
              </a:rPr>
              <a:t>a</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lub przynajmniej znacznie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zminimalizował</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a:t>
            </a:r>
            <a:r>
              <a:rPr kumimoji="0" lang="pl-PL" sz="1300" b="0" i="0" u="none" strike="noStrike" kern="1200" cap="none" spc="0" normalizeH="0" baseline="0" noProof="0" dirty="0">
                <a:ln>
                  <a:noFill/>
                </a:ln>
                <a:solidFill>
                  <a:srgbClr val="4B5564"/>
                </a:solidFill>
                <a:effectLst/>
                <a:uLnTx/>
                <a:uFillTx/>
                <a:latin typeface="TKTypeMedium"/>
                <a:ea typeface="+mn-ea"/>
                <a:cs typeface="+mn-cs"/>
              </a:rPr>
              <a:t>jego skutki</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DOSTAWCA informuje KLIENTA o podjętych środkach.</a:t>
            </a:r>
          </a:p>
          <a:p>
            <a:pPr marL="342900" marR="0" lvl="0" indent="-342900" algn="l" defTabSz="914400" rtl="0" eaLnBrk="1" fontAlgn="auto" latinLnBrk="0" hangingPunct="1">
              <a:lnSpc>
                <a:spcPct val="100000"/>
              </a:lnSpc>
              <a:spcBef>
                <a:spcPts val="0"/>
              </a:spcBef>
              <a:spcAft>
                <a:spcPts val="1200"/>
              </a:spcAft>
              <a:buClr>
                <a:srgbClr val="00A0F5"/>
              </a:buClr>
              <a:buSzTx/>
              <a:buFont typeface="+mj-lt"/>
              <a:buAutoNum type="arabicPeriod" startAt="3"/>
              <a:tabLst/>
              <a:defRPr/>
            </a:pPr>
            <a:r>
              <a:rPr kumimoji="0" lang="de-DE" sz="1300" b="0" i="0" u="none" strike="noStrike" kern="1200" cap="none" spc="0" normalizeH="0" baseline="0" noProof="0" dirty="0">
                <a:ln>
                  <a:noFill/>
                </a:ln>
                <a:solidFill>
                  <a:srgbClr val="4B5564"/>
                </a:solidFill>
                <a:effectLst/>
                <a:uLnTx/>
                <a:uFillTx/>
                <a:latin typeface="TKTypeMedium"/>
                <a:ea typeface="+mn-ea"/>
                <a:cs typeface="+mn-cs"/>
              </a:rPr>
              <a:t>Jeżeli DOSTAWCA nie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może</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z</a:t>
            </a:r>
            <a:r>
              <a:rPr kumimoji="0" lang="pl-PL" sz="1300" b="0" i="0" u="none" strike="noStrike" kern="1200" cap="none" spc="0" normalizeH="0" baseline="0" noProof="0" dirty="0" err="1">
                <a:ln>
                  <a:noFill/>
                </a:ln>
                <a:solidFill>
                  <a:srgbClr val="4B5564"/>
                </a:solidFill>
                <a:effectLst/>
                <a:uLnTx/>
                <a:uFillTx/>
                <a:latin typeface="TKTypeMedium"/>
                <a:ea typeface="+mn-ea"/>
                <a:cs typeface="+mn-cs"/>
              </a:rPr>
              <a:t>aniechać</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naruszenia</a:t>
            </a:r>
            <a:r>
              <a:rPr lang="pl-PL" sz="1300" dirty="0">
                <a:solidFill>
                  <a:srgbClr val="4B5564"/>
                </a:solidFill>
                <a:latin typeface="TKTypeMedium"/>
              </a:rPr>
              <a:t> </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w dającej się przewidzieć przyszłości, jest on zobowiązany do opracowania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koncepcji</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a:t>
            </a:r>
            <a:r>
              <a:rPr kumimoji="0" lang="pl-PL" sz="1300" b="0" i="0" u="none" strike="noStrike" kern="1200" cap="none" spc="0" normalizeH="0" baseline="0" noProof="0" dirty="0">
                <a:ln>
                  <a:noFill/>
                </a:ln>
                <a:solidFill>
                  <a:srgbClr val="4B5564"/>
                </a:solidFill>
                <a:effectLst/>
                <a:uLnTx/>
                <a:uFillTx/>
                <a:latin typeface="TKTypeMedium"/>
                <a:ea typeface="+mn-ea"/>
                <a:cs typeface="+mn-cs"/>
              </a:rPr>
              <a:t>likwidacji </a:t>
            </a:r>
            <a:r>
              <a:rPr kumimoji="0" lang="de-DE" sz="1300" b="0" i="0" u="none" strike="noStrike" kern="1200" cap="none" spc="0" normalizeH="0" baseline="0" noProof="0" dirty="0" err="1">
                <a:ln>
                  <a:noFill/>
                </a:ln>
                <a:solidFill>
                  <a:srgbClr val="4B5564"/>
                </a:solidFill>
                <a:effectLst/>
                <a:uLnTx/>
                <a:uFillTx/>
                <a:latin typeface="TKTypeMedium"/>
                <a:ea typeface="+mn-ea"/>
                <a:cs typeface="+mn-cs"/>
              </a:rPr>
              <a:t>lub</a:t>
            </a:r>
            <a:r>
              <a:rPr kumimoji="0" lang="de-DE" sz="1300" b="0" i="0" u="none" strike="noStrike" kern="1200" cap="none" spc="0" normalizeH="0" baseline="0" noProof="0" dirty="0">
                <a:ln>
                  <a:noFill/>
                </a:ln>
                <a:solidFill>
                  <a:srgbClr val="4B5564"/>
                </a:solidFill>
                <a:effectLst/>
                <a:uLnTx/>
                <a:uFillTx/>
                <a:latin typeface="TKTypeMedium"/>
                <a:ea typeface="+mn-ea"/>
                <a:cs typeface="+mn-cs"/>
              </a:rPr>
              <a:t> zminimalizowania naruszenia, do którego doszło, wraz z konkretnym harmonogramem, do skoordynowania tego z KLIENTEM i do odpowiedniego wdrożenia. DOSTAWCA jest zobowiązany do przestrzegania terminów określonych w uzgodnionym harmonogramie i dostarczenia KLIENTOWI odpowiedniego dowodu realizacji. KLIENT jest uprawniony do zażądania od DOSTAWCY uzupełnienia koncepcji o dalsze środki, które uzna za konieczne; DOSTAWCA jest zobowiązany do uwzględnienia tych dodatkowych środków w swojej koncepcji, o ile są one odpowiednie, oraz do ich odpowiedniego wdrożenia.</a:t>
            </a:r>
          </a:p>
        </p:txBody>
      </p:sp>
      <p:sp>
        <p:nvSpPr>
          <p:cNvPr id="8" name="Textfeld 7"/>
          <p:cNvSpPr txBox="1">
            <a:spLocks/>
          </p:cNvSpPr>
          <p:nvPr/>
        </p:nvSpPr>
        <p:spPr>
          <a:xfrm>
            <a:off x="9192424" y="1829143"/>
            <a:ext cx="2662008" cy="697659"/>
          </a:xfrm>
          <a:prstGeom prst="rect">
            <a:avLst/>
          </a:prstGeom>
        </p:spPr>
        <p:style>
          <a:lnRef idx="2">
            <a:schemeClr val="accent6"/>
          </a:lnRef>
          <a:fillRef idx="1">
            <a:schemeClr val="lt1"/>
          </a:fillRef>
          <a:effectRef idx="0">
            <a:schemeClr val="accent6"/>
          </a:effectRef>
          <a:fontRef idx="minor">
            <a:schemeClr val="dk1"/>
          </a:fontRef>
        </p:style>
        <p:txBody>
          <a:bodyPr wrap="square" lIns="126000" tIns="126000" rIns="126000" bIns="12600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baseline="0" noProof="0" dirty="0">
                <a:ln>
                  <a:noFill/>
                </a:ln>
                <a:solidFill>
                  <a:srgbClr val="FFB400"/>
                </a:solidFill>
                <a:effectLst/>
                <a:uLnTx/>
                <a:uFillTx/>
                <a:latin typeface="TKTypeMedium"/>
                <a:ea typeface="+mn-ea"/>
                <a:cs typeface="+mn-cs"/>
              </a:rPr>
              <a:t>Środki zaradcze w </a:t>
            </a:r>
            <a:r>
              <a:rPr kumimoji="0" lang="de-DE" sz="1600" b="0" i="0" u="none" strike="noStrike" kern="1200" cap="none" spc="0" normalizeH="0" baseline="0" noProof="0" dirty="0" err="1">
                <a:ln>
                  <a:noFill/>
                </a:ln>
                <a:solidFill>
                  <a:srgbClr val="FFB400"/>
                </a:solidFill>
                <a:effectLst/>
                <a:uLnTx/>
                <a:uFillTx/>
                <a:latin typeface="TKTypeMedium"/>
                <a:ea typeface="+mn-ea"/>
                <a:cs typeface="+mn-cs"/>
              </a:rPr>
              <a:t>przypadku</a:t>
            </a:r>
            <a:r>
              <a:rPr kumimoji="0" lang="de-DE" sz="1600" b="0" i="0" u="none" strike="noStrike" kern="1200" cap="none" spc="0" normalizeH="0" baseline="0" noProof="0" dirty="0">
                <a:ln>
                  <a:noFill/>
                </a:ln>
                <a:solidFill>
                  <a:srgbClr val="FFB400"/>
                </a:solidFill>
                <a:effectLst/>
                <a:uLnTx/>
                <a:uFillTx/>
                <a:latin typeface="TKTypeMedium"/>
                <a:ea typeface="+mn-ea"/>
                <a:cs typeface="+mn-cs"/>
              </a:rPr>
              <a:t> </a:t>
            </a:r>
            <a:r>
              <a:rPr kumimoji="0" lang="pl-PL" sz="1600" b="0" i="0" u="none" strike="noStrike" kern="1200" cap="none" spc="0" normalizeH="0" baseline="0" noProof="0" dirty="0">
                <a:ln>
                  <a:noFill/>
                </a:ln>
                <a:solidFill>
                  <a:srgbClr val="FFB400"/>
                </a:solidFill>
                <a:effectLst/>
                <a:uLnTx/>
                <a:uFillTx/>
                <a:latin typeface="TKTypeMedium"/>
                <a:ea typeface="+mn-ea"/>
                <a:cs typeface="+mn-cs"/>
              </a:rPr>
              <a:t>naruszeń</a:t>
            </a:r>
            <a:endParaRPr kumimoji="0" lang="de-DE" sz="1600" b="0" i="0" u="none" strike="noStrike" kern="1200" cap="none" spc="0" normalizeH="0" baseline="0" noProof="0" dirty="0">
              <a:ln>
                <a:noFill/>
              </a:ln>
              <a:solidFill>
                <a:srgbClr val="FFB400"/>
              </a:solidFill>
              <a:effectLst/>
              <a:uLnTx/>
              <a:uFillTx/>
              <a:latin typeface="TKTypeMedium"/>
              <a:ea typeface="+mn-ea"/>
              <a:cs typeface="+mn-cs"/>
            </a:endParaRPr>
          </a:p>
        </p:txBody>
      </p:sp>
      <p:sp>
        <p:nvSpPr>
          <p:cNvPr id="10" name="Textfeld 9"/>
          <p:cNvSpPr txBox="1"/>
          <p:nvPr/>
        </p:nvSpPr>
        <p:spPr>
          <a:xfrm>
            <a:off x="9192424" y="2669518"/>
            <a:ext cx="2662008" cy="1882599"/>
          </a:xfrm>
          <a:prstGeom prst="rect">
            <a:avLst/>
          </a:prstGeom>
        </p:spPr>
        <p:style>
          <a:lnRef idx="2">
            <a:schemeClr val="accent6"/>
          </a:lnRef>
          <a:fillRef idx="1">
            <a:schemeClr val="lt1"/>
          </a:fillRef>
          <a:effectRef idx="0">
            <a:schemeClr val="accent6"/>
          </a:effectRef>
          <a:fontRef idx="minor">
            <a:schemeClr val="dk1"/>
          </a:fontRef>
        </p:style>
        <p:txBody>
          <a:bodyPr wrap="square" lIns="126000" tIns="126000" rIns="126000" bIns="12600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baseline="0" noProof="0" dirty="0" err="1">
                <a:ln>
                  <a:noFill/>
                </a:ln>
                <a:solidFill>
                  <a:srgbClr val="FFB400"/>
                </a:solidFill>
                <a:effectLst/>
                <a:uLnTx/>
                <a:uFillTx/>
                <a:latin typeface="TKTypeMedium"/>
                <a:ea typeface="+mn-ea"/>
                <a:cs typeface="+mn-cs"/>
              </a:rPr>
              <a:t>Natychmiastowe</a:t>
            </a:r>
            <a:r>
              <a:rPr kumimoji="0" lang="de-DE" sz="1600" b="0" i="0" u="none" strike="noStrike" kern="1200" cap="none" spc="0" normalizeH="0" baseline="0" noProof="0" dirty="0">
                <a:ln>
                  <a:noFill/>
                </a:ln>
                <a:solidFill>
                  <a:srgbClr val="FFB400"/>
                </a:solidFill>
                <a:effectLst/>
                <a:uLnTx/>
                <a:uFillTx/>
                <a:latin typeface="TKTypeMedium"/>
                <a:ea typeface="+mn-ea"/>
                <a:cs typeface="+mn-cs"/>
              </a:rPr>
              <a:t> </a:t>
            </a:r>
            <a:r>
              <a:rPr kumimoji="0" lang="de-DE" sz="1600" b="0" i="0" u="none" strike="noStrike" kern="1200" cap="none" spc="0" normalizeH="0" baseline="0" noProof="0" dirty="0" err="1">
                <a:ln>
                  <a:noFill/>
                </a:ln>
                <a:solidFill>
                  <a:srgbClr val="FFB400"/>
                </a:solidFill>
                <a:effectLst/>
                <a:uLnTx/>
                <a:uFillTx/>
                <a:latin typeface="TKTypeMedium"/>
                <a:ea typeface="+mn-ea"/>
                <a:cs typeface="+mn-cs"/>
              </a:rPr>
              <a:t>za</a:t>
            </a:r>
            <a:r>
              <a:rPr kumimoji="0" lang="pl-PL" sz="1600" b="0" i="0" u="none" strike="noStrike" kern="1200" cap="none" spc="0" normalizeH="0" baseline="0" noProof="0" dirty="0">
                <a:ln>
                  <a:noFill/>
                </a:ln>
                <a:solidFill>
                  <a:srgbClr val="FFB400"/>
                </a:solidFill>
                <a:effectLst/>
                <a:uLnTx/>
                <a:uFillTx/>
                <a:latin typeface="TKTypeMedium"/>
                <a:ea typeface="+mn-ea"/>
                <a:cs typeface="+mn-cs"/>
              </a:rPr>
              <a:t>przestanie</a:t>
            </a:r>
            <a:r>
              <a:rPr kumimoji="0" lang="de-DE" sz="1600" b="0" i="0" u="none" strike="noStrike" kern="1200" cap="none" spc="0" normalizeH="0" baseline="0" noProof="0" dirty="0">
                <a:ln>
                  <a:noFill/>
                </a:ln>
                <a:solidFill>
                  <a:srgbClr val="FFB400"/>
                </a:solidFill>
                <a:effectLst/>
                <a:uLnTx/>
                <a:uFillTx/>
                <a:latin typeface="TKTypeMedium"/>
                <a:ea typeface="+mn-ea"/>
                <a:cs typeface="+mn-cs"/>
              </a:rPr>
              <a:t> lub </a:t>
            </a:r>
            <a:r>
              <a:rPr kumimoji="0" lang="de-DE" sz="1600" b="0" i="0" u="none" strike="noStrike" kern="1200" cap="none" spc="0" normalizeH="0" baseline="0" noProof="0" dirty="0" err="1">
                <a:ln>
                  <a:noFill/>
                </a:ln>
                <a:solidFill>
                  <a:srgbClr val="FFB400"/>
                </a:solidFill>
                <a:effectLst/>
                <a:uLnTx/>
                <a:uFillTx/>
                <a:latin typeface="TKTypeMedium"/>
                <a:ea typeface="+mn-ea"/>
                <a:cs typeface="+mn-cs"/>
              </a:rPr>
              <a:t>zminimalizowanie</a:t>
            </a:r>
            <a:r>
              <a:rPr kumimoji="0" lang="de-DE" sz="1600" b="0" i="0" u="none" strike="noStrike" kern="1200" cap="none" spc="0" normalizeH="0" baseline="0" noProof="0" dirty="0">
                <a:ln>
                  <a:noFill/>
                </a:ln>
                <a:solidFill>
                  <a:srgbClr val="FFB400"/>
                </a:solidFill>
                <a:effectLst/>
                <a:uLnTx/>
                <a:uFillTx/>
                <a:latin typeface="TKTypeMedium"/>
                <a:ea typeface="+mn-ea"/>
                <a:cs typeface="+mn-cs"/>
              </a:rPr>
              <a:t> </a:t>
            </a:r>
            <a:r>
              <a:rPr kumimoji="0" lang="pl-PL" sz="1600" b="0" i="0" u="none" strike="noStrike" kern="1200" cap="none" spc="0" normalizeH="0" baseline="0" noProof="0" dirty="0">
                <a:ln>
                  <a:noFill/>
                </a:ln>
                <a:solidFill>
                  <a:srgbClr val="FFB400"/>
                </a:solidFill>
                <a:effectLst/>
                <a:uLnTx/>
                <a:uFillTx/>
                <a:latin typeface="TKTypeMedium"/>
                <a:ea typeface="+mn-ea"/>
                <a:cs typeface="+mn-cs"/>
              </a:rPr>
              <a:t>skutków naruszeń</a:t>
            </a:r>
            <a:endParaRPr kumimoji="0" lang="de-DE" sz="1600" b="0" i="0" u="none" strike="noStrike" kern="1200" cap="none" spc="0" normalizeH="0" baseline="0" noProof="0" dirty="0">
              <a:ln>
                <a:noFill/>
              </a:ln>
              <a:solidFill>
                <a:srgbClr val="FFB400"/>
              </a:solidFill>
              <a:effectLst/>
              <a:uLnTx/>
              <a:uFillTx/>
              <a:latin typeface="TKTypeMedium"/>
              <a:ea typeface="+mn-ea"/>
              <a:cs typeface="+mn-cs"/>
            </a:endParaRP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baseline="0" noProof="0" dirty="0">
                <a:ln>
                  <a:noFill/>
                </a:ln>
                <a:solidFill>
                  <a:srgbClr val="FFB400"/>
                </a:solidFill>
                <a:effectLst/>
                <a:uLnTx/>
                <a:uFillTx/>
                <a:latin typeface="TKTypeMedium"/>
                <a:ea typeface="+mn-ea"/>
                <a:cs typeface="+mn-cs"/>
              </a:rPr>
              <a:t>Wpływ na zanieczyszczających w łańcuchu dostaw</a:t>
            </a:r>
          </a:p>
        </p:txBody>
      </p:sp>
      <p:sp>
        <p:nvSpPr>
          <p:cNvPr id="13" name="Textfeld 12"/>
          <p:cNvSpPr txBox="1"/>
          <p:nvPr/>
        </p:nvSpPr>
        <p:spPr>
          <a:xfrm>
            <a:off x="9192424" y="4473235"/>
            <a:ext cx="2662008" cy="1584056"/>
          </a:xfrm>
          <a:prstGeom prst="rect">
            <a:avLst/>
          </a:prstGeom>
        </p:spPr>
        <p:style>
          <a:lnRef idx="2">
            <a:schemeClr val="accent6"/>
          </a:lnRef>
          <a:fillRef idx="1">
            <a:schemeClr val="lt1"/>
          </a:fillRef>
          <a:effectRef idx="0">
            <a:schemeClr val="accent6"/>
          </a:effectRef>
          <a:fontRef idx="minor">
            <a:schemeClr val="dk1"/>
          </a:fontRef>
        </p:style>
        <p:txBody>
          <a:bodyPr wrap="square" lIns="126000" tIns="126000" rIns="126000" bIns="12600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baseline="0" noProof="0" dirty="0">
                <a:ln>
                  <a:noFill/>
                </a:ln>
                <a:solidFill>
                  <a:srgbClr val="FFB400"/>
                </a:solidFill>
                <a:effectLst/>
                <a:uLnTx/>
                <a:uFillTx/>
                <a:latin typeface="TKTypeMedium"/>
                <a:ea typeface="+mn-ea"/>
                <a:cs typeface="+mn-cs"/>
              </a:rPr>
              <a:t>Jeśli natychmiastowe zaprzestanie naruszeń nie jest możliwe, należy opracować koncepcję i harmonogram działań uzupełniających.</a:t>
            </a:r>
          </a:p>
        </p:txBody>
      </p:sp>
      <p:sp>
        <p:nvSpPr>
          <p:cNvPr id="2" name="Flussdiagramm: Verbinder 1">
            <a:extLst>
              <a:ext uri="{FF2B5EF4-FFF2-40B4-BE49-F238E27FC236}">
                <a16:creationId xmlns:a16="http://schemas.microsoft.com/office/drawing/2014/main" id="{A73C1093-8A82-11FE-14C9-2186F13BBD05}"/>
              </a:ext>
            </a:extLst>
          </p:cNvPr>
          <p:cNvSpPr/>
          <p:nvPr/>
        </p:nvSpPr>
        <p:spPr>
          <a:xfrm>
            <a:off x="429236" y="1594231"/>
            <a:ext cx="457200" cy="457200"/>
          </a:xfrm>
          <a:prstGeom prst="flowChart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baseline="0" noProof="0" dirty="0">
                <a:ln>
                  <a:noFill/>
                </a:ln>
                <a:solidFill>
                  <a:schemeClr val="bg1"/>
                </a:solidFill>
                <a:effectLst/>
                <a:uLnTx/>
                <a:uFillTx/>
                <a:latin typeface="TKTypeMedium"/>
                <a:ea typeface="+mn-ea"/>
                <a:cs typeface="+mn-cs"/>
              </a:rPr>
              <a:t>3</a:t>
            </a:r>
          </a:p>
        </p:txBody>
      </p:sp>
    </p:spTree>
    <p:extLst>
      <p:ext uri="{BB962C8B-B14F-4D97-AF65-F5344CB8AC3E}">
        <p14:creationId xmlns:p14="http://schemas.microsoft.com/office/powerpoint/2010/main" val="283748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6="http://schemas.microsoft.com/office/drawing/2014/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p:custDataLst>
              <p:tags r:id="rId2"/>
            </p:custDataLst>
            <p:extLst>
              <p:ext uri="{D42A27DB-BD31-4B8C-83A1-F6EECF244321}">
                <p14:modId xmlns:p14="http://schemas.microsoft.com/office/powerpoint/2010/main" val="395683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2" imgW="273" imgH="273" progId="TCLayout.ActiveDocument.1">
                  <p:embed/>
                </p:oleObj>
              </mc:Choice>
              <mc:Fallback>
                <p:oleObj name="think-cell Folie" r:id="rId12" imgW="273" imgH="273" progId="TCLayout.ActiveDocument.1">
                  <p:embed/>
                  <p:pic>
                    <p:nvPicPr>
                      <p:cNvPr id="16" name="Objekt 15"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86C6CB73-A81D-38A2-0C57-096642500C86}"/>
              </a:ext>
            </a:extLst>
          </p:cNvPr>
          <p:cNvSpPr/>
          <p:nvPr/>
        </p:nvSpPr>
        <p:spPr>
          <a:xfrm>
            <a:off x="0" y="0"/>
            <a:ext cx="609593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de-DE" sz="1600" dirty="0" err="1">
              <a:solidFill>
                <a:schemeClr val="tx1"/>
              </a:solidFill>
            </a:endParaRPr>
          </a:p>
        </p:txBody>
      </p:sp>
      <p:grpSp>
        <p:nvGrpSpPr>
          <p:cNvPr id="3" name="Group 342">
            <a:extLst>
              <a:ext uri="{FF2B5EF4-FFF2-40B4-BE49-F238E27FC236}">
                <a16:creationId xmlns:a16="http://schemas.microsoft.com/office/drawing/2014/main" id="{9920963C-1E4E-9D80-6147-62DBC0D89E5C}"/>
              </a:ext>
            </a:extLst>
          </p:cNvPr>
          <p:cNvGrpSpPr>
            <a:grpSpLocks noChangeAspect="1"/>
          </p:cNvGrpSpPr>
          <p:nvPr/>
        </p:nvGrpSpPr>
        <p:grpSpPr bwMode="auto">
          <a:xfrm>
            <a:off x="7525123" y="1671294"/>
            <a:ext cx="3515412" cy="3515412"/>
            <a:chOff x="-1551" y="611"/>
            <a:chExt cx="2268" cy="2268"/>
          </a:xfrm>
          <a:solidFill>
            <a:schemeClr val="accent5"/>
          </a:solidFill>
        </p:grpSpPr>
        <p:sp>
          <p:nvSpPr>
            <p:cNvPr id="4" name="Freeform 344">
              <a:extLst>
                <a:ext uri="{FF2B5EF4-FFF2-40B4-BE49-F238E27FC236}">
                  <a16:creationId xmlns:a16="http://schemas.microsoft.com/office/drawing/2014/main" id="{F6692821-5823-8D18-EB60-2CDB7DD61017}"/>
                </a:ext>
              </a:extLst>
            </p:cNvPr>
            <p:cNvSpPr>
              <a:spLocks noEditPoints="1"/>
            </p:cNvSpPr>
            <p:nvPr/>
          </p:nvSpPr>
          <p:spPr bwMode="auto">
            <a:xfrm>
              <a:off x="-1551" y="611"/>
              <a:ext cx="2268" cy="2268"/>
            </a:xfrm>
            <a:custGeom>
              <a:avLst/>
              <a:gdLst>
                <a:gd name="T0" fmla="*/ 1878 w 4536"/>
                <a:gd name="T1" fmla="*/ 215 h 4536"/>
                <a:gd name="T2" fmla="*/ 1398 w 4536"/>
                <a:gd name="T3" fmla="*/ 368 h 4536"/>
                <a:gd name="T4" fmla="*/ 975 w 4536"/>
                <a:gd name="T5" fmla="*/ 627 h 4536"/>
                <a:gd name="T6" fmla="*/ 627 w 4536"/>
                <a:gd name="T7" fmla="*/ 975 h 4536"/>
                <a:gd name="T8" fmla="*/ 368 w 4536"/>
                <a:gd name="T9" fmla="*/ 1398 h 4536"/>
                <a:gd name="T10" fmla="*/ 213 w 4536"/>
                <a:gd name="T11" fmla="*/ 1878 h 4536"/>
                <a:gd name="T12" fmla="*/ 182 w 4536"/>
                <a:gd name="T13" fmla="*/ 2400 h 4536"/>
                <a:gd name="T14" fmla="*/ 277 w 4536"/>
                <a:gd name="T15" fmla="*/ 2904 h 4536"/>
                <a:gd name="T16" fmla="*/ 485 w 4536"/>
                <a:gd name="T17" fmla="*/ 3357 h 4536"/>
                <a:gd name="T18" fmla="*/ 790 w 4536"/>
                <a:gd name="T19" fmla="*/ 3746 h 4536"/>
                <a:gd name="T20" fmla="*/ 1179 w 4536"/>
                <a:gd name="T21" fmla="*/ 4051 h 4536"/>
                <a:gd name="T22" fmla="*/ 1632 w 4536"/>
                <a:gd name="T23" fmla="*/ 4259 h 4536"/>
                <a:gd name="T24" fmla="*/ 2136 w 4536"/>
                <a:gd name="T25" fmla="*/ 4354 h 4536"/>
                <a:gd name="T26" fmla="*/ 2658 w 4536"/>
                <a:gd name="T27" fmla="*/ 4323 h 4536"/>
                <a:gd name="T28" fmla="*/ 3138 w 4536"/>
                <a:gd name="T29" fmla="*/ 4168 h 4536"/>
                <a:gd name="T30" fmla="*/ 3561 w 4536"/>
                <a:gd name="T31" fmla="*/ 3909 h 4536"/>
                <a:gd name="T32" fmla="*/ 3909 w 4536"/>
                <a:gd name="T33" fmla="*/ 3561 h 4536"/>
                <a:gd name="T34" fmla="*/ 4168 w 4536"/>
                <a:gd name="T35" fmla="*/ 3138 h 4536"/>
                <a:gd name="T36" fmla="*/ 4321 w 4536"/>
                <a:gd name="T37" fmla="*/ 2658 h 4536"/>
                <a:gd name="T38" fmla="*/ 4354 w 4536"/>
                <a:gd name="T39" fmla="*/ 2136 h 4536"/>
                <a:gd name="T40" fmla="*/ 4259 w 4536"/>
                <a:gd name="T41" fmla="*/ 1632 h 4536"/>
                <a:gd name="T42" fmla="*/ 4051 w 4536"/>
                <a:gd name="T43" fmla="*/ 1179 h 4536"/>
                <a:gd name="T44" fmla="*/ 3745 w 4536"/>
                <a:gd name="T45" fmla="*/ 791 h 4536"/>
                <a:gd name="T46" fmla="*/ 3357 w 4536"/>
                <a:gd name="T47" fmla="*/ 485 h 4536"/>
                <a:gd name="T48" fmla="*/ 2904 w 4536"/>
                <a:gd name="T49" fmla="*/ 277 h 4536"/>
                <a:gd name="T50" fmla="*/ 2400 w 4536"/>
                <a:gd name="T51" fmla="*/ 182 h 4536"/>
                <a:gd name="T52" fmla="*/ 2542 w 4536"/>
                <a:gd name="T53" fmla="*/ 17 h 4536"/>
                <a:gd name="T54" fmla="*/ 3058 w 4536"/>
                <a:gd name="T55" fmla="*/ 142 h 4536"/>
                <a:gd name="T56" fmla="*/ 3521 w 4536"/>
                <a:gd name="T57" fmla="*/ 379 h 4536"/>
                <a:gd name="T58" fmla="*/ 3916 w 4536"/>
                <a:gd name="T59" fmla="*/ 712 h 4536"/>
                <a:gd name="T60" fmla="*/ 4226 w 4536"/>
                <a:gd name="T61" fmla="*/ 1125 h 4536"/>
                <a:gd name="T62" fmla="*/ 4435 w 4536"/>
                <a:gd name="T63" fmla="*/ 1603 h 4536"/>
                <a:gd name="T64" fmla="*/ 4532 w 4536"/>
                <a:gd name="T65" fmla="*/ 2130 h 4536"/>
                <a:gd name="T66" fmla="*/ 4499 w 4536"/>
                <a:gd name="T67" fmla="*/ 2676 h 4536"/>
                <a:gd name="T68" fmla="*/ 4344 w 4536"/>
                <a:gd name="T69" fmla="*/ 3180 h 4536"/>
                <a:gd name="T70" fmla="*/ 4081 w 4536"/>
                <a:gd name="T71" fmla="*/ 3627 h 4536"/>
                <a:gd name="T72" fmla="*/ 3727 w 4536"/>
                <a:gd name="T73" fmla="*/ 4002 h 4536"/>
                <a:gd name="T74" fmla="*/ 3298 w 4536"/>
                <a:gd name="T75" fmla="*/ 4288 h 4536"/>
                <a:gd name="T76" fmla="*/ 2805 w 4536"/>
                <a:gd name="T77" fmla="*/ 4471 h 4536"/>
                <a:gd name="T78" fmla="*/ 2268 w 4536"/>
                <a:gd name="T79" fmla="*/ 4536 h 4536"/>
                <a:gd name="T80" fmla="*/ 1729 w 4536"/>
                <a:gd name="T81" fmla="*/ 4471 h 4536"/>
                <a:gd name="T82" fmla="*/ 1238 w 4536"/>
                <a:gd name="T83" fmla="*/ 4288 h 4536"/>
                <a:gd name="T84" fmla="*/ 807 w 4536"/>
                <a:gd name="T85" fmla="*/ 4002 h 4536"/>
                <a:gd name="T86" fmla="*/ 453 w 4536"/>
                <a:gd name="T87" fmla="*/ 3627 h 4536"/>
                <a:gd name="T88" fmla="*/ 191 w 4536"/>
                <a:gd name="T89" fmla="*/ 3180 h 4536"/>
                <a:gd name="T90" fmla="*/ 37 w 4536"/>
                <a:gd name="T91" fmla="*/ 2676 h 4536"/>
                <a:gd name="T92" fmla="*/ 4 w 4536"/>
                <a:gd name="T93" fmla="*/ 2130 h 4536"/>
                <a:gd name="T94" fmla="*/ 99 w 4536"/>
                <a:gd name="T95" fmla="*/ 1603 h 4536"/>
                <a:gd name="T96" fmla="*/ 310 w 4536"/>
                <a:gd name="T97" fmla="*/ 1125 h 4536"/>
                <a:gd name="T98" fmla="*/ 620 w 4536"/>
                <a:gd name="T99" fmla="*/ 712 h 4536"/>
                <a:gd name="T100" fmla="*/ 1013 w 4536"/>
                <a:gd name="T101" fmla="*/ 379 h 4536"/>
                <a:gd name="T102" fmla="*/ 1477 w 4536"/>
                <a:gd name="T103" fmla="*/ 142 h 4536"/>
                <a:gd name="T104" fmla="*/ 1994 w 4536"/>
                <a:gd name="T105" fmla="*/ 17 h 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6" h="4536">
                  <a:moveTo>
                    <a:pt x="2268" y="178"/>
                  </a:moveTo>
                  <a:lnTo>
                    <a:pt x="2136" y="182"/>
                  </a:lnTo>
                  <a:lnTo>
                    <a:pt x="2006" y="194"/>
                  </a:lnTo>
                  <a:lnTo>
                    <a:pt x="1878" y="215"/>
                  </a:lnTo>
                  <a:lnTo>
                    <a:pt x="1754" y="243"/>
                  </a:lnTo>
                  <a:lnTo>
                    <a:pt x="1632" y="277"/>
                  </a:lnTo>
                  <a:lnTo>
                    <a:pt x="1513" y="320"/>
                  </a:lnTo>
                  <a:lnTo>
                    <a:pt x="1398" y="368"/>
                  </a:lnTo>
                  <a:lnTo>
                    <a:pt x="1286" y="423"/>
                  </a:lnTo>
                  <a:lnTo>
                    <a:pt x="1179" y="485"/>
                  </a:lnTo>
                  <a:lnTo>
                    <a:pt x="1074" y="554"/>
                  </a:lnTo>
                  <a:lnTo>
                    <a:pt x="975" y="627"/>
                  </a:lnTo>
                  <a:lnTo>
                    <a:pt x="880" y="707"/>
                  </a:lnTo>
                  <a:lnTo>
                    <a:pt x="790" y="791"/>
                  </a:lnTo>
                  <a:lnTo>
                    <a:pt x="706" y="882"/>
                  </a:lnTo>
                  <a:lnTo>
                    <a:pt x="627" y="975"/>
                  </a:lnTo>
                  <a:lnTo>
                    <a:pt x="552" y="1074"/>
                  </a:lnTo>
                  <a:lnTo>
                    <a:pt x="485" y="1179"/>
                  </a:lnTo>
                  <a:lnTo>
                    <a:pt x="423" y="1286"/>
                  </a:lnTo>
                  <a:lnTo>
                    <a:pt x="368" y="1398"/>
                  </a:lnTo>
                  <a:lnTo>
                    <a:pt x="318" y="1514"/>
                  </a:lnTo>
                  <a:lnTo>
                    <a:pt x="277" y="1632"/>
                  </a:lnTo>
                  <a:lnTo>
                    <a:pt x="241" y="1755"/>
                  </a:lnTo>
                  <a:lnTo>
                    <a:pt x="213" y="1878"/>
                  </a:lnTo>
                  <a:lnTo>
                    <a:pt x="194" y="2007"/>
                  </a:lnTo>
                  <a:lnTo>
                    <a:pt x="182" y="2136"/>
                  </a:lnTo>
                  <a:lnTo>
                    <a:pt x="178" y="2268"/>
                  </a:lnTo>
                  <a:lnTo>
                    <a:pt x="182" y="2400"/>
                  </a:lnTo>
                  <a:lnTo>
                    <a:pt x="194" y="2530"/>
                  </a:lnTo>
                  <a:lnTo>
                    <a:pt x="213" y="2658"/>
                  </a:lnTo>
                  <a:lnTo>
                    <a:pt x="241" y="2782"/>
                  </a:lnTo>
                  <a:lnTo>
                    <a:pt x="277" y="2904"/>
                  </a:lnTo>
                  <a:lnTo>
                    <a:pt x="318" y="3023"/>
                  </a:lnTo>
                  <a:lnTo>
                    <a:pt x="368" y="3138"/>
                  </a:lnTo>
                  <a:lnTo>
                    <a:pt x="423" y="3250"/>
                  </a:lnTo>
                  <a:lnTo>
                    <a:pt x="485" y="3357"/>
                  </a:lnTo>
                  <a:lnTo>
                    <a:pt x="552" y="3462"/>
                  </a:lnTo>
                  <a:lnTo>
                    <a:pt x="627" y="3561"/>
                  </a:lnTo>
                  <a:lnTo>
                    <a:pt x="706" y="3656"/>
                  </a:lnTo>
                  <a:lnTo>
                    <a:pt x="790" y="3746"/>
                  </a:lnTo>
                  <a:lnTo>
                    <a:pt x="880" y="3830"/>
                  </a:lnTo>
                  <a:lnTo>
                    <a:pt x="975" y="3909"/>
                  </a:lnTo>
                  <a:lnTo>
                    <a:pt x="1074" y="3984"/>
                  </a:lnTo>
                  <a:lnTo>
                    <a:pt x="1179" y="4051"/>
                  </a:lnTo>
                  <a:lnTo>
                    <a:pt x="1286" y="4113"/>
                  </a:lnTo>
                  <a:lnTo>
                    <a:pt x="1398" y="4168"/>
                  </a:lnTo>
                  <a:lnTo>
                    <a:pt x="1513" y="4218"/>
                  </a:lnTo>
                  <a:lnTo>
                    <a:pt x="1632" y="4259"/>
                  </a:lnTo>
                  <a:lnTo>
                    <a:pt x="1754" y="4295"/>
                  </a:lnTo>
                  <a:lnTo>
                    <a:pt x="1878" y="4323"/>
                  </a:lnTo>
                  <a:lnTo>
                    <a:pt x="2006" y="4342"/>
                  </a:lnTo>
                  <a:lnTo>
                    <a:pt x="2136" y="4354"/>
                  </a:lnTo>
                  <a:lnTo>
                    <a:pt x="2268" y="4358"/>
                  </a:lnTo>
                  <a:lnTo>
                    <a:pt x="2400" y="4354"/>
                  </a:lnTo>
                  <a:lnTo>
                    <a:pt x="2529" y="4342"/>
                  </a:lnTo>
                  <a:lnTo>
                    <a:pt x="2658" y="4323"/>
                  </a:lnTo>
                  <a:lnTo>
                    <a:pt x="2781" y="4295"/>
                  </a:lnTo>
                  <a:lnTo>
                    <a:pt x="2904" y="4259"/>
                  </a:lnTo>
                  <a:lnTo>
                    <a:pt x="3022" y="4218"/>
                  </a:lnTo>
                  <a:lnTo>
                    <a:pt x="3138" y="4168"/>
                  </a:lnTo>
                  <a:lnTo>
                    <a:pt x="3250" y="4113"/>
                  </a:lnTo>
                  <a:lnTo>
                    <a:pt x="3357" y="4051"/>
                  </a:lnTo>
                  <a:lnTo>
                    <a:pt x="3462" y="3984"/>
                  </a:lnTo>
                  <a:lnTo>
                    <a:pt x="3561" y="3909"/>
                  </a:lnTo>
                  <a:lnTo>
                    <a:pt x="3654" y="3830"/>
                  </a:lnTo>
                  <a:lnTo>
                    <a:pt x="3745" y="3746"/>
                  </a:lnTo>
                  <a:lnTo>
                    <a:pt x="3829" y="3656"/>
                  </a:lnTo>
                  <a:lnTo>
                    <a:pt x="3909" y="3561"/>
                  </a:lnTo>
                  <a:lnTo>
                    <a:pt x="3982" y="3462"/>
                  </a:lnTo>
                  <a:lnTo>
                    <a:pt x="4051" y="3357"/>
                  </a:lnTo>
                  <a:lnTo>
                    <a:pt x="4113" y="3250"/>
                  </a:lnTo>
                  <a:lnTo>
                    <a:pt x="4168" y="3138"/>
                  </a:lnTo>
                  <a:lnTo>
                    <a:pt x="4216" y="3023"/>
                  </a:lnTo>
                  <a:lnTo>
                    <a:pt x="4259" y="2904"/>
                  </a:lnTo>
                  <a:lnTo>
                    <a:pt x="4293" y="2782"/>
                  </a:lnTo>
                  <a:lnTo>
                    <a:pt x="4321" y="2658"/>
                  </a:lnTo>
                  <a:lnTo>
                    <a:pt x="4342" y="2530"/>
                  </a:lnTo>
                  <a:lnTo>
                    <a:pt x="4354" y="2400"/>
                  </a:lnTo>
                  <a:lnTo>
                    <a:pt x="4358" y="2268"/>
                  </a:lnTo>
                  <a:lnTo>
                    <a:pt x="4354" y="2136"/>
                  </a:lnTo>
                  <a:lnTo>
                    <a:pt x="4342" y="2007"/>
                  </a:lnTo>
                  <a:lnTo>
                    <a:pt x="4321" y="1878"/>
                  </a:lnTo>
                  <a:lnTo>
                    <a:pt x="4293" y="1755"/>
                  </a:lnTo>
                  <a:lnTo>
                    <a:pt x="4259" y="1632"/>
                  </a:lnTo>
                  <a:lnTo>
                    <a:pt x="4216" y="1514"/>
                  </a:lnTo>
                  <a:lnTo>
                    <a:pt x="4168" y="1398"/>
                  </a:lnTo>
                  <a:lnTo>
                    <a:pt x="4113" y="1286"/>
                  </a:lnTo>
                  <a:lnTo>
                    <a:pt x="4051" y="1179"/>
                  </a:lnTo>
                  <a:lnTo>
                    <a:pt x="3982" y="1074"/>
                  </a:lnTo>
                  <a:lnTo>
                    <a:pt x="3909" y="975"/>
                  </a:lnTo>
                  <a:lnTo>
                    <a:pt x="3829" y="882"/>
                  </a:lnTo>
                  <a:lnTo>
                    <a:pt x="3745" y="791"/>
                  </a:lnTo>
                  <a:lnTo>
                    <a:pt x="3654" y="707"/>
                  </a:lnTo>
                  <a:lnTo>
                    <a:pt x="3561" y="627"/>
                  </a:lnTo>
                  <a:lnTo>
                    <a:pt x="3462" y="554"/>
                  </a:lnTo>
                  <a:lnTo>
                    <a:pt x="3357" y="485"/>
                  </a:lnTo>
                  <a:lnTo>
                    <a:pt x="3250" y="423"/>
                  </a:lnTo>
                  <a:lnTo>
                    <a:pt x="3138" y="368"/>
                  </a:lnTo>
                  <a:lnTo>
                    <a:pt x="3022" y="320"/>
                  </a:lnTo>
                  <a:lnTo>
                    <a:pt x="2904" y="277"/>
                  </a:lnTo>
                  <a:lnTo>
                    <a:pt x="2781" y="243"/>
                  </a:lnTo>
                  <a:lnTo>
                    <a:pt x="2658" y="215"/>
                  </a:lnTo>
                  <a:lnTo>
                    <a:pt x="2529" y="194"/>
                  </a:lnTo>
                  <a:lnTo>
                    <a:pt x="2400" y="182"/>
                  </a:lnTo>
                  <a:lnTo>
                    <a:pt x="2268" y="178"/>
                  </a:lnTo>
                  <a:close/>
                  <a:moveTo>
                    <a:pt x="2268" y="0"/>
                  </a:moveTo>
                  <a:lnTo>
                    <a:pt x="2406" y="4"/>
                  </a:lnTo>
                  <a:lnTo>
                    <a:pt x="2542" y="17"/>
                  </a:lnTo>
                  <a:lnTo>
                    <a:pt x="2675" y="37"/>
                  </a:lnTo>
                  <a:lnTo>
                    <a:pt x="2805" y="65"/>
                  </a:lnTo>
                  <a:lnTo>
                    <a:pt x="2933" y="101"/>
                  </a:lnTo>
                  <a:lnTo>
                    <a:pt x="3058" y="142"/>
                  </a:lnTo>
                  <a:lnTo>
                    <a:pt x="3179" y="192"/>
                  </a:lnTo>
                  <a:lnTo>
                    <a:pt x="3298" y="248"/>
                  </a:lnTo>
                  <a:lnTo>
                    <a:pt x="3411" y="310"/>
                  </a:lnTo>
                  <a:lnTo>
                    <a:pt x="3521" y="379"/>
                  </a:lnTo>
                  <a:lnTo>
                    <a:pt x="3627" y="455"/>
                  </a:lnTo>
                  <a:lnTo>
                    <a:pt x="3727" y="535"/>
                  </a:lnTo>
                  <a:lnTo>
                    <a:pt x="3824" y="620"/>
                  </a:lnTo>
                  <a:lnTo>
                    <a:pt x="3916" y="712"/>
                  </a:lnTo>
                  <a:lnTo>
                    <a:pt x="4001" y="809"/>
                  </a:lnTo>
                  <a:lnTo>
                    <a:pt x="4081" y="909"/>
                  </a:lnTo>
                  <a:lnTo>
                    <a:pt x="4157" y="1015"/>
                  </a:lnTo>
                  <a:lnTo>
                    <a:pt x="4226" y="1125"/>
                  </a:lnTo>
                  <a:lnTo>
                    <a:pt x="4288" y="1238"/>
                  </a:lnTo>
                  <a:lnTo>
                    <a:pt x="4344" y="1357"/>
                  </a:lnTo>
                  <a:lnTo>
                    <a:pt x="4394" y="1478"/>
                  </a:lnTo>
                  <a:lnTo>
                    <a:pt x="4435" y="1603"/>
                  </a:lnTo>
                  <a:lnTo>
                    <a:pt x="4471" y="1731"/>
                  </a:lnTo>
                  <a:lnTo>
                    <a:pt x="4499" y="1861"/>
                  </a:lnTo>
                  <a:lnTo>
                    <a:pt x="4519" y="1994"/>
                  </a:lnTo>
                  <a:lnTo>
                    <a:pt x="4532" y="2130"/>
                  </a:lnTo>
                  <a:lnTo>
                    <a:pt x="4536" y="2268"/>
                  </a:lnTo>
                  <a:lnTo>
                    <a:pt x="4532" y="2406"/>
                  </a:lnTo>
                  <a:lnTo>
                    <a:pt x="4519" y="2542"/>
                  </a:lnTo>
                  <a:lnTo>
                    <a:pt x="4499" y="2676"/>
                  </a:lnTo>
                  <a:lnTo>
                    <a:pt x="4471" y="2807"/>
                  </a:lnTo>
                  <a:lnTo>
                    <a:pt x="4435" y="2935"/>
                  </a:lnTo>
                  <a:lnTo>
                    <a:pt x="4394" y="3059"/>
                  </a:lnTo>
                  <a:lnTo>
                    <a:pt x="4344" y="3180"/>
                  </a:lnTo>
                  <a:lnTo>
                    <a:pt x="4288" y="3298"/>
                  </a:lnTo>
                  <a:lnTo>
                    <a:pt x="4226" y="3412"/>
                  </a:lnTo>
                  <a:lnTo>
                    <a:pt x="4157" y="3523"/>
                  </a:lnTo>
                  <a:lnTo>
                    <a:pt x="4081" y="3627"/>
                  </a:lnTo>
                  <a:lnTo>
                    <a:pt x="4001" y="3729"/>
                  </a:lnTo>
                  <a:lnTo>
                    <a:pt x="3916" y="3824"/>
                  </a:lnTo>
                  <a:lnTo>
                    <a:pt x="3824" y="3916"/>
                  </a:lnTo>
                  <a:lnTo>
                    <a:pt x="3727" y="4002"/>
                  </a:lnTo>
                  <a:lnTo>
                    <a:pt x="3627" y="4083"/>
                  </a:lnTo>
                  <a:lnTo>
                    <a:pt x="3521" y="4157"/>
                  </a:lnTo>
                  <a:lnTo>
                    <a:pt x="3411" y="4226"/>
                  </a:lnTo>
                  <a:lnTo>
                    <a:pt x="3298" y="4288"/>
                  </a:lnTo>
                  <a:lnTo>
                    <a:pt x="3179" y="4345"/>
                  </a:lnTo>
                  <a:lnTo>
                    <a:pt x="3058" y="4394"/>
                  </a:lnTo>
                  <a:lnTo>
                    <a:pt x="2933" y="4437"/>
                  </a:lnTo>
                  <a:lnTo>
                    <a:pt x="2805" y="4471"/>
                  </a:lnTo>
                  <a:lnTo>
                    <a:pt x="2675" y="4499"/>
                  </a:lnTo>
                  <a:lnTo>
                    <a:pt x="2542" y="4519"/>
                  </a:lnTo>
                  <a:lnTo>
                    <a:pt x="2406" y="4532"/>
                  </a:lnTo>
                  <a:lnTo>
                    <a:pt x="2268" y="4536"/>
                  </a:lnTo>
                  <a:lnTo>
                    <a:pt x="2130" y="4532"/>
                  </a:lnTo>
                  <a:lnTo>
                    <a:pt x="1994" y="4519"/>
                  </a:lnTo>
                  <a:lnTo>
                    <a:pt x="1860" y="4499"/>
                  </a:lnTo>
                  <a:lnTo>
                    <a:pt x="1729" y="4471"/>
                  </a:lnTo>
                  <a:lnTo>
                    <a:pt x="1601" y="4437"/>
                  </a:lnTo>
                  <a:lnTo>
                    <a:pt x="1477" y="4394"/>
                  </a:lnTo>
                  <a:lnTo>
                    <a:pt x="1356" y="4345"/>
                  </a:lnTo>
                  <a:lnTo>
                    <a:pt x="1238" y="4288"/>
                  </a:lnTo>
                  <a:lnTo>
                    <a:pt x="1124" y="4226"/>
                  </a:lnTo>
                  <a:lnTo>
                    <a:pt x="1013" y="4157"/>
                  </a:lnTo>
                  <a:lnTo>
                    <a:pt x="909" y="4083"/>
                  </a:lnTo>
                  <a:lnTo>
                    <a:pt x="807" y="4002"/>
                  </a:lnTo>
                  <a:lnTo>
                    <a:pt x="712" y="3916"/>
                  </a:lnTo>
                  <a:lnTo>
                    <a:pt x="620" y="3824"/>
                  </a:lnTo>
                  <a:lnTo>
                    <a:pt x="534" y="3729"/>
                  </a:lnTo>
                  <a:lnTo>
                    <a:pt x="453" y="3627"/>
                  </a:lnTo>
                  <a:lnTo>
                    <a:pt x="379" y="3523"/>
                  </a:lnTo>
                  <a:lnTo>
                    <a:pt x="310" y="3412"/>
                  </a:lnTo>
                  <a:lnTo>
                    <a:pt x="248" y="3298"/>
                  </a:lnTo>
                  <a:lnTo>
                    <a:pt x="191" y="3180"/>
                  </a:lnTo>
                  <a:lnTo>
                    <a:pt x="142" y="3059"/>
                  </a:lnTo>
                  <a:lnTo>
                    <a:pt x="99" y="2935"/>
                  </a:lnTo>
                  <a:lnTo>
                    <a:pt x="65" y="2807"/>
                  </a:lnTo>
                  <a:lnTo>
                    <a:pt x="37" y="2676"/>
                  </a:lnTo>
                  <a:lnTo>
                    <a:pt x="17" y="2542"/>
                  </a:lnTo>
                  <a:lnTo>
                    <a:pt x="4" y="2406"/>
                  </a:lnTo>
                  <a:lnTo>
                    <a:pt x="0" y="2268"/>
                  </a:lnTo>
                  <a:lnTo>
                    <a:pt x="4" y="2130"/>
                  </a:lnTo>
                  <a:lnTo>
                    <a:pt x="17" y="1994"/>
                  </a:lnTo>
                  <a:lnTo>
                    <a:pt x="37" y="1861"/>
                  </a:lnTo>
                  <a:lnTo>
                    <a:pt x="65" y="1731"/>
                  </a:lnTo>
                  <a:lnTo>
                    <a:pt x="99" y="1603"/>
                  </a:lnTo>
                  <a:lnTo>
                    <a:pt x="142" y="1478"/>
                  </a:lnTo>
                  <a:lnTo>
                    <a:pt x="191" y="1357"/>
                  </a:lnTo>
                  <a:lnTo>
                    <a:pt x="248" y="1238"/>
                  </a:lnTo>
                  <a:lnTo>
                    <a:pt x="310" y="1125"/>
                  </a:lnTo>
                  <a:lnTo>
                    <a:pt x="379" y="1015"/>
                  </a:lnTo>
                  <a:lnTo>
                    <a:pt x="453" y="909"/>
                  </a:lnTo>
                  <a:lnTo>
                    <a:pt x="534" y="809"/>
                  </a:lnTo>
                  <a:lnTo>
                    <a:pt x="620" y="712"/>
                  </a:lnTo>
                  <a:lnTo>
                    <a:pt x="712" y="620"/>
                  </a:lnTo>
                  <a:lnTo>
                    <a:pt x="807" y="535"/>
                  </a:lnTo>
                  <a:lnTo>
                    <a:pt x="909" y="455"/>
                  </a:lnTo>
                  <a:lnTo>
                    <a:pt x="1013" y="379"/>
                  </a:lnTo>
                  <a:lnTo>
                    <a:pt x="1124" y="310"/>
                  </a:lnTo>
                  <a:lnTo>
                    <a:pt x="1238" y="248"/>
                  </a:lnTo>
                  <a:lnTo>
                    <a:pt x="1356" y="192"/>
                  </a:lnTo>
                  <a:lnTo>
                    <a:pt x="1477" y="142"/>
                  </a:lnTo>
                  <a:lnTo>
                    <a:pt x="1601" y="101"/>
                  </a:lnTo>
                  <a:lnTo>
                    <a:pt x="1729" y="65"/>
                  </a:lnTo>
                  <a:lnTo>
                    <a:pt x="1860" y="37"/>
                  </a:lnTo>
                  <a:lnTo>
                    <a:pt x="1994" y="17"/>
                  </a:lnTo>
                  <a:lnTo>
                    <a:pt x="2130" y="4"/>
                  </a:lnTo>
                  <a:lnTo>
                    <a:pt x="2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 name="Freeform 345">
              <a:extLst>
                <a:ext uri="{FF2B5EF4-FFF2-40B4-BE49-F238E27FC236}">
                  <a16:creationId xmlns:a16="http://schemas.microsoft.com/office/drawing/2014/main" id="{90E87EF9-AA22-2B62-1994-B8BF16E26C2C}"/>
                </a:ext>
              </a:extLst>
            </p:cNvPr>
            <p:cNvSpPr>
              <a:spLocks noEditPoints="1"/>
            </p:cNvSpPr>
            <p:nvPr/>
          </p:nvSpPr>
          <p:spPr bwMode="auto">
            <a:xfrm>
              <a:off x="-1247" y="1322"/>
              <a:ext cx="1660" cy="847"/>
            </a:xfrm>
            <a:custGeom>
              <a:avLst/>
              <a:gdLst>
                <a:gd name="T0" fmla="*/ 1087 w 3318"/>
                <a:gd name="T1" fmla="*/ 1189 h 1695"/>
                <a:gd name="T2" fmla="*/ 1549 w 3318"/>
                <a:gd name="T3" fmla="*/ 1087 h 1695"/>
                <a:gd name="T4" fmla="*/ 1087 w 3318"/>
                <a:gd name="T5" fmla="*/ 972 h 1695"/>
                <a:gd name="T6" fmla="*/ 1115 w 3318"/>
                <a:gd name="T7" fmla="*/ 1204 h 1695"/>
                <a:gd name="T8" fmla="*/ 1209 w 3318"/>
                <a:gd name="T9" fmla="*/ 1242 h 1695"/>
                <a:gd name="T10" fmla="*/ 1363 w 3318"/>
                <a:gd name="T11" fmla="*/ 1281 h 1695"/>
                <a:gd name="T12" fmla="*/ 1578 w 3318"/>
                <a:gd name="T13" fmla="*/ 1307 h 1695"/>
                <a:gd name="T14" fmla="*/ 1848 w 3318"/>
                <a:gd name="T15" fmla="*/ 1313 h 1695"/>
                <a:gd name="T16" fmla="*/ 2083 w 3318"/>
                <a:gd name="T17" fmla="*/ 1292 h 1695"/>
                <a:gd name="T18" fmla="*/ 2258 w 3318"/>
                <a:gd name="T19" fmla="*/ 1256 h 1695"/>
                <a:gd name="T20" fmla="*/ 2372 w 3318"/>
                <a:gd name="T21" fmla="*/ 1216 h 1695"/>
                <a:gd name="T22" fmla="*/ 2424 w 3318"/>
                <a:gd name="T23" fmla="*/ 1182 h 1695"/>
                <a:gd name="T24" fmla="*/ 391 w 3318"/>
                <a:gd name="T25" fmla="*/ 595 h 1695"/>
                <a:gd name="T26" fmla="*/ 768 w 3318"/>
                <a:gd name="T27" fmla="*/ 683 h 1695"/>
                <a:gd name="T28" fmla="*/ 1554 w 3318"/>
                <a:gd name="T29" fmla="*/ 440 h 1695"/>
                <a:gd name="T30" fmla="*/ 1609 w 3318"/>
                <a:gd name="T31" fmla="*/ 478 h 1695"/>
                <a:gd name="T32" fmla="*/ 1623 w 3318"/>
                <a:gd name="T33" fmla="*/ 546 h 1695"/>
                <a:gd name="T34" fmla="*/ 1585 w 3318"/>
                <a:gd name="T35" fmla="*/ 601 h 1695"/>
                <a:gd name="T36" fmla="*/ 1520 w 3318"/>
                <a:gd name="T37" fmla="*/ 909 h 1695"/>
                <a:gd name="T38" fmla="*/ 2893 w 3318"/>
                <a:gd name="T39" fmla="*/ 473 h 1695"/>
                <a:gd name="T40" fmla="*/ 1638 w 3318"/>
                <a:gd name="T41" fmla="*/ 2 h 1695"/>
                <a:gd name="T42" fmla="*/ 3291 w 3318"/>
                <a:gd name="T43" fmla="*/ 394 h 1695"/>
                <a:gd name="T44" fmla="*/ 3318 w 3318"/>
                <a:gd name="T45" fmla="*/ 456 h 1695"/>
                <a:gd name="T46" fmla="*/ 3295 w 3318"/>
                <a:gd name="T47" fmla="*/ 519 h 1695"/>
                <a:gd name="T48" fmla="*/ 2602 w 3318"/>
                <a:gd name="T49" fmla="*/ 752 h 1695"/>
                <a:gd name="T50" fmla="*/ 2590 w 3318"/>
                <a:gd name="T51" fmla="*/ 1249 h 1695"/>
                <a:gd name="T52" fmla="*/ 2514 w 3318"/>
                <a:gd name="T53" fmla="*/ 1337 h 1695"/>
                <a:gd name="T54" fmla="*/ 2385 w 3318"/>
                <a:gd name="T55" fmla="*/ 1402 h 1695"/>
                <a:gd name="T56" fmla="*/ 2221 w 3318"/>
                <a:gd name="T57" fmla="*/ 1447 h 1695"/>
                <a:gd name="T58" fmla="*/ 2040 w 3318"/>
                <a:gd name="T59" fmla="*/ 1475 h 1695"/>
                <a:gd name="T60" fmla="*/ 1863 w 3318"/>
                <a:gd name="T61" fmla="*/ 1489 h 1695"/>
                <a:gd name="T62" fmla="*/ 1707 w 3318"/>
                <a:gd name="T63" fmla="*/ 1490 h 1695"/>
                <a:gd name="T64" fmla="*/ 1550 w 3318"/>
                <a:gd name="T65" fmla="*/ 1483 h 1695"/>
                <a:gd name="T66" fmla="*/ 1383 w 3318"/>
                <a:gd name="T67" fmla="*/ 1464 h 1695"/>
                <a:gd name="T68" fmla="*/ 1222 w 3318"/>
                <a:gd name="T69" fmla="*/ 1431 h 1695"/>
                <a:gd name="T70" fmla="*/ 1081 w 3318"/>
                <a:gd name="T71" fmla="*/ 1383 h 1695"/>
                <a:gd name="T72" fmla="*/ 975 w 3318"/>
                <a:gd name="T73" fmla="*/ 1318 h 1695"/>
                <a:gd name="T74" fmla="*/ 915 w 3318"/>
                <a:gd name="T75" fmla="*/ 1233 h 1695"/>
                <a:gd name="T76" fmla="*/ 910 w 3318"/>
                <a:gd name="T77" fmla="*/ 1189 h 1695"/>
                <a:gd name="T78" fmla="*/ 910 w 3318"/>
                <a:gd name="T79" fmla="*/ 924 h 1695"/>
                <a:gd name="T80" fmla="*/ 721 w 3318"/>
                <a:gd name="T81" fmla="*/ 1646 h 1695"/>
                <a:gd name="T82" fmla="*/ 666 w 3318"/>
                <a:gd name="T83" fmla="*/ 1691 h 1695"/>
                <a:gd name="T84" fmla="*/ 626 w 3318"/>
                <a:gd name="T85" fmla="*/ 1694 h 1695"/>
                <a:gd name="T86" fmla="*/ 568 w 3318"/>
                <a:gd name="T87" fmla="*/ 1657 h 1695"/>
                <a:gd name="T88" fmla="*/ 555 w 3318"/>
                <a:gd name="T89" fmla="*/ 1589 h 1695"/>
                <a:gd name="T90" fmla="*/ 42 w 3318"/>
                <a:gd name="T91" fmla="*/ 679 h 1695"/>
                <a:gd name="T92" fmla="*/ 2 w 3318"/>
                <a:gd name="T93" fmla="*/ 628 h 1695"/>
                <a:gd name="T94" fmla="*/ 9 w 3318"/>
                <a:gd name="T95" fmla="*/ 562 h 1695"/>
                <a:gd name="T96" fmla="*/ 59 w 3318"/>
                <a:gd name="T97" fmla="*/ 519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8" h="1695">
                  <a:moveTo>
                    <a:pt x="1087" y="1189"/>
                  </a:moveTo>
                  <a:lnTo>
                    <a:pt x="1087" y="1189"/>
                  </a:lnTo>
                  <a:lnTo>
                    <a:pt x="1087" y="1189"/>
                  </a:lnTo>
                  <a:lnTo>
                    <a:pt x="1087" y="1189"/>
                  </a:lnTo>
                  <a:close/>
                  <a:moveTo>
                    <a:pt x="2424" y="809"/>
                  </a:moveTo>
                  <a:lnTo>
                    <a:pt x="1549" y="1087"/>
                  </a:lnTo>
                  <a:lnTo>
                    <a:pt x="1521" y="1091"/>
                  </a:lnTo>
                  <a:lnTo>
                    <a:pt x="1498" y="1087"/>
                  </a:lnTo>
                  <a:lnTo>
                    <a:pt x="1087" y="972"/>
                  </a:lnTo>
                  <a:lnTo>
                    <a:pt x="1087" y="1182"/>
                  </a:lnTo>
                  <a:lnTo>
                    <a:pt x="1097" y="1191"/>
                  </a:lnTo>
                  <a:lnTo>
                    <a:pt x="1115" y="1204"/>
                  </a:lnTo>
                  <a:lnTo>
                    <a:pt x="1140" y="1216"/>
                  </a:lnTo>
                  <a:lnTo>
                    <a:pt x="1170" y="1230"/>
                  </a:lnTo>
                  <a:lnTo>
                    <a:pt x="1209" y="1242"/>
                  </a:lnTo>
                  <a:lnTo>
                    <a:pt x="1253" y="1256"/>
                  </a:lnTo>
                  <a:lnTo>
                    <a:pt x="1305" y="1270"/>
                  </a:lnTo>
                  <a:lnTo>
                    <a:pt x="1363" y="1281"/>
                  </a:lnTo>
                  <a:lnTo>
                    <a:pt x="1428" y="1292"/>
                  </a:lnTo>
                  <a:lnTo>
                    <a:pt x="1499" y="1300"/>
                  </a:lnTo>
                  <a:lnTo>
                    <a:pt x="1578" y="1307"/>
                  </a:lnTo>
                  <a:lnTo>
                    <a:pt x="1663" y="1313"/>
                  </a:lnTo>
                  <a:lnTo>
                    <a:pt x="1755" y="1314"/>
                  </a:lnTo>
                  <a:lnTo>
                    <a:pt x="1848" y="1313"/>
                  </a:lnTo>
                  <a:lnTo>
                    <a:pt x="1933" y="1307"/>
                  </a:lnTo>
                  <a:lnTo>
                    <a:pt x="2011" y="1300"/>
                  </a:lnTo>
                  <a:lnTo>
                    <a:pt x="2083" y="1292"/>
                  </a:lnTo>
                  <a:lnTo>
                    <a:pt x="2149" y="1281"/>
                  </a:lnTo>
                  <a:lnTo>
                    <a:pt x="2207" y="1270"/>
                  </a:lnTo>
                  <a:lnTo>
                    <a:pt x="2258" y="1256"/>
                  </a:lnTo>
                  <a:lnTo>
                    <a:pt x="2303" y="1242"/>
                  </a:lnTo>
                  <a:lnTo>
                    <a:pt x="2340" y="1230"/>
                  </a:lnTo>
                  <a:lnTo>
                    <a:pt x="2372" y="1216"/>
                  </a:lnTo>
                  <a:lnTo>
                    <a:pt x="2397" y="1204"/>
                  </a:lnTo>
                  <a:lnTo>
                    <a:pt x="2413" y="1191"/>
                  </a:lnTo>
                  <a:lnTo>
                    <a:pt x="2424" y="1182"/>
                  </a:lnTo>
                  <a:lnTo>
                    <a:pt x="2424" y="809"/>
                  </a:lnTo>
                  <a:close/>
                  <a:moveTo>
                    <a:pt x="1623" y="181"/>
                  </a:moveTo>
                  <a:lnTo>
                    <a:pt x="391" y="595"/>
                  </a:lnTo>
                  <a:lnTo>
                    <a:pt x="747" y="694"/>
                  </a:lnTo>
                  <a:lnTo>
                    <a:pt x="757" y="689"/>
                  </a:lnTo>
                  <a:lnTo>
                    <a:pt x="768" y="683"/>
                  </a:lnTo>
                  <a:lnTo>
                    <a:pt x="1509" y="442"/>
                  </a:lnTo>
                  <a:lnTo>
                    <a:pt x="1532" y="438"/>
                  </a:lnTo>
                  <a:lnTo>
                    <a:pt x="1554" y="440"/>
                  </a:lnTo>
                  <a:lnTo>
                    <a:pt x="1576" y="448"/>
                  </a:lnTo>
                  <a:lnTo>
                    <a:pt x="1594" y="460"/>
                  </a:lnTo>
                  <a:lnTo>
                    <a:pt x="1609" y="478"/>
                  </a:lnTo>
                  <a:lnTo>
                    <a:pt x="1620" y="499"/>
                  </a:lnTo>
                  <a:lnTo>
                    <a:pt x="1624" y="522"/>
                  </a:lnTo>
                  <a:lnTo>
                    <a:pt x="1623" y="546"/>
                  </a:lnTo>
                  <a:lnTo>
                    <a:pt x="1615" y="568"/>
                  </a:lnTo>
                  <a:lnTo>
                    <a:pt x="1602" y="586"/>
                  </a:lnTo>
                  <a:lnTo>
                    <a:pt x="1585" y="601"/>
                  </a:lnTo>
                  <a:lnTo>
                    <a:pt x="1564" y="612"/>
                  </a:lnTo>
                  <a:lnTo>
                    <a:pt x="1050" y="778"/>
                  </a:lnTo>
                  <a:lnTo>
                    <a:pt x="1520" y="909"/>
                  </a:lnTo>
                  <a:lnTo>
                    <a:pt x="2486" y="602"/>
                  </a:lnTo>
                  <a:lnTo>
                    <a:pt x="2488" y="602"/>
                  </a:lnTo>
                  <a:lnTo>
                    <a:pt x="2893" y="473"/>
                  </a:lnTo>
                  <a:lnTo>
                    <a:pt x="1623" y="181"/>
                  </a:lnTo>
                  <a:close/>
                  <a:moveTo>
                    <a:pt x="1613" y="0"/>
                  </a:moveTo>
                  <a:lnTo>
                    <a:pt x="1638" y="2"/>
                  </a:lnTo>
                  <a:lnTo>
                    <a:pt x="3249" y="372"/>
                  </a:lnTo>
                  <a:lnTo>
                    <a:pt x="3271" y="380"/>
                  </a:lnTo>
                  <a:lnTo>
                    <a:pt x="3291" y="394"/>
                  </a:lnTo>
                  <a:lnTo>
                    <a:pt x="3304" y="412"/>
                  </a:lnTo>
                  <a:lnTo>
                    <a:pt x="3314" y="433"/>
                  </a:lnTo>
                  <a:lnTo>
                    <a:pt x="3318" y="456"/>
                  </a:lnTo>
                  <a:lnTo>
                    <a:pt x="3317" y="479"/>
                  </a:lnTo>
                  <a:lnTo>
                    <a:pt x="3308" y="500"/>
                  </a:lnTo>
                  <a:lnTo>
                    <a:pt x="3295" y="519"/>
                  </a:lnTo>
                  <a:lnTo>
                    <a:pt x="3278" y="535"/>
                  </a:lnTo>
                  <a:lnTo>
                    <a:pt x="3256" y="544"/>
                  </a:lnTo>
                  <a:lnTo>
                    <a:pt x="2602" y="752"/>
                  </a:lnTo>
                  <a:lnTo>
                    <a:pt x="2602" y="1204"/>
                  </a:lnTo>
                  <a:lnTo>
                    <a:pt x="2599" y="1227"/>
                  </a:lnTo>
                  <a:lnTo>
                    <a:pt x="2590" y="1249"/>
                  </a:lnTo>
                  <a:lnTo>
                    <a:pt x="2572" y="1281"/>
                  </a:lnTo>
                  <a:lnTo>
                    <a:pt x="2546" y="1310"/>
                  </a:lnTo>
                  <a:lnTo>
                    <a:pt x="2514" y="1337"/>
                  </a:lnTo>
                  <a:lnTo>
                    <a:pt x="2475" y="1361"/>
                  </a:lnTo>
                  <a:lnTo>
                    <a:pt x="2431" y="1383"/>
                  </a:lnTo>
                  <a:lnTo>
                    <a:pt x="2385" y="1402"/>
                  </a:lnTo>
                  <a:lnTo>
                    <a:pt x="2332" y="1420"/>
                  </a:lnTo>
                  <a:lnTo>
                    <a:pt x="2277" y="1434"/>
                  </a:lnTo>
                  <a:lnTo>
                    <a:pt x="2221" y="1447"/>
                  </a:lnTo>
                  <a:lnTo>
                    <a:pt x="2161" y="1459"/>
                  </a:lnTo>
                  <a:lnTo>
                    <a:pt x="2101" y="1468"/>
                  </a:lnTo>
                  <a:lnTo>
                    <a:pt x="2040" y="1475"/>
                  </a:lnTo>
                  <a:lnTo>
                    <a:pt x="1980" y="1482"/>
                  </a:lnTo>
                  <a:lnTo>
                    <a:pt x="1920" y="1486"/>
                  </a:lnTo>
                  <a:lnTo>
                    <a:pt x="1863" y="1489"/>
                  </a:lnTo>
                  <a:lnTo>
                    <a:pt x="1808" y="1490"/>
                  </a:lnTo>
                  <a:lnTo>
                    <a:pt x="1755" y="1492"/>
                  </a:lnTo>
                  <a:lnTo>
                    <a:pt x="1707" y="1490"/>
                  </a:lnTo>
                  <a:lnTo>
                    <a:pt x="1657" y="1489"/>
                  </a:lnTo>
                  <a:lnTo>
                    <a:pt x="1605" y="1486"/>
                  </a:lnTo>
                  <a:lnTo>
                    <a:pt x="1550" y="1483"/>
                  </a:lnTo>
                  <a:lnTo>
                    <a:pt x="1495" y="1478"/>
                  </a:lnTo>
                  <a:lnTo>
                    <a:pt x="1440" y="1472"/>
                  </a:lnTo>
                  <a:lnTo>
                    <a:pt x="1383" y="1464"/>
                  </a:lnTo>
                  <a:lnTo>
                    <a:pt x="1328" y="1454"/>
                  </a:lnTo>
                  <a:lnTo>
                    <a:pt x="1275" y="1443"/>
                  </a:lnTo>
                  <a:lnTo>
                    <a:pt x="1222" y="1431"/>
                  </a:lnTo>
                  <a:lnTo>
                    <a:pt x="1173" y="1417"/>
                  </a:lnTo>
                  <a:lnTo>
                    <a:pt x="1125" y="1401"/>
                  </a:lnTo>
                  <a:lnTo>
                    <a:pt x="1081" y="1383"/>
                  </a:lnTo>
                  <a:lnTo>
                    <a:pt x="1041" y="1363"/>
                  </a:lnTo>
                  <a:lnTo>
                    <a:pt x="1005" y="1341"/>
                  </a:lnTo>
                  <a:lnTo>
                    <a:pt x="975" y="1318"/>
                  </a:lnTo>
                  <a:lnTo>
                    <a:pt x="948" y="1292"/>
                  </a:lnTo>
                  <a:lnTo>
                    <a:pt x="929" y="1263"/>
                  </a:lnTo>
                  <a:lnTo>
                    <a:pt x="915" y="1233"/>
                  </a:lnTo>
                  <a:lnTo>
                    <a:pt x="910" y="1198"/>
                  </a:lnTo>
                  <a:lnTo>
                    <a:pt x="910" y="1189"/>
                  </a:lnTo>
                  <a:lnTo>
                    <a:pt x="910" y="1189"/>
                  </a:lnTo>
                  <a:lnTo>
                    <a:pt x="910" y="1189"/>
                  </a:lnTo>
                  <a:lnTo>
                    <a:pt x="910" y="1187"/>
                  </a:lnTo>
                  <a:lnTo>
                    <a:pt x="910" y="924"/>
                  </a:lnTo>
                  <a:lnTo>
                    <a:pt x="860" y="910"/>
                  </a:lnTo>
                  <a:lnTo>
                    <a:pt x="729" y="1622"/>
                  </a:lnTo>
                  <a:lnTo>
                    <a:pt x="721" y="1646"/>
                  </a:lnTo>
                  <a:lnTo>
                    <a:pt x="707" y="1666"/>
                  </a:lnTo>
                  <a:lnTo>
                    <a:pt x="688" y="1682"/>
                  </a:lnTo>
                  <a:lnTo>
                    <a:pt x="666" y="1691"/>
                  </a:lnTo>
                  <a:lnTo>
                    <a:pt x="641" y="1695"/>
                  </a:lnTo>
                  <a:lnTo>
                    <a:pt x="634" y="1694"/>
                  </a:lnTo>
                  <a:lnTo>
                    <a:pt x="626" y="1694"/>
                  </a:lnTo>
                  <a:lnTo>
                    <a:pt x="603" y="1686"/>
                  </a:lnTo>
                  <a:lnTo>
                    <a:pt x="583" y="1673"/>
                  </a:lnTo>
                  <a:lnTo>
                    <a:pt x="568" y="1657"/>
                  </a:lnTo>
                  <a:lnTo>
                    <a:pt x="559" y="1636"/>
                  </a:lnTo>
                  <a:lnTo>
                    <a:pt x="553" y="1614"/>
                  </a:lnTo>
                  <a:lnTo>
                    <a:pt x="555" y="1589"/>
                  </a:lnTo>
                  <a:lnTo>
                    <a:pt x="688" y="862"/>
                  </a:lnTo>
                  <a:lnTo>
                    <a:pt x="64" y="689"/>
                  </a:lnTo>
                  <a:lnTo>
                    <a:pt x="42" y="679"/>
                  </a:lnTo>
                  <a:lnTo>
                    <a:pt x="26" y="665"/>
                  </a:lnTo>
                  <a:lnTo>
                    <a:pt x="12" y="649"/>
                  </a:lnTo>
                  <a:lnTo>
                    <a:pt x="2" y="628"/>
                  </a:lnTo>
                  <a:lnTo>
                    <a:pt x="0" y="605"/>
                  </a:lnTo>
                  <a:lnTo>
                    <a:pt x="1" y="583"/>
                  </a:lnTo>
                  <a:lnTo>
                    <a:pt x="9" y="562"/>
                  </a:lnTo>
                  <a:lnTo>
                    <a:pt x="22" y="543"/>
                  </a:lnTo>
                  <a:lnTo>
                    <a:pt x="40" y="529"/>
                  </a:lnTo>
                  <a:lnTo>
                    <a:pt x="59" y="519"/>
                  </a:lnTo>
                  <a:lnTo>
                    <a:pt x="1590" y="4"/>
                  </a:lnTo>
                  <a:lnTo>
                    <a:pt x="16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6" name="Titel 3">
            <a:extLst>
              <a:ext uri="{FF2B5EF4-FFF2-40B4-BE49-F238E27FC236}">
                <a16:creationId xmlns:a16="http://schemas.microsoft.com/office/drawing/2014/main" id="{04A689D2-D7C5-969F-FF68-024D8228E35C}"/>
              </a:ext>
            </a:extLst>
          </p:cNvPr>
          <p:cNvSpPr txBox="1">
            <a:spLocks/>
          </p:cNvSpPr>
          <p:nvPr>
            <p:custDataLst>
              <p:tags r:id="rId3"/>
            </p:custDataLst>
          </p:nvPr>
        </p:nvSpPr>
        <p:spPr>
          <a:xfrm>
            <a:off x="6096000" y="260351"/>
            <a:ext cx="6092868" cy="338554"/>
          </a:xfrm>
          <a:prstGeom prst="rect">
            <a:avLst/>
          </a:prstGeom>
        </p:spPr>
        <p:txBody>
          <a:bodyPr vert="horz" wrap="square" lIns="0" tIns="0" rIns="0" bIns="0" rtlCol="0" anchor="t">
            <a:spAutoFit/>
          </a:bodyPr>
          <a:lstStyle>
            <a:lvl1pPr algn="l" defTabSz="914400" rtl="0" eaLnBrk="1" latinLnBrk="0" hangingPunct="1">
              <a:spcBef>
                <a:spcPct val="0"/>
              </a:spcBef>
              <a:buNone/>
              <a:defRPr sz="2200" kern="1200">
                <a:solidFill>
                  <a:schemeClr val="accent5"/>
                </a:solidFill>
                <a:latin typeface="+mn-lt"/>
                <a:ea typeface="+mj-ea"/>
                <a:cs typeface="+mj-cs"/>
              </a:defRPr>
            </a:lvl1pPr>
          </a:lstStyle>
          <a:p>
            <a:pPr algn="ctr"/>
            <a:r>
              <a:rPr lang="de-DE" dirty="0"/>
              <a:t>Szkolenie dostawców</a:t>
            </a:r>
          </a:p>
        </p:txBody>
      </p:sp>
      <p:sp>
        <p:nvSpPr>
          <p:cNvPr id="29" name="Rechteck 28">
            <a:hlinkClick r:id="rId14" action="ppaction://hlinksldjump"/>
          </p:cNvPr>
          <p:cNvSpPr/>
          <p:nvPr>
            <p:custDataLst>
              <p:tags r:id="rId4"/>
            </p:custDataLst>
          </p:nvPr>
        </p:nvSpPr>
        <p:spPr>
          <a:xfrm>
            <a:off x="11601934" y="2656484"/>
            <a:ext cx="65"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lgn="ctr">
              <a:spcBef>
                <a:spcPct val="0"/>
              </a:spcBef>
              <a:spcAft>
                <a:spcPct val="0"/>
              </a:spcAft>
            </a:pPr>
            <a:endParaRPr lang="de-DE" sz="1600">
              <a:solidFill>
                <a:srgbClr val="4B5564"/>
              </a:solidFill>
            </a:endParaRPr>
          </a:p>
        </p:txBody>
      </p:sp>
      <p:sp>
        <p:nvSpPr>
          <p:cNvPr id="28" name="Rechteck 27">
            <a:hlinkClick r:id="rId14" action="ppaction://hlinksldjump"/>
          </p:cNvPr>
          <p:cNvSpPr/>
          <p:nvPr>
            <p:custDataLst>
              <p:tags r:id="rId5"/>
            </p:custDataLst>
          </p:nvPr>
        </p:nvSpPr>
        <p:spPr>
          <a:xfrm>
            <a:off x="336000" y="2656484"/>
            <a:ext cx="3738076"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spcBef>
                <a:spcPct val="0"/>
              </a:spcBef>
              <a:spcAft>
                <a:spcPct val="0"/>
              </a:spcAft>
            </a:pPr>
            <a:r>
              <a:rPr lang="pl-PL" sz="1600" dirty="0">
                <a:solidFill>
                  <a:schemeClr val="bg1"/>
                </a:solidFill>
              </a:rPr>
              <a:t>Zapewnienia</a:t>
            </a:r>
            <a:r>
              <a:rPr lang="de-DE" sz="1600" dirty="0">
                <a:solidFill>
                  <a:schemeClr val="bg1"/>
                </a:solidFill>
              </a:rPr>
              <a:t> </a:t>
            </a:r>
            <a:r>
              <a:rPr lang="pl-PL" sz="1600" dirty="0">
                <a:solidFill>
                  <a:schemeClr val="bg1"/>
                </a:solidFill>
              </a:rPr>
              <a:t>umowne</a:t>
            </a:r>
            <a:r>
              <a:rPr lang="de-DE" sz="1600" dirty="0">
                <a:solidFill>
                  <a:schemeClr val="bg1"/>
                </a:solidFill>
              </a:rPr>
              <a:t> </a:t>
            </a:r>
            <a:r>
              <a:rPr lang="de-DE" sz="1600" dirty="0" err="1">
                <a:solidFill>
                  <a:schemeClr val="bg1"/>
                </a:solidFill>
              </a:rPr>
              <a:t>dostawcy</a:t>
            </a:r>
            <a:endParaRPr lang="de-DE" sz="1600" dirty="0">
              <a:solidFill>
                <a:schemeClr val="bg1"/>
              </a:solidFill>
            </a:endParaRPr>
          </a:p>
        </p:txBody>
      </p:sp>
      <p:sp>
        <p:nvSpPr>
          <p:cNvPr id="27" name="Rechteck 26">
            <a:hlinkClick r:id="rId15" action="ppaction://hlinksldjump"/>
          </p:cNvPr>
          <p:cNvSpPr/>
          <p:nvPr>
            <p:custDataLst>
              <p:tags r:id="rId6"/>
            </p:custDataLst>
          </p:nvPr>
        </p:nvSpPr>
        <p:spPr>
          <a:xfrm>
            <a:off x="11601934" y="2106911"/>
            <a:ext cx="65"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lgn="ctr">
              <a:spcBef>
                <a:spcPct val="0"/>
              </a:spcBef>
              <a:spcAft>
                <a:spcPct val="0"/>
              </a:spcAft>
            </a:pPr>
            <a:endParaRPr lang="de-DE" sz="1600">
              <a:solidFill>
                <a:srgbClr val="4B5564"/>
              </a:solidFill>
            </a:endParaRPr>
          </a:p>
        </p:txBody>
      </p:sp>
      <p:sp>
        <p:nvSpPr>
          <p:cNvPr id="26" name="Rechteck 25">
            <a:hlinkClick r:id="rId15" action="ppaction://hlinksldjump"/>
          </p:cNvPr>
          <p:cNvSpPr/>
          <p:nvPr>
            <p:custDataLst>
              <p:tags r:id="rId7"/>
            </p:custDataLst>
          </p:nvPr>
        </p:nvSpPr>
        <p:spPr>
          <a:xfrm>
            <a:off x="336000" y="2106911"/>
            <a:ext cx="3738076"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spcBef>
                <a:spcPct val="0"/>
              </a:spcBef>
              <a:spcAft>
                <a:spcPct val="0"/>
              </a:spcAft>
            </a:pPr>
            <a:r>
              <a:rPr lang="de-DE" sz="1600" dirty="0" err="1">
                <a:solidFill>
                  <a:schemeClr val="bg1"/>
                </a:solidFill>
              </a:rPr>
              <a:t>Kodeks</a:t>
            </a:r>
            <a:r>
              <a:rPr lang="de-DE" sz="1600" dirty="0">
                <a:solidFill>
                  <a:schemeClr val="bg1"/>
                </a:solidFill>
              </a:rPr>
              <a:t> </a:t>
            </a:r>
            <a:r>
              <a:rPr lang="de-DE" sz="1600" dirty="0" err="1">
                <a:solidFill>
                  <a:schemeClr val="bg1"/>
                </a:solidFill>
              </a:rPr>
              <a:t>postępowania</a:t>
            </a:r>
            <a:r>
              <a:rPr lang="de-DE" sz="1600" dirty="0">
                <a:solidFill>
                  <a:schemeClr val="bg1"/>
                </a:solidFill>
              </a:rPr>
              <a:t> </a:t>
            </a:r>
            <a:r>
              <a:rPr lang="de-DE" sz="1600" dirty="0" err="1">
                <a:solidFill>
                  <a:schemeClr val="bg1"/>
                </a:solidFill>
              </a:rPr>
              <a:t>dostawcy</a:t>
            </a:r>
            <a:endParaRPr lang="de-DE" sz="1600" dirty="0">
              <a:solidFill>
                <a:schemeClr val="bg1"/>
              </a:solidFill>
            </a:endParaRPr>
          </a:p>
        </p:txBody>
      </p:sp>
      <p:sp>
        <p:nvSpPr>
          <p:cNvPr id="25" name="Rechteck 24">
            <a:hlinkClick r:id="rId16" action="ppaction://hlinksldjump"/>
          </p:cNvPr>
          <p:cNvSpPr/>
          <p:nvPr>
            <p:custDataLst>
              <p:tags r:id="rId8"/>
            </p:custDataLst>
          </p:nvPr>
        </p:nvSpPr>
        <p:spPr>
          <a:xfrm>
            <a:off x="11601934" y="1557338"/>
            <a:ext cx="65"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lgn="ctr">
              <a:spcBef>
                <a:spcPct val="0"/>
              </a:spcBef>
              <a:spcAft>
                <a:spcPct val="0"/>
              </a:spcAft>
            </a:pPr>
            <a:endParaRPr lang="de-DE" sz="1600">
              <a:solidFill>
                <a:srgbClr val="4B5564"/>
              </a:solidFill>
            </a:endParaRPr>
          </a:p>
        </p:txBody>
      </p:sp>
      <p:sp>
        <p:nvSpPr>
          <p:cNvPr id="24" name="Rechteck 23">
            <a:hlinkClick r:id="rId16" action="ppaction://hlinksldjump"/>
          </p:cNvPr>
          <p:cNvSpPr/>
          <p:nvPr>
            <p:custDataLst>
              <p:tags r:id="rId9"/>
            </p:custDataLst>
          </p:nvPr>
        </p:nvSpPr>
        <p:spPr>
          <a:xfrm>
            <a:off x="336000" y="1557338"/>
            <a:ext cx="3738076"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spcBef>
                <a:spcPct val="0"/>
              </a:spcBef>
              <a:spcAft>
                <a:spcPct val="0"/>
              </a:spcAft>
            </a:pPr>
            <a:r>
              <a:rPr lang="de-DE" sz="1600" dirty="0">
                <a:solidFill>
                  <a:schemeClr val="bg1"/>
                </a:solidFill>
              </a:rPr>
              <a:t>Zrównoważony rozwój w thyssenkrupp</a:t>
            </a:r>
          </a:p>
        </p:txBody>
      </p:sp>
      <p:sp>
        <p:nvSpPr>
          <p:cNvPr id="22" name="Titel 21"/>
          <p:cNvSpPr>
            <a:spLocks noGrp="1"/>
          </p:cNvSpPr>
          <p:nvPr>
            <p:ph type="title"/>
            <p:custDataLst>
              <p:tags r:id="rId10"/>
            </p:custDataLst>
          </p:nvPr>
        </p:nvSpPr>
        <p:spPr/>
        <p:txBody>
          <a:bodyPr vert="horz"/>
          <a:lstStyle/>
          <a:p>
            <a:r>
              <a:rPr lang="de-DE" dirty="0">
                <a:solidFill>
                  <a:schemeClr val="bg1"/>
                </a:solidFill>
              </a:rPr>
              <a:t>Agenda</a:t>
            </a:r>
          </a:p>
        </p:txBody>
      </p:sp>
    </p:spTree>
    <p:custDataLst>
      <p:tags r:id="rId1"/>
    </p:custDataLst>
    <p:extLst>
      <p:ext uri="{BB962C8B-B14F-4D97-AF65-F5344CB8AC3E}">
        <p14:creationId xmlns:p14="http://schemas.microsoft.com/office/powerpoint/2010/main" val="207106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6="http://schemas.microsoft.com/office/drawing/2014/main"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3236867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273" imgH="273" progId="TCLayout.ActiveDocument.1">
                  <p:embed/>
                </p:oleObj>
              </mc:Choice>
              <mc:Fallback>
                <p:oleObj name="think-cell Folie" r:id="rId3" imgW="273" imgH="273" progId="TCLayout.ActiveDocument.1">
                  <p:embed/>
                  <p:pic>
                    <p:nvPicPr>
                      <p:cNvPr id="6" name="Objek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2"/>
          <p:cNvSpPr>
            <a:spLocks noGrp="1"/>
          </p:cNvSpPr>
          <p:nvPr>
            <p:ph type="title"/>
          </p:nvPr>
        </p:nvSpPr>
        <p:spPr>
          <a:xfrm>
            <a:off x="0" y="241092"/>
            <a:ext cx="3411118" cy="533205"/>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de-DE" sz="2800" dirty="0" err="1">
                <a:solidFill>
                  <a:srgbClr val="FFFFFF"/>
                </a:solidFill>
                <a:latin typeface="TKTypeMedium"/>
                <a:ea typeface="+mn-ea"/>
                <a:cs typeface="+mn-cs"/>
              </a:rPr>
              <a:t>Umowy</a:t>
            </a:r>
            <a:r>
              <a:rPr lang="de-DE" sz="2800" dirty="0">
                <a:solidFill>
                  <a:srgbClr val="FFFFFF"/>
                </a:solidFill>
                <a:latin typeface="TKTypeMedium"/>
                <a:ea typeface="+mn-ea"/>
                <a:cs typeface="+mn-cs"/>
              </a:rPr>
              <a:t> z dostawcą</a:t>
            </a:r>
          </a:p>
        </p:txBody>
      </p:sp>
      <p:sp>
        <p:nvSpPr>
          <p:cNvPr id="8" name="Rechteck 7"/>
          <p:cNvSpPr>
            <a:spLocks/>
          </p:cNvSpPr>
          <p:nvPr/>
        </p:nvSpPr>
        <p:spPr>
          <a:xfrm>
            <a:off x="334434" y="1662588"/>
            <a:ext cx="8594537" cy="136590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190800" rIns="91440" bIns="45720" rtlCol="0" anchor="t"/>
          <a:lstStyle/>
          <a:p>
            <a:pPr marL="0" marR="0" lvl="0" indent="0" algn="l" defTabSz="914400" rtl="0" eaLnBrk="1" fontAlgn="auto" latinLnBrk="0" hangingPunct="1">
              <a:lnSpc>
                <a:spcPct val="100000"/>
              </a:lnSpc>
              <a:spcBef>
                <a:spcPts val="0"/>
              </a:spcBef>
              <a:spcAft>
                <a:spcPts val="1200"/>
              </a:spcAft>
              <a:buClr>
                <a:srgbClr val="00A0F5"/>
              </a:buClr>
              <a:buSzTx/>
              <a:buFontTx/>
              <a:buNone/>
              <a:tabLst/>
              <a:defRPr/>
            </a:pPr>
            <a:r>
              <a:rPr kumimoji="0" lang="de-DE" sz="1400" b="0" i="0" u="none" strike="noStrike" kern="1200" cap="none" spc="0" normalizeH="0" baseline="0" noProof="0" dirty="0">
                <a:ln>
                  <a:noFill/>
                </a:ln>
                <a:solidFill>
                  <a:srgbClr val="00A0F5"/>
                </a:solidFill>
                <a:effectLst/>
                <a:uLnTx/>
                <a:uFillTx/>
                <a:latin typeface="TKTypeMedium"/>
                <a:ea typeface="+mn-ea"/>
                <a:cs typeface="+mn-cs"/>
              </a:rPr>
              <a:t>	Obowiązki dostawców w zakresie należytej staranności w odniesieniu do minerałów z regionów ogarniętych konfliktami</a:t>
            </a:r>
          </a:p>
          <a:p>
            <a:pPr marL="0" marR="0" lvl="0" indent="0" algn="l" defTabSz="914400" rtl="0" eaLnBrk="1" fontAlgn="auto" latinLnBrk="0" hangingPunct="1">
              <a:lnSpc>
                <a:spcPct val="100000"/>
              </a:lnSpc>
              <a:spcBef>
                <a:spcPts val="0"/>
              </a:spcBef>
              <a:spcAft>
                <a:spcPts val="1200"/>
              </a:spcAft>
              <a:buClr>
                <a:srgbClr val="00A0F5"/>
              </a:buClr>
              <a:buSzTx/>
              <a:buFontTx/>
              <a:buNone/>
              <a:tabLst/>
              <a:defRPr/>
            </a:pPr>
            <a:r>
              <a:rPr kumimoji="0" lang="de-DE" sz="1400" b="0" i="0" u="none" strike="noStrike" kern="1200" cap="none" spc="0" normalizeH="0" baseline="0" noProof="0" dirty="0">
                <a:ln>
                  <a:noFill/>
                </a:ln>
                <a:solidFill>
                  <a:srgbClr val="4B5564"/>
                </a:solidFill>
                <a:effectLst/>
                <a:uLnTx/>
                <a:uFillTx/>
                <a:latin typeface="TKTypeMedium"/>
                <a:ea typeface="+mn-ea"/>
                <a:cs typeface="+mn-cs"/>
              </a:rPr>
              <a:t>DOSTAWCA poinformuje KLIENTA, gdy tylko otrzyma informacje lub dokumenty (np. CMRT lub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listę hut</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od swoich dostawców na temat tzw.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minerałów</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z regionów ogarniętych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konflikt</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em</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i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przekaże</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a:t>
            </a:r>
            <a:r>
              <a:rPr kumimoji="0" lang="pl-PL" sz="1400" b="0" i="0" u="none" strike="noStrike" kern="1200" cap="none" spc="0" normalizeH="0" baseline="0" noProof="0" dirty="0">
                <a:ln>
                  <a:noFill/>
                </a:ln>
                <a:solidFill>
                  <a:srgbClr val="4B5564"/>
                </a:solidFill>
                <a:effectLst/>
                <a:uLnTx/>
                <a:uFillTx/>
                <a:latin typeface="TKTypeMedium"/>
                <a:ea typeface="+mn-ea"/>
                <a:cs typeface="+mn-cs"/>
              </a:rPr>
              <a:t>mu </a:t>
            </a:r>
            <a:r>
              <a:rPr kumimoji="0" lang="de-DE" sz="1400" b="0" i="0" u="none" strike="noStrike" kern="1200" cap="none" spc="0" normalizeH="0" baseline="0" noProof="0" dirty="0" err="1">
                <a:ln>
                  <a:noFill/>
                </a:ln>
                <a:solidFill>
                  <a:srgbClr val="4B5564"/>
                </a:solidFill>
                <a:effectLst/>
                <a:uLnTx/>
                <a:uFillTx/>
                <a:latin typeface="TKTypeMedium"/>
                <a:ea typeface="+mn-ea"/>
                <a:cs typeface="+mn-cs"/>
              </a:rPr>
              <a:t>te</a:t>
            </a:r>
            <a:r>
              <a:rPr kumimoji="0" lang="de-DE" sz="1400" b="0" i="0" u="none" strike="noStrike" kern="1200" cap="none" spc="0" normalizeH="0" baseline="0" noProof="0" dirty="0">
                <a:ln>
                  <a:noFill/>
                </a:ln>
                <a:solidFill>
                  <a:srgbClr val="4B5564"/>
                </a:solidFill>
                <a:effectLst/>
                <a:uLnTx/>
                <a:uFillTx/>
                <a:latin typeface="TKTypeMedium"/>
                <a:ea typeface="+mn-ea"/>
                <a:cs typeface="+mn-cs"/>
              </a:rPr>
              <a:t> informacje bez wezwania.</a:t>
            </a:r>
          </a:p>
        </p:txBody>
      </p:sp>
      <p:sp>
        <p:nvSpPr>
          <p:cNvPr id="11" name="Textfeld 10"/>
          <p:cNvSpPr txBox="1">
            <a:spLocks/>
          </p:cNvSpPr>
          <p:nvPr/>
        </p:nvSpPr>
        <p:spPr>
          <a:xfrm>
            <a:off x="9026906" y="2051431"/>
            <a:ext cx="2830660" cy="919258"/>
          </a:xfrm>
          <a:prstGeom prst="rect">
            <a:avLst/>
          </a:prstGeom>
        </p:spPr>
        <p:style>
          <a:lnRef idx="2">
            <a:schemeClr val="accent6"/>
          </a:lnRef>
          <a:fillRef idx="1">
            <a:schemeClr val="lt1"/>
          </a:fillRef>
          <a:effectRef idx="0">
            <a:schemeClr val="accent6"/>
          </a:effectRef>
          <a:fontRef idx="minor">
            <a:schemeClr val="dk1"/>
          </a:fontRef>
        </p:style>
        <p:txBody>
          <a:bodyPr wrap="square" lIns="126000" tIns="126000" rIns="126000" bIns="126000" rtlCol="0">
            <a:spAutoFit/>
          </a:bodyPr>
          <a:lstStyle>
            <a:defPPr>
              <a:defRPr lang="de-DE"/>
            </a:defPPr>
            <a:lvl1pPr marR="0" lvl="0" indent="0" algn="ctr" fontAlgn="auto">
              <a:lnSpc>
                <a:spcPct val="90000"/>
              </a:lnSpc>
              <a:spcBef>
                <a:spcPts val="600"/>
              </a:spcBef>
              <a:spcAft>
                <a:spcPts val="0"/>
              </a:spcAft>
              <a:buClrTx/>
              <a:buSzTx/>
              <a:buFontTx/>
              <a:buNone/>
              <a:tabLst/>
              <a:defRPr kumimoji="0" sz="1600" b="0" i="0" u="none" strike="noStrike" cap="none" spc="0" normalizeH="0" baseline="0">
                <a:ln>
                  <a:noFill/>
                </a:ln>
                <a:solidFill>
                  <a:srgbClr val="FFB400"/>
                </a:solidFill>
                <a:effectLst/>
                <a:uLnTx/>
                <a:uFillTx/>
                <a:latin typeface="TKTypeMedium"/>
              </a:defRPr>
            </a:lvl1pPr>
          </a:lstStyle>
          <a:p>
            <a:r>
              <a:rPr lang="de-DE" dirty="0"/>
              <a:t>Szczególny przypadek </a:t>
            </a:r>
            <a:r>
              <a:rPr lang="de-DE" dirty="0" err="1"/>
              <a:t>minerałów</a:t>
            </a:r>
            <a:r>
              <a:rPr lang="de-DE" dirty="0"/>
              <a:t> </a:t>
            </a:r>
            <a:r>
              <a:rPr lang="pl-PL" dirty="0"/>
              <a:t>z regionów ogarniętych konfliktem</a:t>
            </a:r>
            <a:endParaRPr lang="de-DE" dirty="0"/>
          </a:p>
        </p:txBody>
      </p:sp>
      <p:sp>
        <p:nvSpPr>
          <p:cNvPr id="2" name="Flussdiagramm: Verbinder 1">
            <a:extLst>
              <a:ext uri="{FF2B5EF4-FFF2-40B4-BE49-F238E27FC236}">
                <a16:creationId xmlns:a16="http://schemas.microsoft.com/office/drawing/2014/main" id="{3B7752A3-8608-DBA7-59F6-0BB7EF5E6DE0}"/>
              </a:ext>
            </a:extLst>
          </p:cNvPr>
          <p:cNvSpPr/>
          <p:nvPr/>
        </p:nvSpPr>
        <p:spPr>
          <a:xfrm>
            <a:off x="429236" y="1594231"/>
            <a:ext cx="457200" cy="457200"/>
          </a:xfrm>
          <a:prstGeom prst="flowChart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de-DE" sz="1600" b="0" i="0" u="none" strike="noStrike" kern="1200" cap="none" spc="0" normalizeH="0" baseline="0" noProof="0" dirty="0">
                <a:ln>
                  <a:noFill/>
                </a:ln>
                <a:solidFill>
                  <a:schemeClr val="bg1"/>
                </a:solidFill>
                <a:effectLst/>
                <a:uLnTx/>
                <a:uFillTx/>
                <a:latin typeface="TKTypeMedium"/>
                <a:ea typeface="+mn-ea"/>
                <a:cs typeface="+mn-cs"/>
              </a:rPr>
              <a:t>4</a:t>
            </a:r>
          </a:p>
        </p:txBody>
      </p:sp>
    </p:spTree>
    <p:extLst>
      <p:ext uri="{BB962C8B-B14F-4D97-AF65-F5344CB8AC3E}">
        <p14:creationId xmlns:p14="http://schemas.microsoft.com/office/powerpoint/2010/main" val="228542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6="http://schemas.microsoft.com/office/drawing/2014/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16709" y="2348227"/>
            <a:ext cx="7416800" cy="1323439"/>
          </a:xfrm>
          <a:prstGeom prst="rect">
            <a:avLst/>
          </a:prstGeom>
          <a:noFill/>
        </p:spPr>
        <p:txBody>
          <a:bodyPr wrap="square" rtlCol="0">
            <a:spAutoFit/>
          </a:bodyPr>
          <a:lstStyle/>
          <a:p>
            <a:pPr algn="ctr"/>
            <a:r>
              <a:rPr lang="de-DE" sz="8000" dirty="0">
                <a:solidFill>
                  <a:srgbClr val="00A0F5"/>
                </a:solidFill>
                <a:latin typeface="TKTypeMedium" panose="020B0606040502020204" pitchFamily="34" charset="0"/>
              </a:rPr>
              <a:t>DZIĘKUJ</a:t>
            </a:r>
            <a:r>
              <a:rPr lang="pl-PL" sz="8000" dirty="0">
                <a:solidFill>
                  <a:srgbClr val="00A0F5"/>
                </a:solidFill>
                <a:latin typeface="TKTypeMedium" panose="020B0606040502020204" pitchFamily="34" charset="0"/>
              </a:rPr>
              <a:t>EMY</a:t>
            </a:r>
            <a:r>
              <a:rPr lang="pl-PL" sz="6000" dirty="0">
                <a:solidFill>
                  <a:srgbClr val="00A0F5"/>
                </a:solidFill>
                <a:latin typeface="TKTypeMedium" panose="020B0606040502020204" pitchFamily="34" charset="0"/>
              </a:rPr>
              <a:t> !</a:t>
            </a:r>
            <a:endParaRPr lang="de-DE" sz="6000" dirty="0">
              <a:solidFill>
                <a:srgbClr val="00A0F5"/>
              </a:solidFill>
              <a:latin typeface="TKTypeMedium" panose="020B0606040502020204" pitchFamily="34" charset="0"/>
            </a:endParaRPr>
          </a:p>
        </p:txBody>
      </p:sp>
      <p:sp>
        <p:nvSpPr>
          <p:cNvPr id="11" name="Rounded Rectangle 10"/>
          <p:cNvSpPr/>
          <p:nvPr/>
        </p:nvSpPr>
        <p:spPr>
          <a:xfrm>
            <a:off x="3764434" y="3671666"/>
            <a:ext cx="5588000" cy="249720"/>
          </a:xfrm>
          <a:prstGeom prst="roundRect">
            <a:avLst>
              <a:gd name="adj" fmla="val 50000"/>
            </a:avLst>
          </a:prstGeom>
          <a:solidFill>
            <a:srgbClr val="00A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pic>
        <p:nvPicPr>
          <p:cNvPr id="1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9384" y="2053051"/>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61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2" imgW="273" imgH="273" progId="TCLayout.ActiveDocument.1">
                  <p:embed/>
                </p:oleObj>
              </mc:Choice>
              <mc:Fallback>
                <p:oleObj name="think-cell Folie" r:id="rId12" imgW="273" imgH="273" progId="TCLayout.ActiveDocument.1">
                  <p:embed/>
                  <p:pic>
                    <p:nvPicPr>
                      <p:cNvPr id="16" name="Objekt 15"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86C6CB73-A81D-38A2-0C57-096642500C86}"/>
              </a:ext>
            </a:extLst>
          </p:cNvPr>
          <p:cNvSpPr/>
          <p:nvPr/>
        </p:nvSpPr>
        <p:spPr>
          <a:xfrm>
            <a:off x="0" y="0"/>
            <a:ext cx="609593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de-DE" sz="1600" dirty="0" err="1">
              <a:solidFill>
                <a:schemeClr val="tx1"/>
              </a:solidFill>
            </a:endParaRPr>
          </a:p>
        </p:txBody>
      </p:sp>
      <p:grpSp>
        <p:nvGrpSpPr>
          <p:cNvPr id="3" name="Group 342">
            <a:extLst>
              <a:ext uri="{FF2B5EF4-FFF2-40B4-BE49-F238E27FC236}">
                <a16:creationId xmlns:a16="http://schemas.microsoft.com/office/drawing/2014/main" id="{9920963C-1E4E-9D80-6147-62DBC0D89E5C}"/>
              </a:ext>
            </a:extLst>
          </p:cNvPr>
          <p:cNvGrpSpPr>
            <a:grpSpLocks noChangeAspect="1"/>
          </p:cNvGrpSpPr>
          <p:nvPr/>
        </p:nvGrpSpPr>
        <p:grpSpPr bwMode="auto">
          <a:xfrm>
            <a:off x="7525123" y="1671294"/>
            <a:ext cx="3515412" cy="3515412"/>
            <a:chOff x="-1551" y="611"/>
            <a:chExt cx="2268" cy="2268"/>
          </a:xfrm>
          <a:solidFill>
            <a:schemeClr val="accent5"/>
          </a:solidFill>
        </p:grpSpPr>
        <p:sp>
          <p:nvSpPr>
            <p:cNvPr id="4" name="Freeform 344">
              <a:extLst>
                <a:ext uri="{FF2B5EF4-FFF2-40B4-BE49-F238E27FC236}">
                  <a16:creationId xmlns:a16="http://schemas.microsoft.com/office/drawing/2014/main" id="{F6692821-5823-8D18-EB60-2CDB7DD61017}"/>
                </a:ext>
              </a:extLst>
            </p:cNvPr>
            <p:cNvSpPr>
              <a:spLocks noEditPoints="1"/>
            </p:cNvSpPr>
            <p:nvPr/>
          </p:nvSpPr>
          <p:spPr bwMode="auto">
            <a:xfrm>
              <a:off x="-1551" y="611"/>
              <a:ext cx="2268" cy="2268"/>
            </a:xfrm>
            <a:custGeom>
              <a:avLst/>
              <a:gdLst>
                <a:gd name="T0" fmla="*/ 1878 w 4536"/>
                <a:gd name="T1" fmla="*/ 215 h 4536"/>
                <a:gd name="T2" fmla="*/ 1398 w 4536"/>
                <a:gd name="T3" fmla="*/ 368 h 4536"/>
                <a:gd name="T4" fmla="*/ 975 w 4536"/>
                <a:gd name="T5" fmla="*/ 627 h 4536"/>
                <a:gd name="T6" fmla="*/ 627 w 4536"/>
                <a:gd name="T7" fmla="*/ 975 h 4536"/>
                <a:gd name="T8" fmla="*/ 368 w 4536"/>
                <a:gd name="T9" fmla="*/ 1398 h 4536"/>
                <a:gd name="T10" fmla="*/ 213 w 4536"/>
                <a:gd name="T11" fmla="*/ 1878 h 4536"/>
                <a:gd name="T12" fmla="*/ 182 w 4536"/>
                <a:gd name="T13" fmla="*/ 2400 h 4536"/>
                <a:gd name="T14" fmla="*/ 277 w 4536"/>
                <a:gd name="T15" fmla="*/ 2904 h 4536"/>
                <a:gd name="T16" fmla="*/ 485 w 4536"/>
                <a:gd name="T17" fmla="*/ 3357 h 4536"/>
                <a:gd name="T18" fmla="*/ 790 w 4536"/>
                <a:gd name="T19" fmla="*/ 3746 h 4536"/>
                <a:gd name="T20" fmla="*/ 1179 w 4536"/>
                <a:gd name="T21" fmla="*/ 4051 h 4536"/>
                <a:gd name="T22" fmla="*/ 1632 w 4536"/>
                <a:gd name="T23" fmla="*/ 4259 h 4536"/>
                <a:gd name="T24" fmla="*/ 2136 w 4536"/>
                <a:gd name="T25" fmla="*/ 4354 h 4536"/>
                <a:gd name="T26" fmla="*/ 2658 w 4536"/>
                <a:gd name="T27" fmla="*/ 4323 h 4536"/>
                <a:gd name="T28" fmla="*/ 3138 w 4536"/>
                <a:gd name="T29" fmla="*/ 4168 h 4536"/>
                <a:gd name="T30" fmla="*/ 3561 w 4536"/>
                <a:gd name="T31" fmla="*/ 3909 h 4536"/>
                <a:gd name="T32" fmla="*/ 3909 w 4536"/>
                <a:gd name="T33" fmla="*/ 3561 h 4536"/>
                <a:gd name="T34" fmla="*/ 4168 w 4536"/>
                <a:gd name="T35" fmla="*/ 3138 h 4536"/>
                <a:gd name="T36" fmla="*/ 4321 w 4536"/>
                <a:gd name="T37" fmla="*/ 2658 h 4536"/>
                <a:gd name="T38" fmla="*/ 4354 w 4536"/>
                <a:gd name="T39" fmla="*/ 2136 h 4536"/>
                <a:gd name="T40" fmla="*/ 4259 w 4536"/>
                <a:gd name="T41" fmla="*/ 1632 h 4536"/>
                <a:gd name="T42" fmla="*/ 4051 w 4536"/>
                <a:gd name="T43" fmla="*/ 1179 h 4536"/>
                <a:gd name="T44" fmla="*/ 3745 w 4536"/>
                <a:gd name="T45" fmla="*/ 791 h 4536"/>
                <a:gd name="T46" fmla="*/ 3357 w 4536"/>
                <a:gd name="T47" fmla="*/ 485 h 4536"/>
                <a:gd name="T48" fmla="*/ 2904 w 4536"/>
                <a:gd name="T49" fmla="*/ 277 h 4536"/>
                <a:gd name="T50" fmla="*/ 2400 w 4536"/>
                <a:gd name="T51" fmla="*/ 182 h 4536"/>
                <a:gd name="T52" fmla="*/ 2542 w 4536"/>
                <a:gd name="T53" fmla="*/ 17 h 4536"/>
                <a:gd name="T54" fmla="*/ 3058 w 4536"/>
                <a:gd name="T55" fmla="*/ 142 h 4536"/>
                <a:gd name="T56" fmla="*/ 3521 w 4536"/>
                <a:gd name="T57" fmla="*/ 379 h 4536"/>
                <a:gd name="T58" fmla="*/ 3916 w 4536"/>
                <a:gd name="T59" fmla="*/ 712 h 4536"/>
                <a:gd name="T60" fmla="*/ 4226 w 4536"/>
                <a:gd name="T61" fmla="*/ 1125 h 4536"/>
                <a:gd name="T62" fmla="*/ 4435 w 4536"/>
                <a:gd name="T63" fmla="*/ 1603 h 4536"/>
                <a:gd name="T64" fmla="*/ 4532 w 4536"/>
                <a:gd name="T65" fmla="*/ 2130 h 4536"/>
                <a:gd name="T66" fmla="*/ 4499 w 4536"/>
                <a:gd name="T67" fmla="*/ 2676 h 4536"/>
                <a:gd name="T68" fmla="*/ 4344 w 4536"/>
                <a:gd name="T69" fmla="*/ 3180 h 4536"/>
                <a:gd name="T70" fmla="*/ 4081 w 4536"/>
                <a:gd name="T71" fmla="*/ 3627 h 4536"/>
                <a:gd name="T72" fmla="*/ 3727 w 4536"/>
                <a:gd name="T73" fmla="*/ 4002 h 4536"/>
                <a:gd name="T74" fmla="*/ 3298 w 4536"/>
                <a:gd name="T75" fmla="*/ 4288 h 4536"/>
                <a:gd name="T76" fmla="*/ 2805 w 4536"/>
                <a:gd name="T77" fmla="*/ 4471 h 4536"/>
                <a:gd name="T78" fmla="*/ 2268 w 4536"/>
                <a:gd name="T79" fmla="*/ 4536 h 4536"/>
                <a:gd name="T80" fmla="*/ 1729 w 4536"/>
                <a:gd name="T81" fmla="*/ 4471 h 4536"/>
                <a:gd name="T82" fmla="*/ 1238 w 4536"/>
                <a:gd name="T83" fmla="*/ 4288 h 4536"/>
                <a:gd name="T84" fmla="*/ 807 w 4536"/>
                <a:gd name="T85" fmla="*/ 4002 h 4536"/>
                <a:gd name="T86" fmla="*/ 453 w 4536"/>
                <a:gd name="T87" fmla="*/ 3627 h 4536"/>
                <a:gd name="T88" fmla="*/ 191 w 4536"/>
                <a:gd name="T89" fmla="*/ 3180 h 4536"/>
                <a:gd name="T90" fmla="*/ 37 w 4536"/>
                <a:gd name="T91" fmla="*/ 2676 h 4536"/>
                <a:gd name="T92" fmla="*/ 4 w 4536"/>
                <a:gd name="T93" fmla="*/ 2130 h 4536"/>
                <a:gd name="T94" fmla="*/ 99 w 4536"/>
                <a:gd name="T95" fmla="*/ 1603 h 4536"/>
                <a:gd name="T96" fmla="*/ 310 w 4536"/>
                <a:gd name="T97" fmla="*/ 1125 h 4536"/>
                <a:gd name="T98" fmla="*/ 620 w 4536"/>
                <a:gd name="T99" fmla="*/ 712 h 4536"/>
                <a:gd name="T100" fmla="*/ 1013 w 4536"/>
                <a:gd name="T101" fmla="*/ 379 h 4536"/>
                <a:gd name="T102" fmla="*/ 1477 w 4536"/>
                <a:gd name="T103" fmla="*/ 142 h 4536"/>
                <a:gd name="T104" fmla="*/ 1994 w 4536"/>
                <a:gd name="T105" fmla="*/ 17 h 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6" h="4536">
                  <a:moveTo>
                    <a:pt x="2268" y="178"/>
                  </a:moveTo>
                  <a:lnTo>
                    <a:pt x="2136" y="182"/>
                  </a:lnTo>
                  <a:lnTo>
                    <a:pt x="2006" y="194"/>
                  </a:lnTo>
                  <a:lnTo>
                    <a:pt x="1878" y="215"/>
                  </a:lnTo>
                  <a:lnTo>
                    <a:pt x="1754" y="243"/>
                  </a:lnTo>
                  <a:lnTo>
                    <a:pt x="1632" y="277"/>
                  </a:lnTo>
                  <a:lnTo>
                    <a:pt x="1513" y="320"/>
                  </a:lnTo>
                  <a:lnTo>
                    <a:pt x="1398" y="368"/>
                  </a:lnTo>
                  <a:lnTo>
                    <a:pt x="1286" y="423"/>
                  </a:lnTo>
                  <a:lnTo>
                    <a:pt x="1179" y="485"/>
                  </a:lnTo>
                  <a:lnTo>
                    <a:pt x="1074" y="554"/>
                  </a:lnTo>
                  <a:lnTo>
                    <a:pt x="975" y="627"/>
                  </a:lnTo>
                  <a:lnTo>
                    <a:pt x="880" y="707"/>
                  </a:lnTo>
                  <a:lnTo>
                    <a:pt x="790" y="791"/>
                  </a:lnTo>
                  <a:lnTo>
                    <a:pt x="706" y="882"/>
                  </a:lnTo>
                  <a:lnTo>
                    <a:pt x="627" y="975"/>
                  </a:lnTo>
                  <a:lnTo>
                    <a:pt x="552" y="1074"/>
                  </a:lnTo>
                  <a:lnTo>
                    <a:pt x="485" y="1179"/>
                  </a:lnTo>
                  <a:lnTo>
                    <a:pt x="423" y="1286"/>
                  </a:lnTo>
                  <a:lnTo>
                    <a:pt x="368" y="1398"/>
                  </a:lnTo>
                  <a:lnTo>
                    <a:pt x="318" y="1514"/>
                  </a:lnTo>
                  <a:lnTo>
                    <a:pt x="277" y="1632"/>
                  </a:lnTo>
                  <a:lnTo>
                    <a:pt x="241" y="1755"/>
                  </a:lnTo>
                  <a:lnTo>
                    <a:pt x="213" y="1878"/>
                  </a:lnTo>
                  <a:lnTo>
                    <a:pt x="194" y="2007"/>
                  </a:lnTo>
                  <a:lnTo>
                    <a:pt x="182" y="2136"/>
                  </a:lnTo>
                  <a:lnTo>
                    <a:pt x="178" y="2268"/>
                  </a:lnTo>
                  <a:lnTo>
                    <a:pt x="182" y="2400"/>
                  </a:lnTo>
                  <a:lnTo>
                    <a:pt x="194" y="2530"/>
                  </a:lnTo>
                  <a:lnTo>
                    <a:pt x="213" y="2658"/>
                  </a:lnTo>
                  <a:lnTo>
                    <a:pt x="241" y="2782"/>
                  </a:lnTo>
                  <a:lnTo>
                    <a:pt x="277" y="2904"/>
                  </a:lnTo>
                  <a:lnTo>
                    <a:pt x="318" y="3023"/>
                  </a:lnTo>
                  <a:lnTo>
                    <a:pt x="368" y="3138"/>
                  </a:lnTo>
                  <a:lnTo>
                    <a:pt x="423" y="3250"/>
                  </a:lnTo>
                  <a:lnTo>
                    <a:pt x="485" y="3357"/>
                  </a:lnTo>
                  <a:lnTo>
                    <a:pt x="552" y="3462"/>
                  </a:lnTo>
                  <a:lnTo>
                    <a:pt x="627" y="3561"/>
                  </a:lnTo>
                  <a:lnTo>
                    <a:pt x="706" y="3656"/>
                  </a:lnTo>
                  <a:lnTo>
                    <a:pt x="790" y="3746"/>
                  </a:lnTo>
                  <a:lnTo>
                    <a:pt x="880" y="3830"/>
                  </a:lnTo>
                  <a:lnTo>
                    <a:pt x="975" y="3909"/>
                  </a:lnTo>
                  <a:lnTo>
                    <a:pt x="1074" y="3984"/>
                  </a:lnTo>
                  <a:lnTo>
                    <a:pt x="1179" y="4051"/>
                  </a:lnTo>
                  <a:lnTo>
                    <a:pt x="1286" y="4113"/>
                  </a:lnTo>
                  <a:lnTo>
                    <a:pt x="1398" y="4168"/>
                  </a:lnTo>
                  <a:lnTo>
                    <a:pt x="1513" y="4218"/>
                  </a:lnTo>
                  <a:lnTo>
                    <a:pt x="1632" y="4259"/>
                  </a:lnTo>
                  <a:lnTo>
                    <a:pt x="1754" y="4295"/>
                  </a:lnTo>
                  <a:lnTo>
                    <a:pt x="1878" y="4323"/>
                  </a:lnTo>
                  <a:lnTo>
                    <a:pt x="2006" y="4342"/>
                  </a:lnTo>
                  <a:lnTo>
                    <a:pt x="2136" y="4354"/>
                  </a:lnTo>
                  <a:lnTo>
                    <a:pt x="2268" y="4358"/>
                  </a:lnTo>
                  <a:lnTo>
                    <a:pt x="2400" y="4354"/>
                  </a:lnTo>
                  <a:lnTo>
                    <a:pt x="2529" y="4342"/>
                  </a:lnTo>
                  <a:lnTo>
                    <a:pt x="2658" y="4323"/>
                  </a:lnTo>
                  <a:lnTo>
                    <a:pt x="2781" y="4295"/>
                  </a:lnTo>
                  <a:lnTo>
                    <a:pt x="2904" y="4259"/>
                  </a:lnTo>
                  <a:lnTo>
                    <a:pt x="3022" y="4218"/>
                  </a:lnTo>
                  <a:lnTo>
                    <a:pt x="3138" y="4168"/>
                  </a:lnTo>
                  <a:lnTo>
                    <a:pt x="3250" y="4113"/>
                  </a:lnTo>
                  <a:lnTo>
                    <a:pt x="3357" y="4051"/>
                  </a:lnTo>
                  <a:lnTo>
                    <a:pt x="3462" y="3984"/>
                  </a:lnTo>
                  <a:lnTo>
                    <a:pt x="3561" y="3909"/>
                  </a:lnTo>
                  <a:lnTo>
                    <a:pt x="3654" y="3830"/>
                  </a:lnTo>
                  <a:lnTo>
                    <a:pt x="3745" y="3746"/>
                  </a:lnTo>
                  <a:lnTo>
                    <a:pt x="3829" y="3656"/>
                  </a:lnTo>
                  <a:lnTo>
                    <a:pt x="3909" y="3561"/>
                  </a:lnTo>
                  <a:lnTo>
                    <a:pt x="3982" y="3462"/>
                  </a:lnTo>
                  <a:lnTo>
                    <a:pt x="4051" y="3357"/>
                  </a:lnTo>
                  <a:lnTo>
                    <a:pt x="4113" y="3250"/>
                  </a:lnTo>
                  <a:lnTo>
                    <a:pt x="4168" y="3138"/>
                  </a:lnTo>
                  <a:lnTo>
                    <a:pt x="4216" y="3023"/>
                  </a:lnTo>
                  <a:lnTo>
                    <a:pt x="4259" y="2904"/>
                  </a:lnTo>
                  <a:lnTo>
                    <a:pt x="4293" y="2782"/>
                  </a:lnTo>
                  <a:lnTo>
                    <a:pt x="4321" y="2658"/>
                  </a:lnTo>
                  <a:lnTo>
                    <a:pt x="4342" y="2530"/>
                  </a:lnTo>
                  <a:lnTo>
                    <a:pt x="4354" y="2400"/>
                  </a:lnTo>
                  <a:lnTo>
                    <a:pt x="4358" y="2268"/>
                  </a:lnTo>
                  <a:lnTo>
                    <a:pt x="4354" y="2136"/>
                  </a:lnTo>
                  <a:lnTo>
                    <a:pt x="4342" y="2007"/>
                  </a:lnTo>
                  <a:lnTo>
                    <a:pt x="4321" y="1878"/>
                  </a:lnTo>
                  <a:lnTo>
                    <a:pt x="4293" y="1755"/>
                  </a:lnTo>
                  <a:lnTo>
                    <a:pt x="4259" y="1632"/>
                  </a:lnTo>
                  <a:lnTo>
                    <a:pt x="4216" y="1514"/>
                  </a:lnTo>
                  <a:lnTo>
                    <a:pt x="4168" y="1398"/>
                  </a:lnTo>
                  <a:lnTo>
                    <a:pt x="4113" y="1286"/>
                  </a:lnTo>
                  <a:lnTo>
                    <a:pt x="4051" y="1179"/>
                  </a:lnTo>
                  <a:lnTo>
                    <a:pt x="3982" y="1074"/>
                  </a:lnTo>
                  <a:lnTo>
                    <a:pt x="3909" y="975"/>
                  </a:lnTo>
                  <a:lnTo>
                    <a:pt x="3829" y="882"/>
                  </a:lnTo>
                  <a:lnTo>
                    <a:pt x="3745" y="791"/>
                  </a:lnTo>
                  <a:lnTo>
                    <a:pt x="3654" y="707"/>
                  </a:lnTo>
                  <a:lnTo>
                    <a:pt x="3561" y="627"/>
                  </a:lnTo>
                  <a:lnTo>
                    <a:pt x="3462" y="554"/>
                  </a:lnTo>
                  <a:lnTo>
                    <a:pt x="3357" y="485"/>
                  </a:lnTo>
                  <a:lnTo>
                    <a:pt x="3250" y="423"/>
                  </a:lnTo>
                  <a:lnTo>
                    <a:pt x="3138" y="368"/>
                  </a:lnTo>
                  <a:lnTo>
                    <a:pt x="3022" y="320"/>
                  </a:lnTo>
                  <a:lnTo>
                    <a:pt x="2904" y="277"/>
                  </a:lnTo>
                  <a:lnTo>
                    <a:pt x="2781" y="243"/>
                  </a:lnTo>
                  <a:lnTo>
                    <a:pt x="2658" y="215"/>
                  </a:lnTo>
                  <a:lnTo>
                    <a:pt x="2529" y="194"/>
                  </a:lnTo>
                  <a:lnTo>
                    <a:pt x="2400" y="182"/>
                  </a:lnTo>
                  <a:lnTo>
                    <a:pt x="2268" y="178"/>
                  </a:lnTo>
                  <a:close/>
                  <a:moveTo>
                    <a:pt x="2268" y="0"/>
                  </a:moveTo>
                  <a:lnTo>
                    <a:pt x="2406" y="4"/>
                  </a:lnTo>
                  <a:lnTo>
                    <a:pt x="2542" y="17"/>
                  </a:lnTo>
                  <a:lnTo>
                    <a:pt x="2675" y="37"/>
                  </a:lnTo>
                  <a:lnTo>
                    <a:pt x="2805" y="65"/>
                  </a:lnTo>
                  <a:lnTo>
                    <a:pt x="2933" y="101"/>
                  </a:lnTo>
                  <a:lnTo>
                    <a:pt x="3058" y="142"/>
                  </a:lnTo>
                  <a:lnTo>
                    <a:pt x="3179" y="192"/>
                  </a:lnTo>
                  <a:lnTo>
                    <a:pt x="3298" y="248"/>
                  </a:lnTo>
                  <a:lnTo>
                    <a:pt x="3411" y="310"/>
                  </a:lnTo>
                  <a:lnTo>
                    <a:pt x="3521" y="379"/>
                  </a:lnTo>
                  <a:lnTo>
                    <a:pt x="3627" y="455"/>
                  </a:lnTo>
                  <a:lnTo>
                    <a:pt x="3727" y="535"/>
                  </a:lnTo>
                  <a:lnTo>
                    <a:pt x="3824" y="620"/>
                  </a:lnTo>
                  <a:lnTo>
                    <a:pt x="3916" y="712"/>
                  </a:lnTo>
                  <a:lnTo>
                    <a:pt x="4001" y="809"/>
                  </a:lnTo>
                  <a:lnTo>
                    <a:pt x="4081" y="909"/>
                  </a:lnTo>
                  <a:lnTo>
                    <a:pt x="4157" y="1015"/>
                  </a:lnTo>
                  <a:lnTo>
                    <a:pt x="4226" y="1125"/>
                  </a:lnTo>
                  <a:lnTo>
                    <a:pt x="4288" y="1238"/>
                  </a:lnTo>
                  <a:lnTo>
                    <a:pt x="4344" y="1357"/>
                  </a:lnTo>
                  <a:lnTo>
                    <a:pt x="4394" y="1478"/>
                  </a:lnTo>
                  <a:lnTo>
                    <a:pt x="4435" y="1603"/>
                  </a:lnTo>
                  <a:lnTo>
                    <a:pt x="4471" y="1731"/>
                  </a:lnTo>
                  <a:lnTo>
                    <a:pt x="4499" y="1861"/>
                  </a:lnTo>
                  <a:lnTo>
                    <a:pt x="4519" y="1994"/>
                  </a:lnTo>
                  <a:lnTo>
                    <a:pt x="4532" y="2130"/>
                  </a:lnTo>
                  <a:lnTo>
                    <a:pt x="4536" y="2268"/>
                  </a:lnTo>
                  <a:lnTo>
                    <a:pt x="4532" y="2406"/>
                  </a:lnTo>
                  <a:lnTo>
                    <a:pt x="4519" y="2542"/>
                  </a:lnTo>
                  <a:lnTo>
                    <a:pt x="4499" y="2676"/>
                  </a:lnTo>
                  <a:lnTo>
                    <a:pt x="4471" y="2807"/>
                  </a:lnTo>
                  <a:lnTo>
                    <a:pt x="4435" y="2935"/>
                  </a:lnTo>
                  <a:lnTo>
                    <a:pt x="4394" y="3059"/>
                  </a:lnTo>
                  <a:lnTo>
                    <a:pt x="4344" y="3180"/>
                  </a:lnTo>
                  <a:lnTo>
                    <a:pt x="4288" y="3298"/>
                  </a:lnTo>
                  <a:lnTo>
                    <a:pt x="4226" y="3412"/>
                  </a:lnTo>
                  <a:lnTo>
                    <a:pt x="4157" y="3523"/>
                  </a:lnTo>
                  <a:lnTo>
                    <a:pt x="4081" y="3627"/>
                  </a:lnTo>
                  <a:lnTo>
                    <a:pt x="4001" y="3729"/>
                  </a:lnTo>
                  <a:lnTo>
                    <a:pt x="3916" y="3824"/>
                  </a:lnTo>
                  <a:lnTo>
                    <a:pt x="3824" y="3916"/>
                  </a:lnTo>
                  <a:lnTo>
                    <a:pt x="3727" y="4002"/>
                  </a:lnTo>
                  <a:lnTo>
                    <a:pt x="3627" y="4083"/>
                  </a:lnTo>
                  <a:lnTo>
                    <a:pt x="3521" y="4157"/>
                  </a:lnTo>
                  <a:lnTo>
                    <a:pt x="3411" y="4226"/>
                  </a:lnTo>
                  <a:lnTo>
                    <a:pt x="3298" y="4288"/>
                  </a:lnTo>
                  <a:lnTo>
                    <a:pt x="3179" y="4345"/>
                  </a:lnTo>
                  <a:lnTo>
                    <a:pt x="3058" y="4394"/>
                  </a:lnTo>
                  <a:lnTo>
                    <a:pt x="2933" y="4437"/>
                  </a:lnTo>
                  <a:lnTo>
                    <a:pt x="2805" y="4471"/>
                  </a:lnTo>
                  <a:lnTo>
                    <a:pt x="2675" y="4499"/>
                  </a:lnTo>
                  <a:lnTo>
                    <a:pt x="2542" y="4519"/>
                  </a:lnTo>
                  <a:lnTo>
                    <a:pt x="2406" y="4532"/>
                  </a:lnTo>
                  <a:lnTo>
                    <a:pt x="2268" y="4536"/>
                  </a:lnTo>
                  <a:lnTo>
                    <a:pt x="2130" y="4532"/>
                  </a:lnTo>
                  <a:lnTo>
                    <a:pt x="1994" y="4519"/>
                  </a:lnTo>
                  <a:lnTo>
                    <a:pt x="1860" y="4499"/>
                  </a:lnTo>
                  <a:lnTo>
                    <a:pt x="1729" y="4471"/>
                  </a:lnTo>
                  <a:lnTo>
                    <a:pt x="1601" y="4437"/>
                  </a:lnTo>
                  <a:lnTo>
                    <a:pt x="1477" y="4394"/>
                  </a:lnTo>
                  <a:lnTo>
                    <a:pt x="1356" y="4345"/>
                  </a:lnTo>
                  <a:lnTo>
                    <a:pt x="1238" y="4288"/>
                  </a:lnTo>
                  <a:lnTo>
                    <a:pt x="1124" y="4226"/>
                  </a:lnTo>
                  <a:lnTo>
                    <a:pt x="1013" y="4157"/>
                  </a:lnTo>
                  <a:lnTo>
                    <a:pt x="909" y="4083"/>
                  </a:lnTo>
                  <a:lnTo>
                    <a:pt x="807" y="4002"/>
                  </a:lnTo>
                  <a:lnTo>
                    <a:pt x="712" y="3916"/>
                  </a:lnTo>
                  <a:lnTo>
                    <a:pt x="620" y="3824"/>
                  </a:lnTo>
                  <a:lnTo>
                    <a:pt x="534" y="3729"/>
                  </a:lnTo>
                  <a:lnTo>
                    <a:pt x="453" y="3627"/>
                  </a:lnTo>
                  <a:lnTo>
                    <a:pt x="379" y="3523"/>
                  </a:lnTo>
                  <a:lnTo>
                    <a:pt x="310" y="3412"/>
                  </a:lnTo>
                  <a:lnTo>
                    <a:pt x="248" y="3298"/>
                  </a:lnTo>
                  <a:lnTo>
                    <a:pt x="191" y="3180"/>
                  </a:lnTo>
                  <a:lnTo>
                    <a:pt x="142" y="3059"/>
                  </a:lnTo>
                  <a:lnTo>
                    <a:pt x="99" y="2935"/>
                  </a:lnTo>
                  <a:lnTo>
                    <a:pt x="65" y="2807"/>
                  </a:lnTo>
                  <a:lnTo>
                    <a:pt x="37" y="2676"/>
                  </a:lnTo>
                  <a:lnTo>
                    <a:pt x="17" y="2542"/>
                  </a:lnTo>
                  <a:lnTo>
                    <a:pt x="4" y="2406"/>
                  </a:lnTo>
                  <a:lnTo>
                    <a:pt x="0" y="2268"/>
                  </a:lnTo>
                  <a:lnTo>
                    <a:pt x="4" y="2130"/>
                  </a:lnTo>
                  <a:lnTo>
                    <a:pt x="17" y="1994"/>
                  </a:lnTo>
                  <a:lnTo>
                    <a:pt x="37" y="1861"/>
                  </a:lnTo>
                  <a:lnTo>
                    <a:pt x="65" y="1731"/>
                  </a:lnTo>
                  <a:lnTo>
                    <a:pt x="99" y="1603"/>
                  </a:lnTo>
                  <a:lnTo>
                    <a:pt x="142" y="1478"/>
                  </a:lnTo>
                  <a:lnTo>
                    <a:pt x="191" y="1357"/>
                  </a:lnTo>
                  <a:lnTo>
                    <a:pt x="248" y="1238"/>
                  </a:lnTo>
                  <a:lnTo>
                    <a:pt x="310" y="1125"/>
                  </a:lnTo>
                  <a:lnTo>
                    <a:pt x="379" y="1015"/>
                  </a:lnTo>
                  <a:lnTo>
                    <a:pt x="453" y="909"/>
                  </a:lnTo>
                  <a:lnTo>
                    <a:pt x="534" y="809"/>
                  </a:lnTo>
                  <a:lnTo>
                    <a:pt x="620" y="712"/>
                  </a:lnTo>
                  <a:lnTo>
                    <a:pt x="712" y="620"/>
                  </a:lnTo>
                  <a:lnTo>
                    <a:pt x="807" y="535"/>
                  </a:lnTo>
                  <a:lnTo>
                    <a:pt x="909" y="455"/>
                  </a:lnTo>
                  <a:lnTo>
                    <a:pt x="1013" y="379"/>
                  </a:lnTo>
                  <a:lnTo>
                    <a:pt x="1124" y="310"/>
                  </a:lnTo>
                  <a:lnTo>
                    <a:pt x="1238" y="248"/>
                  </a:lnTo>
                  <a:lnTo>
                    <a:pt x="1356" y="192"/>
                  </a:lnTo>
                  <a:lnTo>
                    <a:pt x="1477" y="142"/>
                  </a:lnTo>
                  <a:lnTo>
                    <a:pt x="1601" y="101"/>
                  </a:lnTo>
                  <a:lnTo>
                    <a:pt x="1729" y="65"/>
                  </a:lnTo>
                  <a:lnTo>
                    <a:pt x="1860" y="37"/>
                  </a:lnTo>
                  <a:lnTo>
                    <a:pt x="1994" y="17"/>
                  </a:lnTo>
                  <a:lnTo>
                    <a:pt x="2130" y="4"/>
                  </a:lnTo>
                  <a:lnTo>
                    <a:pt x="2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 name="Freeform 345">
              <a:extLst>
                <a:ext uri="{FF2B5EF4-FFF2-40B4-BE49-F238E27FC236}">
                  <a16:creationId xmlns:a16="http://schemas.microsoft.com/office/drawing/2014/main" id="{90E87EF9-AA22-2B62-1994-B8BF16E26C2C}"/>
                </a:ext>
              </a:extLst>
            </p:cNvPr>
            <p:cNvSpPr>
              <a:spLocks noEditPoints="1"/>
            </p:cNvSpPr>
            <p:nvPr/>
          </p:nvSpPr>
          <p:spPr bwMode="auto">
            <a:xfrm>
              <a:off x="-1247" y="1322"/>
              <a:ext cx="1660" cy="847"/>
            </a:xfrm>
            <a:custGeom>
              <a:avLst/>
              <a:gdLst>
                <a:gd name="T0" fmla="*/ 1087 w 3318"/>
                <a:gd name="T1" fmla="*/ 1189 h 1695"/>
                <a:gd name="T2" fmla="*/ 1549 w 3318"/>
                <a:gd name="T3" fmla="*/ 1087 h 1695"/>
                <a:gd name="T4" fmla="*/ 1087 w 3318"/>
                <a:gd name="T5" fmla="*/ 972 h 1695"/>
                <a:gd name="T6" fmla="*/ 1115 w 3318"/>
                <a:gd name="T7" fmla="*/ 1204 h 1695"/>
                <a:gd name="T8" fmla="*/ 1209 w 3318"/>
                <a:gd name="T9" fmla="*/ 1242 h 1695"/>
                <a:gd name="T10" fmla="*/ 1363 w 3318"/>
                <a:gd name="T11" fmla="*/ 1281 h 1695"/>
                <a:gd name="T12" fmla="*/ 1578 w 3318"/>
                <a:gd name="T13" fmla="*/ 1307 h 1695"/>
                <a:gd name="T14" fmla="*/ 1848 w 3318"/>
                <a:gd name="T15" fmla="*/ 1313 h 1695"/>
                <a:gd name="T16" fmla="*/ 2083 w 3318"/>
                <a:gd name="T17" fmla="*/ 1292 h 1695"/>
                <a:gd name="T18" fmla="*/ 2258 w 3318"/>
                <a:gd name="T19" fmla="*/ 1256 h 1695"/>
                <a:gd name="T20" fmla="*/ 2372 w 3318"/>
                <a:gd name="T21" fmla="*/ 1216 h 1695"/>
                <a:gd name="T22" fmla="*/ 2424 w 3318"/>
                <a:gd name="T23" fmla="*/ 1182 h 1695"/>
                <a:gd name="T24" fmla="*/ 391 w 3318"/>
                <a:gd name="T25" fmla="*/ 595 h 1695"/>
                <a:gd name="T26" fmla="*/ 768 w 3318"/>
                <a:gd name="T27" fmla="*/ 683 h 1695"/>
                <a:gd name="T28" fmla="*/ 1554 w 3318"/>
                <a:gd name="T29" fmla="*/ 440 h 1695"/>
                <a:gd name="T30" fmla="*/ 1609 w 3318"/>
                <a:gd name="T31" fmla="*/ 478 h 1695"/>
                <a:gd name="T32" fmla="*/ 1623 w 3318"/>
                <a:gd name="T33" fmla="*/ 546 h 1695"/>
                <a:gd name="T34" fmla="*/ 1585 w 3318"/>
                <a:gd name="T35" fmla="*/ 601 h 1695"/>
                <a:gd name="T36" fmla="*/ 1520 w 3318"/>
                <a:gd name="T37" fmla="*/ 909 h 1695"/>
                <a:gd name="T38" fmla="*/ 2893 w 3318"/>
                <a:gd name="T39" fmla="*/ 473 h 1695"/>
                <a:gd name="T40" fmla="*/ 1638 w 3318"/>
                <a:gd name="T41" fmla="*/ 2 h 1695"/>
                <a:gd name="T42" fmla="*/ 3291 w 3318"/>
                <a:gd name="T43" fmla="*/ 394 h 1695"/>
                <a:gd name="T44" fmla="*/ 3318 w 3318"/>
                <a:gd name="T45" fmla="*/ 456 h 1695"/>
                <a:gd name="T46" fmla="*/ 3295 w 3318"/>
                <a:gd name="T47" fmla="*/ 519 h 1695"/>
                <a:gd name="T48" fmla="*/ 2602 w 3318"/>
                <a:gd name="T49" fmla="*/ 752 h 1695"/>
                <a:gd name="T50" fmla="*/ 2590 w 3318"/>
                <a:gd name="T51" fmla="*/ 1249 h 1695"/>
                <a:gd name="T52" fmla="*/ 2514 w 3318"/>
                <a:gd name="T53" fmla="*/ 1337 h 1695"/>
                <a:gd name="T54" fmla="*/ 2385 w 3318"/>
                <a:gd name="T55" fmla="*/ 1402 h 1695"/>
                <a:gd name="T56" fmla="*/ 2221 w 3318"/>
                <a:gd name="T57" fmla="*/ 1447 h 1695"/>
                <a:gd name="T58" fmla="*/ 2040 w 3318"/>
                <a:gd name="T59" fmla="*/ 1475 h 1695"/>
                <a:gd name="T60" fmla="*/ 1863 w 3318"/>
                <a:gd name="T61" fmla="*/ 1489 h 1695"/>
                <a:gd name="T62" fmla="*/ 1707 w 3318"/>
                <a:gd name="T63" fmla="*/ 1490 h 1695"/>
                <a:gd name="T64" fmla="*/ 1550 w 3318"/>
                <a:gd name="T65" fmla="*/ 1483 h 1695"/>
                <a:gd name="T66" fmla="*/ 1383 w 3318"/>
                <a:gd name="T67" fmla="*/ 1464 h 1695"/>
                <a:gd name="T68" fmla="*/ 1222 w 3318"/>
                <a:gd name="T69" fmla="*/ 1431 h 1695"/>
                <a:gd name="T70" fmla="*/ 1081 w 3318"/>
                <a:gd name="T71" fmla="*/ 1383 h 1695"/>
                <a:gd name="T72" fmla="*/ 975 w 3318"/>
                <a:gd name="T73" fmla="*/ 1318 h 1695"/>
                <a:gd name="T74" fmla="*/ 915 w 3318"/>
                <a:gd name="T75" fmla="*/ 1233 h 1695"/>
                <a:gd name="T76" fmla="*/ 910 w 3318"/>
                <a:gd name="T77" fmla="*/ 1189 h 1695"/>
                <a:gd name="T78" fmla="*/ 910 w 3318"/>
                <a:gd name="T79" fmla="*/ 924 h 1695"/>
                <a:gd name="T80" fmla="*/ 721 w 3318"/>
                <a:gd name="T81" fmla="*/ 1646 h 1695"/>
                <a:gd name="T82" fmla="*/ 666 w 3318"/>
                <a:gd name="T83" fmla="*/ 1691 h 1695"/>
                <a:gd name="T84" fmla="*/ 626 w 3318"/>
                <a:gd name="T85" fmla="*/ 1694 h 1695"/>
                <a:gd name="T86" fmla="*/ 568 w 3318"/>
                <a:gd name="T87" fmla="*/ 1657 h 1695"/>
                <a:gd name="T88" fmla="*/ 555 w 3318"/>
                <a:gd name="T89" fmla="*/ 1589 h 1695"/>
                <a:gd name="T90" fmla="*/ 42 w 3318"/>
                <a:gd name="T91" fmla="*/ 679 h 1695"/>
                <a:gd name="T92" fmla="*/ 2 w 3318"/>
                <a:gd name="T93" fmla="*/ 628 h 1695"/>
                <a:gd name="T94" fmla="*/ 9 w 3318"/>
                <a:gd name="T95" fmla="*/ 562 h 1695"/>
                <a:gd name="T96" fmla="*/ 59 w 3318"/>
                <a:gd name="T97" fmla="*/ 519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8" h="1695">
                  <a:moveTo>
                    <a:pt x="1087" y="1189"/>
                  </a:moveTo>
                  <a:lnTo>
                    <a:pt x="1087" y="1189"/>
                  </a:lnTo>
                  <a:lnTo>
                    <a:pt x="1087" y="1189"/>
                  </a:lnTo>
                  <a:lnTo>
                    <a:pt x="1087" y="1189"/>
                  </a:lnTo>
                  <a:close/>
                  <a:moveTo>
                    <a:pt x="2424" y="809"/>
                  </a:moveTo>
                  <a:lnTo>
                    <a:pt x="1549" y="1087"/>
                  </a:lnTo>
                  <a:lnTo>
                    <a:pt x="1521" y="1091"/>
                  </a:lnTo>
                  <a:lnTo>
                    <a:pt x="1498" y="1087"/>
                  </a:lnTo>
                  <a:lnTo>
                    <a:pt x="1087" y="972"/>
                  </a:lnTo>
                  <a:lnTo>
                    <a:pt x="1087" y="1182"/>
                  </a:lnTo>
                  <a:lnTo>
                    <a:pt x="1097" y="1191"/>
                  </a:lnTo>
                  <a:lnTo>
                    <a:pt x="1115" y="1204"/>
                  </a:lnTo>
                  <a:lnTo>
                    <a:pt x="1140" y="1216"/>
                  </a:lnTo>
                  <a:lnTo>
                    <a:pt x="1170" y="1230"/>
                  </a:lnTo>
                  <a:lnTo>
                    <a:pt x="1209" y="1242"/>
                  </a:lnTo>
                  <a:lnTo>
                    <a:pt x="1253" y="1256"/>
                  </a:lnTo>
                  <a:lnTo>
                    <a:pt x="1305" y="1270"/>
                  </a:lnTo>
                  <a:lnTo>
                    <a:pt x="1363" y="1281"/>
                  </a:lnTo>
                  <a:lnTo>
                    <a:pt x="1428" y="1292"/>
                  </a:lnTo>
                  <a:lnTo>
                    <a:pt x="1499" y="1300"/>
                  </a:lnTo>
                  <a:lnTo>
                    <a:pt x="1578" y="1307"/>
                  </a:lnTo>
                  <a:lnTo>
                    <a:pt x="1663" y="1313"/>
                  </a:lnTo>
                  <a:lnTo>
                    <a:pt x="1755" y="1314"/>
                  </a:lnTo>
                  <a:lnTo>
                    <a:pt x="1848" y="1313"/>
                  </a:lnTo>
                  <a:lnTo>
                    <a:pt x="1933" y="1307"/>
                  </a:lnTo>
                  <a:lnTo>
                    <a:pt x="2011" y="1300"/>
                  </a:lnTo>
                  <a:lnTo>
                    <a:pt x="2083" y="1292"/>
                  </a:lnTo>
                  <a:lnTo>
                    <a:pt x="2149" y="1281"/>
                  </a:lnTo>
                  <a:lnTo>
                    <a:pt x="2207" y="1270"/>
                  </a:lnTo>
                  <a:lnTo>
                    <a:pt x="2258" y="1256"/>
                  </a:lnTo>
                  <a:lnTo>
                    <a:pt x="2303" y="1242"/>
                  </a:lnTo>
                  <a:lnTo>
                    <a:pt x="2340" y="1230"/>
                  </a:lnTo>
                  <a:lnTo>
                    <a:pt x="2372" y="1216"/>
                  </a:lnTo>
                  <a:lnTo>
                    <a:pt x="2397" y="1204"/>
                  </a:lnTo>
                  <a:lnTo>
                    <a:pt x="2413" y="1191"/>
                  </a:lnTo>
                  <a:lnTo>
                    <a:pt x="2424" y="1182"/>
                  </a:lnTo>
                  <a:lnTo>
                    <a:pt x="2424" y="809"/>
                  </a:lnTo>
                  <a:close/>
                  <a:moveTo>
                    <a:pt x="1623" y="181"/>
                  </a:moveTo>
                  <a:lnTo>
                    <a:pt x="391" y="595"/>
                  </a:lnTo>
                  <a:lnTo>
                    <a:pt x="747" y="694"/>
                  </a:lnTo>
                  <a:lnTo>
                    <a:pt x="757" y="689"/>
                  </a:lnTo>
                  <a:lnTo>
                    <a:pt x="768" y="683"/>
                  </a:lnTo>
                  <a:lnTo>
                    <a:pt x="1509" y="442"/>
                  </a:lnTo>
                  <a:lnTo>
                    <a:pt x="1532" y="438"/>
                  </a:lnTo>
                  <a:lnTo>
                    <a:pt x="1554" y="440"/>
                  </a:lnTo>
                  <a:lnTo>
                    <a:pt x="1576" y="448"/>
                  </a:lnTo>
                  <a:lnTo>
                    <a:pt x="1594" y="460"/>
                  </a:lnTo>
                  <a:lnTo>
                    <a:pt x="1609" y="478"/>
                  </a:lnTo>
                  <a:lnTo>
                    <a:pt x="1620" y="499"/>
                  </a:lnTo>
                  <a:lnTo>
                    <a:pt x="1624" y="522"/>
                  </a:lnTo>
                  <a:lnTo>
                    <a:pt x="1623" y="546"/>
                  </a:lnTo>
                  <a:lnTo>
                    <a:pt x="1615" y="568"/>
                  </a:lnTo>
                  <a:lnTo>
                    <a:pt x="1602" y="586"/>
                  </a:lnTo>
                  <a:lnTo>
                    <a:pt x="1585" y="601"/>
                  </a:lnTo>
                  <a:lnTo>
                    <a:pt x="1564" y="612"/>
                  </a:lnTo>
                  <a:lnTo>
                    <a:pt x="1050" y="778"/>
                  </a:lnTo>
                  <a:lnTo>
                    <a:pt x="1520" y="909"/>
                  </a:lnTo>
                  <a:lnTo>
                    <a:pt x="2486" y="602"/>
                  </a:lnTo>
                  <a:lnTo>
                    <a:pt x="2488" y="602"/>
                  </a:lnTo>
                  <a:lnTo>
                    <a:pt x="2893" y="473"/>
                  </a:lnTo>
                  <a:lnTo>
                    <a:pt x="1623" y="181"/>
                  </a:lnTo>
                  <a:close/>
                  <a:moveTo>
                    <a:pt x="1613" y="0"/>
                  </a:moveTo>
                  <a:lnTo>
                    <a:pt x="1638" y="2"/>
                  </a:lnTo>
                  <a:lnTo>
                    <a:pt x="3249" y="372"/>
                  </a:lnTo>
                  <a:lnTo>
                    <a:pt x="3271" y="380"/>
                  </a:lnTo>
                  <a:lnTo>
                    <a:pt x="3291" y="394"/>
                  </a:lnTo>
                  <a:lnTo>
                    <a:pt x="3304" y="412"/>
                  </a:lnTo>
                  <a:lnTo>
                    <a:pt x="3314" y="433"/>
                  </a:lnTo>
                  <a:lnTo>
                    <a:pt x="3318" y="456"/>
                  </a:lnTo>
                  <a:lnTo>
                    <a:pt x="3317" y="479"/>
                  </a:lnTo>
                  <a:lnTo>
                    <a:pt x="3308" y="500"/>
                  </a:lnTo>
                  <a:lnTo>
                    <a:pt x="3295" y="519"/>
                  </a:lnTo>
                  <a:lnTo>
                    <a:pt x="3278" y="535"/>
                  </a:lnTo>
                  <a:lnTo>
                    <a:pt x="3256" y="544"/>
                  </a:lnTo>
                  <a:lnTo>
                    <a:pt x="2602" y="752"/>
                  </a:lnTo>
                  <a:lnTo>
                    <a:pt x="2602" y="1204"/>
                  </a:lnTo>
                  <a:lnTo>
                    <a:pt x="2599" y="1227"/>
                  </a:lnTo>
                  <a:lnTo>
                    <a:pt x="2590" y="1249"/>
                  </a:lnTo>
                  <a:lnTo>
                    <a:pt x="2572" y="1281"/>
                  </a:lnTo>
                  <a:lnTo>
                    <a:pt x="2546" y="1310"/>
                  </a:lnTo>
                  <a:lnTo>
                    <a:pt x="2514" y="1337"/>
                  </a:lnTo>
                  <a:lnTo>
                    <a:pt x="2475" y="1361"/>
                  </a:lnTo>
                  <a:lnTo>
                    <a:pt x="2431" y="1383"/>
                  </a:lnTo>
                  <a:lnTo>
                    <a:pt x="2385" y="1402"/>
                  </a:lnTo>
                  <a:lnTo>
                    <a:pt x="2332" y="1420"/>
                  </a:lnTo>
                  <a:lnTo>
                    <a:pt x="2277" y="1434"/>
                  </a:lnTo>
                  <a:lnTo>
                    <a:pt x="2221" y="1447"/>
                  </a:lnTo>
                  <a:lnTo>
                    <a:pt x="2161" y="1459"/>
                  </a:lnTo>
                  <a:lnTo>
                    <a:pt x="2101" y="1468"/>
                  </a:lnTo>
                  <a:lnTo>
                    <a:pt x="2040" y="1475"/>
                  </a:lnTo>
                  <a:lnTo>
                    <a:pt x="1980" y="1482"/>
                  </a:lnTo>
                  <a:lnTo>
                    <a:pt x="1920" y="1486"/>
                  </a:lnTo>
                  <a:lnTo>
                    <a:pt x="1863" y="1489"/>
                  </a:lnTo>
                  <a:lnTo>
                    <a:pt x="1808" y="1490"/>
                  </a:lnTo>
                  <a:lnTo>
                    <a:pt x="1755" y="1492"/>
                  </a:lnTo>
                  <a:lnTo>
                    <a:pt x="1707" y="1490"/>
                  </a:lnTo>
                  <a:lnTo>
                    <a:pt x="1657" y="1489"/>
                  </a:lnTo>
                  <a:lnTo>
                    <a:pt x="1605" y="1486"/>
                  </a:lnTo>
                  <a:lnTo>
                    <a:pt x="1550" y="1483"/>
                  </a:lnTo>
                  <a:lnTo>
                    <a:pt x="1495" y="1478"/>
                  </a:lnTo>
                  <a:lnTo>
                    <a:pt x="1440" y="1472"/>
                  </a:lnTo>
                  <a:lnTo>
                    <a:pt x="1383" y="1464"/>
                  </a:lnTo>
                  <a:lnTo>
                    <a:pt x="1328" y="1454"/>
                  </a:lnTo>
                  <a:lnTo>
                    <a:pt x="1275" y="1443"/>
                  </a:lnTo>
                  <a:lnTo>
                    <a:pt x="1222" y="1431"/>
                  </a:lnTo>
                  <a:lnTo>
                    <a:pt x="1173" y="1417"/>
                  </a:lnTo>
                  <a:lnTo>
                    <a:pt x="1125" y="1401"/>
                  </a:lnTo>
                  <a:lnTo>
                    <a:pt x="1081" y="1383"/>
                  </a:lnTo>
                  <a:lnTo>
                    <a:pt x="1041" y="1363"/>
                  </a:lnTo>
                  <a:lnTo>
                    <a:pt x="1005" y="1341"/>
                  </a:lnTo>
                  <a:lnTo>
                    <a:pt x="975" y="1318"/>
                  </a:lnTo>
                  <a:lnTo>
                    <a:pt x="948" y="1292"/>
                  </a:lnTo>
                  <a:lnTo>
                    <a:pt x="929" y="1263"/>
                  </a:lnTo>
                  <a:lnTo>
                    <a:pt x="915" y="1233"/>
                  </a:lnTo>
                  <a:lnTo>
                    <a:pt x="910" y="1198"/>
                  </a:lnTo>
                  <a:lnTo>
                    <a:pt x="910" y="1189"/>
                  </a:lnTo>
                  <a:lnTo>
                    <a:pt x="910" y="1189"/>
                  </a:lnTo>
                  <a:lnTo>
                    <a:pt x="910" y="1189"/>
                  </a:lnTo>
                  <a:lnTo>
                    <a:pt x="910" y="1187"/>
                  </a:lnTo>
                  <a:lnTo>
                    <a:pt x="910" y="924"/>
                  </a:lnTo>
                  <a:lnTo>
                    <a:pt x="860" y="910"/>
                  </a:lnTo>
                  <a:lnTo>
                    <a:pt x="729" y="1622"/>
                  </a:lnTo>
                  <a:lnTo>
                    <a:pt x="721" y="1646"/>
                  </a:lnTo>
                  <a:lnTo>
                    <a:pt x="707" y="1666"/>
                  </a:lnTo>
                  <a:lnTo>
                    <a:pt x="688" y="1682"/>
                  </a:lnTo>
                  <a:lnTo>
                    <a:pt x="666" y="1691"/>
                  </a:lnTo>
                  <a:lnTo>
                    <a:pt x="641" y="1695"/>
                  </a:lnTo>
                  <a:lnTo>
                    <a:pt x="634" y="1694"/>
                  </a:lnTo>
                  <a:lnTo>
                    <a:pt x="626" y="1694"/>
                  </a:lnTo>
                  <a:lnTo>
                    <a:pt x="603" y="1686"/>
                  </a:lnTo>
                  <a:lnTo>
                    <a:pt x="583" y="1673"/>
                  </a:lnTo>
                  <a:lnTo>
                    <a:pt x="568" y="1657"/>
                  </a:lnTo>
                  <a:lnTo>
                    <a:pt x="559" y="1636"/>
                  </a:lnTo>
                  <a:lnTo>
                    <a:pt x="553" y="1614"/>
                  </a:lnTo>
                  <a:lnTo>
                    <a:pt x="555" y="1589"/>
                  </a:lnTo>
                  <a:lnTo>
                    <a:pt x="688" y="862"/>
                  </a:lnTo>
                  <a:lnTo>
                    <a:pt x="64" y="689"/>
                  </a:lnTo>
                  <a:lnTo>
                    <a:pt x="42" y="679"/>
                  </a:lnTo>
                  <a:lnTo>
                    <a:pt x="26" y="665"/>
                  </a:lnTo>
                  <a:lnTo>
                    <a:pt x="12" y="649"/>
                  </a:lnTo>
                  <a:lnTo>
                    <a:pt x="2" y="628"/>
                  </a:lnTo>
                  <a:lnTo>
                    <a:pt x="0" y="605"/>
                  </a:lnTo>
                  <a:lnTo>
                    <a:pt x="1" y="583"/>
                  </a:lnTo>
                  <a:lnTo>
                    <a:pt x="9" y="562"/>
                  </a:lnTo>
                  <a:lnTo>
                    <a:pt x="22" y="543"/>
                  </a:lnTo>
                  <a:lnTo>
                    <a:pt x="40" y="529"/>
                  </a:lnTo>
                  <a:lnTo>
                    <a:pt x="59" y="519"/>
                  </a:lnTo>
                  <a:lnTo>
                    <a:pt x="1590" y="4"/>
                  </a:lnTo>
                  <a:lnTo>
                    <a:pt x="16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6" name="Titel 3">
            <a:extLst>
              <a:ext uri="{FF2B5EF4-FFF2-40B4-BE49-F238E27FC236}">
                <a16:creationId xmlns:a16="http://schemas.microsoft.com/office/drawing/2014/main" id="{04A689D2-D7C5-969F-FF68-024D8228E35C}"/>
              </a:ext>
            </a:extLst>
          </p:cNvPr>
          <p:cNvSpPr txBox="1">
            <a:spLocks/>
          </p:cNvSpPr>
          <p:nvPr>
            <p:custDataLst>
              <p:tags r:id="rId3"/>
            </p:custDataLst>
          </p:nvPr>
        </p:nvSpPr>
        <p:spPr>
          <a:xfrm>
            <a:off x="6096000" y="260351"/>
            <a:ext cx="6092868" cy="338554"/>
          </a:xfrm>
          <a:prstGeom prst="rect">
            <a:avLst/>
          </a:prstGeom>
        </p:spPr>
        <p:txBody>
          <a:bodyPr vert="horz" wrap="square" lIns="0" tIns="0" rIns="0" bIns="0" rtlCol="0" anchor="t">
            <a:spAutoFit/>
          </a:bodyPr>
          <a:lstStyle>
            <a:lvl1pPr algn="l" defTabSz="914400" rtl="0" eaLnBrk="1" latinLnBrk="0" hangingPunct="1">
              <a:spcBef>
                <a:spcPct val="0"/>
              </a:spcBef>
              <a:buNone/>
              <a:defRPr sz="2200" kern="1200">
                <a:solidFill>
                  <a:schemeClr val="accent5"/>
                </a:solidFill>
                <a:latin typeface="+mn-lt"/>
                <a:ea typeface="+mj-ea"/>
                <a:cs typeface="+mj-cs"/>
              </a:defRPr>
            </a:lvl1pPr>
          </a:lstStyle>
          <a:p>
            <a:pPr algn="ctr"/>
            <a:r>
              <a:rPr lang="de-DE" dirty="0"/>
              <a:t>Szkolenie dostawców</a:t>
            </a:r>
          </a:p>
        </p:txBody>
      </p:sp>
      <p:sp>
        <p:nvSpPr>
          <p:cNvPr id="29" name="Rechteck 28">
            <a:hlinkClick r:id="rId14" action="ppaction://hlinksldjump"/>
          </p:cNvPr>
          <p:cNvSpPr/>
          <p:nvPr>
            <p:custDataLst>
              <p:tags r:id="rId4"/>
            </p:custDataLst>
          </p:nvPr>
        </p:nvSpPr>
        <p:spPr>
          <a:xfrm>
            <a:off x="11601934" y="2656484"/>
            <a:ext cx="65"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lgn="ctr">
              <a:spcBef>
                <a:spcPct val="0"/>
              </a:spcBef>
              <a:spcAft>
                <a:spcPct val="0"/>
              </a:spcAft>
            </a:pPr>
            <a:endParaRPr lang="de-DE" sz="1600">
              <a:solidFill>
                <a:srgbClr val="4B5564"/>
              </a:solidFill>
            </a:endParaRPr>
          </a:p>
        </p:txBody>
      </p:sp>
      <p:sp>
        <p:nvSpPr>
          <p:cNvPr id="28" name="Rechteck 27">
            <a:hlinkClick r:id="rId14" action="ppaction://hlinksldjump"/>
          </p:cNvPr>
          <p:cNvSpPr/>
          <p:nvPr>
            <p:custDataLst>
              <p:tags r:id="rId5"/>
            </p:custDataLst>
          </p:nvPr>
        </p:nvSpPr>
        <p:spPr>
          <a:xfrm>
            <a:off x="336000" y="2656484"/>
            <a:ext cx="3738076"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spcBef>
                <a:spcPct val="0"/>
              </a:spcBef>
              <a:spcAft>
                <a:spcPct val="0"/>
              </a:spcAft>
            </a:pPr>
            <a:r>
              <a:rPr lang="pl-PL" sz="1600" dirty="0">
                <a:solidFill>
                  <a:schemeClr val="accent4"/>
                </a:solidFill>
              </a:rPr>
              <a:t>Zapewnienia</a:t>
            </a:r>
            <a:r>
              <a:rPr lang="de-DE" sz="1600" dirty="0">
                <a:solidFill>
                  <a:schemeClr val="accent4"/>
                </a:solidFill>
              </a:rPr>
              <a:t> </a:t>
            </a:r>
            <a:r>
              <a:rPr lang="pl-PL" sz="1600" dirty="0">
                <a:solidFill>
                  <a:schemeClr val="accent4"/>
                </a:solidFill>
              </a:rPr>
              <a:t>umowne</a:t>
            </a:r>
            <a:r>
              <a:rPr lang="de-DE" sz="1600" dirty="0">
                <a:solidFill>
                  <a:schemeClr val="accent4"/>
                </a:solidFill>
              </a:rPr>
              <a:t> </a:t>
            </a:r>
            <a:r>
              <a:rPr lang="de-DE" sz="1600" dirty="0" err="1">
                <a:solidFill>
                  <a:schemeClr val="accent4"/>
                </a:solidFill>
              </a:rPr>
              <a:t>dostawcy</a:t>
            </a:r>
            <a:endParaRPr lang="de-DE" sz="1600" dirty="0">
              <a:solidFill>
                <a:schemeClr val="accent4"/>
              </a:solidFill>
            </a:endParaRPr>
          </a:p>
        </p:txBody>
      </p:sp>
      <p:sp>
        <p:nvSpPr>
          <p:cNvPr id="27" name="Rechteck 26">
            <a:hlinkClick r:id="rId15" action="ppaction://hlinksldjump"/>
          </p:cNvPr>
          <p:cNvSpPr/>
          <p:nvPr>
            <p:custDataLst>
              <p:tags r:id="rId6"/>
            </p:custDataLst>
          </p:nvPr>
        </p:nvSpPr>
        <p:spPr>
          <a:xfrm>
            <a:off x="11601934" y="2106911"/>
            <a:ext cx="65"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lgn="ctr">
              <a:spcBef>
                <a:spcPct val="0"/>
              </a:spcBef>
              <a:spcAft>
                <a:spcPct val="0"/>
              </a:spcAft>
            </a:pPr>
            <a:endParaRPr lang="de-DE" sz="1600">
              <a:solidFill>
                <a:srgbClr val="4B5564"/>
              </a:solidFill>
            </a:endParaRPr>
          </a:p>
        </p:txBody>
      </p:sp>
      <p:sp>
        <p:nvSpPr>
          <p:cNvPr id="26" name="Rechteck 25">
            <a:hlinkClick r:id="rId15" action="ppaction://hlinksldjump"/>
          </p:cNvPr>
          <p:cNvSpPr/>
          <p:nvPr>
            <p:custDataLst>
              <p:tags r:id="rId7"/>
            </p:custDataLst>
          </p:nvPr>
        </p:nvSpPr>
        <p:spPr>
          <a:xfrm>
            <a:off x="336000" y="2106911"/>
            <a:ext cx="3738076"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spcBef>
                <a:spcPct val="0"/>
              </a:spcBef>
              <a:spcAft>
                <a:spcPct val="0"/>
              </a:spcAft>
            </a:pPr>
            <a:r>
              <a:rPr lang="de-DE" sz="1600" dirty="0">
                <a:solidFill>
                  <a:schemeClr val="accent4"/>
                </a:solidFill>
              </a:rPr>
              <a:t>Kodeks </a:t>
            </a:r>
            <a:r>
              <a:rPr lang="de-DE" sz="1600" dirty="0" err="1">
                <a:solidFill>
                  <a:schemeClr val="accent4"/>
                </a:solidFill>
              </a:rPr>
              <a:t>postępowania</a:t>
            </a:r>
            <a:r>
              <a:rPr lang="de-DE" sz="1600" dirty="0">
                <a:solidFill>
                  <a:schemeClr val="accent4"/>
                </a:solidFill>
              </a:rPr>
              <a:t> </a:t>
            </a:r>
            <a:r>
              <a:rPr lang="de-DE" sz="1600" dirty="0" err="1">
                <a:solidFill>
                  <a:schemeClr val="accent4"/>
                </a:solidFill>
              </a:rPr>
              <a:t>dostawc</a:t>
            </a:r>
            <a:r>
              <a:rPr lang="pl-PL" sz="1600" dirty="0">
                <a:solidFill>
                  <a:schemeClr val="accent4"/>
                </a:solidFill>
              </a:rPr>
              <a:t>y</a:t>
            </a:r>
            <a:endParaRPr lang="de-DE" sz="1600" dirty="0" err="1">
              <a:solidFill>
                <a:schemeClr val="accent4"/>
              </a:solidFill>
            </a:endParaRPr>
          </a:p>
        </p:txBody>
      </p:sp>
      <p:sp>
        <p:nvSpPr>
          <p:cNvPr id="25" name="Rechteck 24">
            <a:hlinkClick r:id="rId16" action="ppaction://hlinksldjump"/>
          </p:cNvPr>
          <p:cNvSpPr/>
          <p:nvPr>
            <p:custDataLst>
              <p:tags r:id="rId8"/>
            </p:custDataLst>
          </p:nvPr>
        </p:nvSpPr>
        <p:spPr>
          <a:xfrm>
            <a:off x="11601934" y="1557338"/>
            <a:ext cx="65"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lgn="ctr">
              <a:spcBef>
                <a:spcPct val="0"/>
              </a:spcBef>
              <a:spcAft>
                <a:spcPct val="0"/>
              </a:spcAft>
            </a:pPr>
            <a:endParaRPr lang="de-DE" sz="1600">
              <a:solidFill>
                <a:srgbClr val="4B5564"/>
              </a:solidFill>
            </a:endParaRPr>
          </a:p>
        </p:txBody>
      </p:sp>
      <p:sp>
        <p:nvSpPr>
          <p:cNvPr id="24" name="Rechteck 23">
            <a:hlinkClick r:id="rId16" action="ppaction://hlinksldjump"/>
          </p:cNvPr>
          <p:cNvSpPr/>
          <p:nvPr>
            <p:custDataLst>
              <p:tags r:id="rId9"/>
            </p:custDataLst>
          </p:nvPr>
        </p:nvSpPr>
        <p:spPr>
          <a:xfrm>
            <a:off x="336000" y="1557338"/>
            <a:ext cx="3738076"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spcBef>
                <a:spcPct val="0"/>
              </a:spcBef>
              <a:spcAft>
                <a:spcPct val="0"/>
              </a:spcAft>
            </a:pPr>
            <a:r>
              <a:rPr lang="de-DE" sz="1600" dirty="0">
                <a:solidFill>
                  <a:schemeClr val="bg1"/>
                </a:solidFill>
              </a:rPr>
              <a:t>Zrównoważony rozwój w thyssenkrupp</a:t>
            </a:r>
          </a:p>
        </p:txBody>
      </p:sp>
      <p:sp>
        <p:nvSpPr>
          <p:cNvPr id="22" name="Titel 21"/>
          <p:cNvSpPr>
            <a:spLocks noGrp="1"/>
          </p:cNvSpPr>
          <p:nvPr>
            <p:ph type="title"/>
            <p:custDataLst>
              <p:tags r:id="rId10"/>
            </p:custDataLst>
          </p:nvPr>
        </p:nvSpPr>
        <p:spPr/>
        <p:txBody>
          <a:bodyPr vert="horz"/>
          <a:lstStyle/>
          <a:p>
            <a:r>
              <a:rPr lang="de-DE" dirty="0">
                <a:solidFill>
                  <a:schemeClr val="bg1"/>
                </a:solidFill>
              </a:rPr>
              <a:t>Agenda</a:t>
            </a:r>
          </a:p>
        </p:txBody>
      </p:sp>
    </p:spTree>
    <p:custDataLst>
      <p:tags r:id="rId1"/>
    </p:custDataLst>
    <p:extLst>
      <p:ext uri="{BB962C8B-B14F-4D97-AF65-F5344CB8AC3E}">
        <p14:creationId xmlns:p14="http://schemas.microsoft.com/office/powerpoint/2010/main" val="178500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6="http://schemas.microsoft.com/office/drawing/2014/main"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C618986-350B-79E4-0205-138AC816E115}"/>
              </a:ext>
            </a:extLst>
          </p:cNvPr>
          <p:cNvGraphicFramePr>
            <a:graphicFrameLocks noChangeAspect="1"/>
          </p:cNvGraphicFramePr>
          <p:nvPr>
            <p:custDataLst>
              <p:tags r:id="rId1"/>
            </p:custDataLst>
            <p:extLst>
              <p:ext uri="{D42A27DB-BD31-4B8C-83A1-F6EECF244321}">
                <p14:modId xmlns:p14="http://schemas.microsoft.com/office/powerpoint/2010/main" val="1081342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a:extLst>
                          <a:ext uri="{FF2B5EF4-FFF2-40B4-BE49-F238E27FC236}">
                            <a16:creationId xmlns:a16="http://schemas.microsoft.com/office/drawing/2014/main" id="{3C618986-350B-79E4-0205-138AC816E1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p:cNvSpPr>
            <a:spLocks noGrp="1"/>
          </p:cNvSpPr>
          <p:nvPr>
            <p:ph type="title"/>
          </p:nvPr>
        </p:nvSpPr>
        <p:spPr>
          <a:xfrm>
            <a:off x="0" y="278036"/>
            <a:ext cx="6908800" cy="533205"/>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de-DE" sz="2800" dirty="0">
                <a:solidFill>
                  <a:srgbClr val="FFFFFF"/>
                </a:solidFill>
                <a:latin typeface="TKTypeMedium"/>
                <a:ea typeface="+mn-ea"/>
                <a:cs typeface="+mn-cs"/>
              </a:rPr>
              <a:t>Cel i kontekst tego szkolenia</a:t>
            </a:r>
          </a:p>
        </p:txBody>
      </p:sp>
      <p:sp>
        <p:nvSpPr>
          <p:cNvPr id="5" name="Oval 5"/>
          <p:cNvSpPr>
            <a:spLocks noChangeArrowheads="1"/>
          </p:cNvSpPr>
          <p:nvPr/>
        </p:nvSpPr>
        <p:spPr bwMode="auto">
          <a:xfrm>
            <a:off x="1280984" y="3260604"/>
            <a:ext cx="426194" cy="420937"/>
          </a:xfrm>
          <a:prstGeom prst="ellipse">
            <a:avLst/>
          </a:prstGeom>
          <a:solidFill>
            <a:srgbClr val="FFB400"/>
          </a:solidFill>
          <a:ln>
            <a:noFill/>
          </a:ln>
          <a:effectLst/>
        </p:spPr>
        <p:txBody>
          <a:bodyPr wrap="none" lIns="0" tIns="0" rIns="0" bIns="0" anchor="ctr">
            <a:noAutofit/>
          </a:bodyPr>
          <a:lstStyle/>
          <a:p>
            <a:endParaRPr lang="de-DE" dirty="0"/>
          </a:p>
        </p:txBody>
      </p:sp>
      <p:sp>
        <p:nvSpPr>
          <p:cNvPr id="6" name="AutoShape 6"/>
          <p:cNvSpPr>
            <a:spLocks noChangeArrowheads="1"/>
          </p:cNvSpPr>
          <p:nvPr/>
        </p:nvSpPr>
        <p:spPr bwMode="auto">
          <a:xfrm>
            <a:off x="823079" y="2808347"/>
            <a:ext cx="1342004" cy="1325449"/>
          </a:xfrm>
          <a:custGeom>
            <a:avLst/>
            <a:gdLst>
              <a:gd name="G0" fmla="+- 3981 0 0"/>
              <a:gd name="G1" fmla="+- 21600 0 3981"/>
              <a:gd name="G2" fmla="+- 21600 0 398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81" y="10800"/>
                </a:moveTo>
                <a:cubicBezTo>
                  <a:pt x="3981" y="14566"/>
                  <a:pt x="7034" y="17619"/>
                  <a:pt x="10800" y="17619"/>
                </a:cubicBezTo>
                <a:cubicBezTo>
                  <a:pt x="14566" y="17619"/>
                  <a:pt x="17619" y="14566"/>
                  <a:pt x="17619" y="10800"/>
                </a:cubicBezTo>
                <a:cubicBezTo>
                  <a:pt x="17619" y="7034"/>
                  <a:pt x="14566" y="3981"/>
                  <a:pt x="10800" y="3981"/>
                </a:cubicBezTo>
                <a:cubicBezTo>
                  <a:pt x="7034" y="3981"/>
                  <a:pt x="3981" y="7034"/>
                  <a:pt x="3981" y="10800"/>
                </a:cubicBezTo>
                <a:close/>
              </a:path>
            </a:pathLst>
          </a:custGeom>
          <a:solidFill>
            <a:srgbClr val="00A0F5"/>
          </a:solidFill>
          <a:ln>
            <a:noFill/>
          </a:ln>
          <a:effectLst/>
        </p:spPr>
        <p:txBody>
          <a:bodyPr lIns="0" tIns="0" rIns="0" bIns="0" anchor="ctr">
            <a:noAutofit/>
          </a:bodyPr>
          <a:lstStyle/>
          <a:p>
            <a:endParaRPr lang="de-DE" dirty="0"/>
          </a:p>
        </p:txBody>
      </p:sp>
      <p:sp>
        <p:nvSpPr>
          <p:cNvPr id="7" name="AutoShape 7"/>
          <p:cNvSpPr>
            <a:spLocks noChangeArrowheads="1"/>
          </p:cNvSpPr>
          <p:nvPr/>
        </p:nvSpPr>
        <p:spPr bwMode="auto">
          <a:xfrm>
            <a:off x="336000" y="2327276"/>
            <a:ext cx="2316162" cy="2287590"/>
          </a:xfrm>
          <a:custGeom>
            <a:avLst/>
            <a:gdLst>
              <a:gd name="G0" fmla="+- 2426 0 0"/>
              <a:gd name="G1" fmla="+- 21600 0 2426"/>
              <a:gd name="G2" fmla="+- 21600 0 242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26" y="10800"/>
                </a:moveTo>
                <a:cubicBezTo>
                  <a:pt x="2426" y="15425"/>
                  <a:pt x="6175" y="19174"/>
                  <a:pt x="10800" y="19174"/>
                </a:cubicBezTo>
                <a:cubicBezTo>
                  <a:pt x="15425" y="19174"/>
                  <a:pt x="19174" y="15425"/>
                  <a:pt x="19174" y="10800"/>
                </a:cubicBezTo>
                <a:cubicBezTo>
                  <a:pt x="19174" y="6175"/>
                  <a:pt x="15425" y="2426"/>
                  <a:pt x="10800" y="2426"/>
                </a:cubicBezTo>
                <a:cubicBezTo>
                  <a:pt x="6175" y="2426"/>
                  <a:pt x="2426" y="6175"/>
                  <a:pt x="2426" y="10800"/>
                </a:cubicBezTo>
                <a:close/>
              </a:path>
            </a:pathLst>
          </a:custGeom>
          <a:solidFill>
            <a:srgbClr val="00A0F5"/>
          </a:solidFill>
          <a:ln>
            <a:noFill/>
          </a:ln>
          <a:effectLst/>
        </p:spPr>
        <p:txBody>
          <a:bodyPr lIns="0" tIns="0" rIns="0" bIns="0" anchor="ctr">
            <a:noAutofit/>
          </a:bodyPr>
          <a:lstStyle/>
          <a:p>
            <a:endParaRPr lang="de-DE" dirty="0"/>
          </a:p>
        </p:txBody>
      </p:sp>
      <p:sp>
        <p:nvSpPr>
          <p:cNvPr id="8" name="AutoShape 8"/>
          <p:cNvSpPr>
            <a:spLocks noChangeArrowheads="1"/>
          </p:cNvSpPr>
          <p:nvPr/>
        </p:nvSpPr>
        <p:spPr bwMode="auto">
          <a:xfrm flipH="1">
            <a:off x="1490111" y="1557339"/>
            <a:ext cx="9549888" cy="3813175"/>
          </a:xfrm>
          <a:prstGeom prst="homePlate">
            <a:avLst>
              <a:gd name="adj" fmla="val 19862"/>
            </a:avLst>
          </a:prstGeom>
          <a:solidFill>
            <a:srgbClr val="FFFFFF">
              <a:alpha val="88000"/>
            </a:srgbClr>
          </a:solidFill>
          <a:ln w="12700">
            <a:solidFill>
              <a:srgbClr val="78879B"/>
            </a:solidFill>
          </a:ln>
        </p:spPr>
        <p:style>
          <a:lnRef idx="1">
            <a:schemeClr val="accent1"/>
          </a:lnRef>
          <a:fillRef idx="0">
            <a:schemeClr val="accent1"/>
          </a:fillRef>
          <a:effectRef idx="0">
            <a:schemeClr val="accent1"/>
          </a:effectRef>
          <a:fontRef idx="minor">
            <a:schemeClr val="tx1"/>
          </a:fontRef>
        </p:style>
        <p:txBody>
          <a:bodyPr lIns="54000" tIns="36000" rIns="54000" bIns="36000" anchor="ctr"/>
          <a:lstStyle/>
          <a:p>
            <a:pPr algn="ctr"/>
            <a:endParaRPr lang="de-DE" sz="1400" dirty="0">
              <a:latin typeface="TKTypeMedium"/>
            </a:endParaRPr>
          </a:p>
        </p:txBody>
      </p:sp>
      <p:sp>
        <p:nvSpPr>
          <p:cNvPr id="9" name="Textplatzhalter 2"/>
          <p:cNvSpPr txBox="1">
            <a:spLocks/>
          </p:cNvSpPr>
          <p:nvPr>
            <p:custDataLst>
              <p:tags r:id="rId2"/>
            </p:custDataLst>
          </p:nvPr>
        </p:nvSpPr>
        <p:spPr>
          <a:xfrm>
            <a:off x="2743200" y="1951038"/>
            <a:ext cx="8213340" cy="3016250"/>
          </a:xfrm>
          <a:prstGeom prst="rect">
            <a:avLst/>
          </a:prstGeom>
        </p:spPr>
        <p:txBody>
          <a:bodyPr vert="horz" lIns="0" tIns="0" rIns="0" bIns="0" rtlCol="0" anchor="ctr">
            <a:noAutofit/>
          </a:bodyPr>
          <a:lstStyle>
            <a:lvl1pPr marL="180000" indent="-180000" algn="l" defTabSz="914400" rtl="0" eaLnBrk="1" latinLnBrk="0" hangingPunct="1">
              <a:spcBef>
                <a:spcPts val="1200"/>
              </a:spcBef>
              <a:spcAft>
                <a:spcPts val="0"/>
              </a:spcAft>
              <a:buClr>
                <a:srgbClr val="00A0F5"/>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spcBef>
                <a:spcPts val="1200"/>
              </a:spcBef>
              <a:spcAft>
                <a:spcPts val="0"/>
              </a:spcAft>
              <a:buClr>
                <a:srgbClr val="00A0F5"/>
              </a:buClr>
              <a:buFont typeface="TKTypeMedium" panose="020B0603040202020204" pitchFamily="34" charset="0"/>
              <a:buChar char="−"/>
              <a:defRPr sz="1400" kern="1200">
                <a:solidFill>
                  <a:schemeClr val="tx1"/>
                </a:solidFill>
                <a:latin typeface="+mn-lt"/>
                <a:ea typeface="+mn-ea"/>
                <a:cs typeface="+mn-cs"/>
              </a:defRPr>
            </a:lvl2pPr>
            <a:lvl3pPr marL="540000" indent="-180000" algn="l" defTabSz="914400" rtl="0" eaLnBrk="1" latinLnBrk="0" hangingPunct="1">
              <a:spcBef>
                <a:spcPts val="1200"/>
              </a:spcBef>
              <a:spcAft>
                <a:spcPts val="0"/>
              </a:spcAft>
              <a:buClr>
                <a:srgbClr val="00A0F5"/>
              </a:buClr>
              <a:buFont typeface="TKTypeMedium" panose="020B0603040202020204" pitchFamily="34" charset="0"/>
              <a:buChar char="−"/>
              <a:defRPr sz="1400" kern="1200">
                <a:solidFill>
                  <a:schemeClr val="tx1"/>
                </a:solidFill>
                <a:latin typeface="+mn-lt"/>
                <a:ea typeface="+mn-ea"/>
                <a:cs typeface="+mn-cs"/>
              </a:defRPr>
            </a:lvl3pPr>
            <a:lvl4pPr marL="720000" indent="-180975" algn="l" defTabSz="914400" rtl="0" eaLnBrk="1" latinLnBrk="0" hangingPunct="1">
              <a:spcBef>
                <a:spcPts val="1200"/>
              </a:spcBef>
              <a:spcAft>
                <a:spcPts val="0"/>
              </a:spcAft>
              <a:buClr>
                <a:srgbClr val="00A0F5"/>
              </a:buClr>
              <a:buFont typeface="TKTypeMedium" panose="020B0603040202020204" pitchFamily="34" charset="0"/>
              <a:buChar char="−"/>
              <a:defRPr sz="1400" kern="1200">
                <a:solidFill>
                  <a:schemeClr val="tx1"/>
                </a:solidFill>
                <a:latin typeface="+mn-lt"/>
                <a:ea typeface="+mn-ea"/>
                <a:cs typeface="+mn-cs"/>
              </a:defRPr>
            </a:lvl4pPr>
            <a:lvl5pPr marL="898525" indent="-180000" algn="l" defTabSz="914400" rtl="0" eaLnBrk="1" latinLnBrk="0" hangingPunct="1">
              <a:spcBef>
                <a:spcPts val="1200"/>
              </a:spcBef>
              <a:spcAft>
                <a:spcPts val="0"/>
              </a:spcAft>
              <a:buClr>
                <a:srgbClr val="00A0F5"/>
              </a:buClr>
              <a:buFont typeface="TKTypeMedium" panose="020B0603040202020204" pitchFamily="34" charset="0"/>
              <a:buChar char="−"/>
              <a:defRPr sz="1400" kern="1200">
                <a:solidFill>
                  <a:schemeClr val="tx1"/>
                </a:solidFill>
                <a:latin typeface="+mn-lt"/>
                <a:ea typeface="+mn-ea"/>
                <a:cs typeface="+mn-cs"/>
              </a:defRPr>
            </a:lvl5pPr>
            <a:lvl6pPr marL="1079500" indent="-180975" algn="l" defTabSz="914400" rtl="0" eaLnBrk="1" latinLnBrk="0" hangingPunct="1">
              <a:spcBef>
                <a:spcPts val="1200"/>
              </a:spcBef>
              <a:spcAft>
                <a:spcPts val="0"/>
              </a:spcAft>
              <a:buClr>
                <a:srgbClr val="00A0F5"/>
              </a:buClr>
              <a:buFont typeface="TKTypeMedium" panose="020B0603040202020204" pitchFamily="34" charset="0"/>
              <a:buChar char="−"/>
              <a:defRPr sz="1400" kern="1200">
                <a:solidFill>
                  <a:schemeClr val="tx1"/>
                </a:solidFill>
                <a:latin typeface="+mn-lt"/>
                <a:ea typeface="+mn-ea"/>
                <a:cs typeface="+mn-cs"/>
              </a:defRPr>
            </a:lvl6pPr>
            <a:lvl7pPr marL="1260000" indent="-180000" algn="l" defTabSz="914400" rtl="0" eaLnBrk="1" latinLnBrk="0" hangingPunct="1">
              <a:spcBef>
                <a:spcPts val="1200"/>
              </a:spcBef>
              <a:spcAft>
                <a:spcPts val="0"/>
              </a:spcAft>
              <a:buClr>
                <a:srgbClr val="00A0F5"/>
              </a:buClr>
              <a:buFont typeface="TKTypeMedium" panose="020B0603040202020204" pitchFamily="34" charset="0"/>
              <a:buChar char="−"/>
              <a:defRPr sz="1400" kern="1200" baseline="0">
                <a:solidFill>
                  <a:schemeClr val="tx1"/>
                </a:solidFill>
                <a:latin typeface="+mn-lt"/>
                <a:ea typeface="+mn-ea"/>
                <a:cs typeface="+mn-cs"/>
              </a:defRPr>
            </a:lvl7pPr>
            <a:lvl8pPr marL="1440000" indent="-180975" algn="l" defTabSz="914400" rtl="0" eaLnBrk="1" latinLnBrk="0" hangingPunct="1">
              <a:spcBef>
                <a:spcPts val="1200"/>
              </a:spcBef>
              <a:spcAft>
                <a:spcPts val="0"/>
              </a:spcAft>
              <a:buClr>
                <a:srgbClr val="00A0F5"/>
              </a:buClr>
              <a:buFont typeface="TKTypeMedium" panose="020B0603040202020204" pitchFamily="34" charset="0"/>
              <a:buChar char="−"/>
              <a:defRPr sz="1400" kern="1200" baseline="0">
                <a:solidFill>
                  <a:schemeClr val="tx1"/>
                </a:solidFill>
                <a:latin typeface="+mn-lt"/>
                <a:ea typeface="+mn-ea"/>
                <a:cs typeface="+mn-cs"/>
              </a:defRPr>
            </a:lvl8pPr>
            <a:lvl9pPr marL="1620000" indent="-180975" algn="l" defTabSz="914400" rtl="0" eaLnBrk="1" latinLnBrk="0" hangingPunct="1">
              <a:spcBef>
                <a:spcPts val="1200"/>
              </a:spcBef>
              <a:spcAft>
                <a:spcPts val="0"/>
              </a:spcAft>
              <a:buClr>
                <a:srgbClr val="00A0F5"/>
              </a:buClr>
              <a:buFont typeface="TKTypeMedium" panose="020B0603040202020204" pitchFamily="34" charset="0"/>
              <a:buChar char="−"/>
              <a:defRPr sz="1400" kern="1200">
                <a:solidFill>
                  <a:schemeClr val="tx1"/>
                </a:solidFill>
                <a:latin typeface="+mn-lt"/>
                <a:ea typeface="+mn-ea"/>
                <a:cs typeface="+mn-cs"/>
              </a:defRPr>
            </a:lvl9pPr>
          </a:lstStyle>
          <a:p>
            <a:pPr marL="0" indent="0" algn="just">
              <a:spcBef>
                <a:spcPts val="600"/>
              </a:spcBef>
              <a:buNone/>
            </a:pPr>
            <a:r>
              <a:rPr lang="pl-PL" sz="1600" dirty="0">
                <a:solidFill>
                  <a:srgbClr val="4B5564"/>
                </a:solidFill>
                <a:latin typeface="+mj-lt"/>
              </a:rPr>
              <a:t>Współpracę z naszymi dostawcami chcielibyśmy opierać na pełnym zaufaniu, dążąc przy tym do osiągnięcia wspólnego celu, jakim jest przestrzeganie najwyższych standardów ESG</a:t>
            </a:r>
            <a:endParaRPr lang="de-DE" sz="1600" dirty="0">
              <a:solidFill>
                <a:srgbClr val="4B5564"/>
              </a:solidFill>
              <a:latin typeface="+mj-lt"/>
            </a:endParaRPr>
          </a:p>
          <a:p>
            <a:pPr marL="0" indent="0">
              <a:spcBef>
                <a:spcPts val="600"/>
              </a:spcBef>
              <a:buNone/>
            </a:pPr>
            <a:endParaRPr lang="de-DE" sz="1600" dirty="0">
              <a:solidFill>
                <a:srgbClr val="4B5564"/>
              </a:solidFill>
            </a:endParaRPr>
          </a:p>
          <a:p>
            <a:pPr>
              <a:spcBef>
                <a:spcPts val="600"/>
              </a:spcBef>
            </a:pPr>
            <a:r>
              <a:rPr lang="de-DE" sz="1600" dirty="0">
                <a:solidFill>
                  <a:srgbClr val="4B5564"/>
                </a:solidFill>
              </a:rPr>
              <a:t>Szkolenie to wyjaśnia treść </a:t>
            </a:r>
            <a:r>
              <a:rPr lang="de-DE" sz="1600" dirty="0" err="1">
                <a:solidFill>
                  <a:srgbClr val="4B5564"/>
                </a:solidFill>
              </a:rPr>
              <a:t>Kodeksu</a:t>
            </a:r>
            <a:r>
              <a:rPr lang="de-DE" sz="1600" dirty="0">
                <a:solidFill>
                  <a:srgbClr val="4B5564"/>
                </a:solidFill>
              </a:rPr>
              <a:t> </a:t>
            </a:r>
            <a:r>
              <a:rPr lang="pl-PL" sz="1600" dirty="0">
                <a:solidFill>
                  <a:srgbClr val="4B5564"/>
                </a:solidFill>
              </a:rPr>
              <a:t>p</a:t>
            </a:r>
            <a:r>
              <a:rPr lang="de-DE" sz="1600" dirty="0" err="1">
                <a:solidFill>
                  <a:srgbClr val="4B5564"/>
                </a:solidFill>
              </a:rPr>
              <a:t>ostępowania</a:t>
            </a:r>
            <a:r>
              <a:rPr lang="de-DE" sz="1600" dirty="0">
                <a:solidFill>
                  <a:srgbClr val="4B5564"/>
                </a:solidFill>
              </a:rPr>
              <a:t> </a:t>
            </a:r>
            <a:r>
              <a:rPr lang="pl-PL" sz="1600" dirty="0">
                <a:solidFill>
                  <a:srgbClr val="4B5564"/>
                </a:solidFill>
              </a:rPr>
              <a:t>d</a:t>
            </a:r>
            <a:r>
              <a:rPr lang="de-DE" sz="1600" dirty="0" err="1">
                <a:solidFill>
                  <a:srgbClr val="4B5564"/>
                </a:solidFill>
              </a:rPr>
              <a:t>ostawc</a:t>
            </a:r>
            <a:r>
              <a:rPr lang="pl-PL" sz="1600" dirty="0">
                <a:solidFill>
                  <a:srgbClr val="4B5564"/>
                </a:solidFill>
              </a:rPr>
              <a:t>y obowiązującego w</a:t>
            </a:r>
            <a:r>
              <a:rPr lang="de-DE" sz="1600" dirty="0">
                <a:solidFill>
                  <a:srgbClr val="4B5564"/>
                </a:solidFill>
              </a:rPr>
              <a:t> thyssenkrupp, w </a:t>
            </a:r>
            <a:r>
              <a:rPr lang="de-DE" sz="1600" dirty="0" err="1">
                <a:solidFill>
                  <a:srgbClr val="4B5564"/>
                </a:solidFill>
              </a:rPr>
              <a:t>szczególności</a:t>
            </a:r>
            <a:r>
              <a:rPr lang="pl-PL" sz="1600" dirty="0">
                <a:solidFill>
                  <a:srgbClr val="4B5564"/>
                </a:solidFill>
              </a:rPr>
              <a:t> w zakresie</a:t>
            </a:r>
            <a:endParaRPr lang="de-DE" sz="1600" dirty="0">
              <a:solidFill>
                <a:srgbClr val="4B5564"/>
              </a:solidFill>
            </a:endParaRPr>
          </a:p>
          <a:p>
            <a:pPr lvl="1">
              <a:spcBef>
                <a:spcPts val="600"/>
              </a:spcBef>
            </a:pPr>
            <a:r>
              <a:rPr lang="de-DE" sz="1600" dirty="0" err="1">
                <a:solidFill>
                  <a:srgbClr val="4B5564"/>
                </a:solidFill>
              </a:rPr>
              <a:t>oczekiwa</a:t>
            </a:r>
            <a:r>
              <a:rPr lang="pl-PL" sz="1600" dirty="0">
                <a:solidFill>
                  <a:srgbClr val="4B5564"/>
                </a:solidFill>
              </a:rPr>
              <a:t>ń</a:t>
            </a:r>
            <a:r>
              <a:rPr lang="de-DE" sz="1600" dirty="0">
                <a:solidFill>
                  <a:srgbClr val="4B5564"/>
                </a:solidFill>
              </a:rPr>
              <a:t>, jakie thyssenkrupp ma wobec swoich dostawców,</a:t>
            </a:r>
          </a:p>
          <a:p>
            <a:pPr lvl="1">
              <a:spcBef>
                <a:spcPts val="600"/>
              </a:spcBef>
            </a:pPr>
            <a:r>
              <a:rPr lang="de-DE" sz="1600" dirty="0" err="1">
                <a:solidFill>
                  <a:srgbClr val="4B5564"/>
                </a:solidFill>
              </a:rPr>
              <a:t>koniecznoś</a:t>
            </a:r>
            <a:r>
              <a:rPr lang="pl-PL" sz="1600" dirty="0">
                <a:solidFill>
                  <a:srgbClr val="4B5564"/>
                </a:solidFill>
              </a:rPr>
              <a:t>ci</a:t>
            </a:r>
            <a:r>
              <a:rPr lang="de-DE" sz="1600" dirty="0">
                <a:solidFill>
                  <a:srgbClr val="4B5564"/>
                </a:solidFill>
              </a:rPr>
              <a:t> zawierania umów pomiędzy thyssenkrupp a jego dostawcami, oraz</a:t>
            </a:r>
          </a:p>
          <a:p>
            <a:pPr lvl="1">
              <a:spcBef>
                <a:spcPts val="600"/>
              </a:spcBef>
            </a:pPr>
            <a:r>
              <a:rPr lang="pl-PL" sz="1600" dirty="0">
                <a:solidFill>
                  <a:srgbClr val="4B5564"/>
                </a:solidFill>
              </a:rPr>
              <a:t>postępowania w przypadku </a:t>
            </a:r>
            <a:r>
              <a:rPr lang="de-DE" sz="1600" dirty="0" err="1">
                <a:solidFill>
                  <a:srgbClr val="4B5564"/>
                </a:solidFill>
              </a:rPr>
              <a:t>niespełnienia</a:t>
            </a:r>
            <a:r>
              <a:rPr lang="de-DE" sz="1600" dirty="0">
                <a:solidFill>
                  <a:srgbClr val="4B5564"/>
                </a:solidFill>
              </a:rPr>
              <a:t> oczekiwań thyssenkrupp</a:t>
            </a:r>
          </a:p>
        </p:txBody>
      </p:sp>
    </p:spTree>
    <p:extLst>
      <p:ext uri="{BB962C8B-B14F-4D97-AF65-F5344CB8AC3E}">
        <p14:creationId xmlns:p14="http://schemas.microsoft.com/office/powerpoint/2010/main" val="281840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v="urn:schemas-microsoft-com: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73" imgH="273" progId="TCLayout.ActiveDocument.1">
                  <p:embed/>
                </p:oleObj>
              </mc:Choice>
              <mc:Fallback>
                <p:oleObj name="think-cell Folie" r:id="rId4" imgW="273" imgH="273" progId="TCLayout.ActiveDocument.1">
                  <p:embed/>
                  <p:pic>
                    <p:nvPicPr>
                      <p:cNvPr id="9" name="Objekt 8"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p:cNvSpPr/>
          <p:nvPr/>
        </p:nvSpPr>
        <p:spPr>
          <a:xfrm>
            <a:off x="6110514" y="2639"/>
            <a:ext cx="608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de-DE" sz="1600" dirty="0" err="1">
              <a:solidFill>
                <a:schemeClr val="tx1"/>
              </a:solidFill>
            </a:endParaRPr>
          </a:p>
        </p:txBody>
      </p:sp>
      <p:sp>
        <p:nvSpPr>
          <p:cNvPr id="6" name="Textfeld 5"/>
          <p:cNvSpPr txBox="1"/>
          <p:nvPr/>
        </p:nvSpPr>
        <p:spPr>
          <a:xfrm>
            <a:off x="6364517" y="1294134"/>
            <a:ext cx="5493045" cy="4275016"/>
          </a:xfrm>
          <a:prstGeom prst="rect">
            <a:avLst/>
          </a:prstGeom>
          <a:noFill/>
        </p:spPr>
        <p:txBody>
          <a:bodyPr wrap="square" lIns="0" tIns="0" rIns="0" bIns="0" rtlCol="0" anchor="ctr">
            <a:spAutoFit/>
          </a:bodyPr>
          <a:lstStyle/>
          <a:p>
            <a:pPr marL="285750" indent="-285750">
              <a:lnSpc>
                <a:spcPct val="90000"/>
              </a:lnSpc>
              <a:spcBef>
                <a:spcPts val="4200"/>
              </a:spcBef>
              <a:spcAft>
                <a:spcPts val="0"/>
              </a:spcAft>
              <a:buFont typeface="Arial" panose="020B0604020202020204" pitchFamily="34" charset="0"/>
              <a:buChar char="•"/>
            </a:pPr>
            <a:r>
              <a:rPr lang="pl-PL" sz="1600" dirty="0">
                <a:solidFill>
                  <a:schemeClr val="bg1"/>
                </a:solidFill>
              </a:rPr>
              <a:t>W naszym działaniu i zachowaniu w </a:t>
            </a:r>
            <a:r>
              <a:rPr lang="pl-PL" sz="1600" dirty="0" err="1">
                <a:solidFill>
                  <a:schemeClr val="bg1"/>
                </a:solidFill>
              </a:rPr>
              <a:t>thyssenkrupp</a:t>
            </a:r>
            <a:r>
              <a:rPr lang="pl-PL" sz="1600" dirty="0">
                <a:solidFill>
                  <a:schemeClr val="bg1"/>
                </a:solidFill>
              </a:rPr>
              <a:t> kierujemy się naszą  </a:t>
            </a:r>
            <a:r>
              <a:rPr lang="pl-PL" sz="1600" b="1" dirty="0">
                <a:solidFill>
                  <a:schemeClr val="bg1"/>
                </a:solidFill>
              </a:rPr>
              <a:t>misją</a:t>
            </a:r>
            <a:endParaRPr lang="de-DE" sz="1600" dirty="0">
              <a:solidFill>
                <a:schemeClr val="bg1"/>
              </a:solidFill>
              <a:latin typeface="+mj-lt"/>
            </a:endParaRPr>
          </a:p>
          <a:p>
            <a:pPr marL="285750" indent="-285750">
              <a:lnSpc>
                <a:spcPct val="90000"/>
              </a:lnSpc>
              <a:spcBef>
                <a:spcPts val="4200"/>
              </a:spcBef>
              <a:spcAft>
                <a:spcPts val="0"/>
              </a:spcAft>
              <a:buFont typeface="Arial" panose="020B0604020202020204" pitchFamily="34" charset="0"/>
              <a:buChar char="•"/>
            </a:pPr>
            <a:r>
              <a:rPr lang="de-DE" sz="1600" dirty="0" err="1">
                <a:solidFill>
                  <a:schemeClr val="bg1"/>
                </a:solidFill>
              </a:rPr>
              <a:t>Zobowiązanie</a:t>
            </a:r>
            <a:r>
              <a:rPr lang="de-DE" sz="1600" dirty="0">
                <a:solidFill>
                  <a:schemeClr val="bg1"/>
                </a:solidFill>
              </a:rPr>
              <a:t> </a:t>
            </a:r>
            <a:r>
              <a:rPr lang="pl-PL" sz="1600" dirty="0">
                <a:solidFill>
                  <a:schemeClr val="bg1"/>
                </a:solidFill>
              </a:rPr>
              <a:t>się </a:t>
            </a:r>
            <a:r>
              <a:rPr lang="de-DE" sz="1600" dirty="0">
                <a:solidFill>
                  <a:schemeClr val="bg1"/>
                </a:solidFill>
              </a:rPr>
              <a:t>do </a:t>
            </a:r>
            <a:r>
              <a:rPr lang="de-DE" sz="1600" dirty="0" err="1">
                <a:solidFill>
                  <a:schemeClr val="bg1"/>
                </a:solidFill>
              </a:rPr>
              <a:t>przestrzegania</a:t>
            </a:r>
            <a:r>
              <a:rPr lang="de-DE" sz="1600" dirty="0">
                <a:solidFill>
                  <a:schemeClr val="bg1"/>
                </a:solidFill>
              </a:rPr>
              <a:t> </a:t>
            </a:r>
            <a:r>
              <a:rPr lang="de-DE" sz="1600" dirty="0" err="1">
                <a:solidFill>
                  <a:schemeClr val="bg1"/>
                </a:solidFill>
                <a:latin typeface="+mj-lt"/>
              </a:rPr>
              <a:t>praw</a:t>
            </a:r>
            <a:r>
              <a:rPr lang="de-DE" sz="1600" dirty="0">
                <a:solidFill>
                  <a:schemeClr val="bg1"/>
                </a:solidFill>
                <a:latin typeface="+mj-lt"/>
              </a:rPr>
              <a:t> </a:t>
            </a:r>
            <a:r>
              <a:rPr lang="de-DE" sz="1600" dirty="0" err="1">
                <a:solidFill>
                  <a:schemeClr val="bg1"/>
                </a:solidFill>
                <a:latin typeface="+mj-lt"/>
              </a:rPr>
              <a:t>człowieka</a:t>
            </a:r>
            <a:r>
              <a:rPr lang="de-DE" sz="1600" dirty="0">
                <a:solidFill>
                  <a:schemeClr val="bg1"/>
                </a:solidFill>
                <a:latin typeface="+mj-lt"/>
              </a:rPr>
              <a:t> i </a:t>
            </a:r>
            <a:r>
              <a:rPr lang="pl-PL" sz="1600" dirty="0">
                <a:solidFill>
                  <a:schemeClr val="bg1"/>
                </a:solidFill>
                <a:latin typeface="+mj-lt"/>
              </a:rPr>
              <a:t>do zachowania</a:t>
            </a:r>
            <a:r>
              <a:rPr lang="de-DE" sz="1600" dirty="0">
                <a:solidFill>
                  <a:schemeClr val="bg1"/>
                </a:solidFill>
                <a:latin typeface="+mj-lt"/>
              </a:rPr>
              <a:t> </a:t>
            </a:r>
            <a:r>
              <a:rPr lang="de-DE" sz="1600" dirty="0" err="1">
                <a:solidFill>
                  <a:schemeClr val="bg1"/>
                </a:solidFill>
                <a:latin typeface="+mj-lt"/>
              </a:rPr>
              <a:t>należytej</a:t>
            </a:r>
            <a:r>
              <a:rPr lang="de-DE" sz="1600" dirty="0">
                <a:solidFill>
                  <a:schemeClr val="bg1"/>
                </a:solidFill>
                <a:latin typeface="+mj-lt"/>
              </a:rPr>
              <a:t> </a:t>
            </a:r>
            <a:r>
              <a:rPr lang="de-DE" sz="1600" dirty="0" err="1">
                <a:solidFill>
                  <a:schemeClr val="bg1"/>
                </a:solidFill>
                <a:latin typeface="+mj-lt"/>
              </a:rPr>
              <a:t>staranności</a:t>
            </a:r>
            <a:r>
              <a:rPr lang="pl-PL" sz="1600" dirty="0">
                <a:solidFill>
                  <a:schemeClr val="bg1"/>
                </a:solidFill>
                <a:latin typeface="+mj-lt"/>
              </a:rPr>
              <a:t> w zakresie ochrony środowiska</a:t>
            </a:r>
            <a:r>
              <a:rPr lang="de-DE" sz="1600" dirty="0">
                <a:solidFill>
                  <a:schemeClr val="bg1"/>
                </a:solidFill>
                <a:latin typeface="+mj-lt"/>
              </a:rPr>
              <a:t> </a:t>
            </a:r>
            <a:r>
              <a:rPr lang="pl-PL" sz="1600" dirty="0">
                <a:solidFill>
                  <a:schemeClr val="bg1"/>
                </a:solidFill>
                <a:latin typeface="+mj-lt"/>
              </a:rPr>
              <a:t>zapisane jest</a:t>
            </a:r>
            <a:r>
              <a:rPr lang="de-DE" sz="1600" dirty="0">
                <a:solidFill>
                  <a:schemeClr val="bg1"/>
                </a:solidFill>
                <a:latin typeface="+mj-lt"/>
              </a:rPr>
              <a:t> w </a:t>
            </a:r>
            <a:r>
              <a:rPr lang="pl-PL" sz="1600" dirty="0">
                <a:solidFill>
                  <a:schemeClr val="bg1"/>
                </a:solidFill>
                <a:latin typeface="+mj-lt"/>
              </a:rPr>
              <a:t>D</a:t>
            </a:r>
            <a:r>
              <a:rPr lang="de-DE" sz="1600" dirty="0" err="1">
                <a:solidFill>
                  <a:schemeClr val="bg1"/>
                </a:solidFill>
                <a:latin typeface="+mj-lt"/>
              </a:rPr>
              <a:t>eklaracji</a:t>
            </a:r>
            <a:r>
              <a:rPr lang="de-DE" sz="1600" dirty="0">
                <a:solidFill>
                  <a:schemeClr val="bg1"/>
                </a:solidFill>
                <a:latin typeface="+mj-lt"/>
              </a:rPr>
              <a:t> </a:t>
            </a:r>
            <a:r>
              <a:rPr lang="de-DE" sz="1600" dirty="0" err="1">
                <a:solidFill>
                  <a:schemeClr val="bg1"/>
                </a:solidFill>
                <a:latin typeface="+mj-lt"/>
              </a:rPr>
              <a:t>zasad</a:t>
            </a:r>
            <a:r>
              <a:rPr lang="pl-PL" sz="1600" dirty="0" err="1">
                <a:solidFill>
                  <a:schemeClr val="bg1"/>
                </a:solidFill>
                <a:latin typeface="+mj-lt"/>
              </a:rPr>
              <a:t>niczej</a:t>
            </a:r>
            <a:r>
              <a:rPr lang="pl-PL" sz="1600" dirty="0">
                <a:solidFill>
                  <a:schemeClr val="bg1"/>
                </a:solidFill>
                <a:latin typeface="+mj-lt"/>
              </a:rPr>
              <a:t> (</a:t>
            </a:r>
            <a:r>
              <a:rPr lang="pl-PL" sz="1600" dirty="0" err="1">
                <a:solidFill>
                  <a:schemeClr val="bg1"/>
                </a:solidFill>
                <a:latin typeface="+mj-lt"/>
              </a:rPr>
              <a:t>Grundsatzerkl</a:t>
            </a:r>
            <a:r>
              <a:rPr lang="de-DE" sz="1600" dirty="0" err="1">
                <a:solidFill>
                  <a:schemeClr val="bg1"/>
                </a:solidFill>
                <a:latin typeface="+mj-lt"/>
              </a:rPr>
              <a:t>ärung</a:t>
            </a:r>
            <a:r>
              <a:rPr lang="pl-PL" sz="1600" dirty="0">
                <a:solidFill>
                  <a:schemeClr val="bg1"/>
                </a:solidFill>
                <a:latin typeface="+mj-lt"/>
              </a:rPr>
              <a:t>)</a:t>
            </a:r>
            <a:endParaRPr lang="de-DE" sz="1600" dirty="0">
              <a:solidFill>
                <a:schemeClr val="bg1"/>
              </a:solidFill>
              <a:latin typeface="+mj-lt"/>
            </a:endParaRPr>
          </a:p>
          <a:p>
            <a:pPr marL="285750" indent="-285750">
              <a:lnSpc>
                <a:spcPct val="90000"/>
              </a:lnSpc>
              <a:spcBef>
                <a:spcPts val="4200"/>
              </a:spcBef>
              <a:spcAft>
                <a:spcPts val="0"/>
              </a:spcAft>
              <a:buFont typeface="Arial" panose="020B0604020202020204" pitchFamily="34" charset="0"/>
              <a:buChar char="•"/>
            </a:pPr>
            <a:r>
              <a:rPr lang="de-DE" sz="1600" dirty="0" err="1">
                <a:solidFill>
                  <a:schemeClr val="bg1"/>
                </a:solidFill>
                <a:latin typeface="+mj-lt"/>
              </a:rPr>
              <a:t>Poszanowanie</a:t>
            </a:r>
            <a:r>
              <a:rPr lang="de-DE" sz="1600" dirty="0">
                <a:solidFill>
                  <a:schemeClr val="bg1"/>
                </a:solidFill>
                <a:latin typeface="+mj-lt"/>
              </a:rPr>
              <a:t> praw człowieka </a:t>
            </a:r>
            <a:r>
              <a:rPr lang="de-DE" sz="1600" dirty="0">
                <a:solidFill>
                  <a:schemeClr val="bg1"/>
                </a:solidFill>
              </a:rPr>
              <a:t>jest podstawową wartością w thyssenkrupp</a:t>
            </a:r>
          </a:p>
          <a:p>
            <a:pPr marL="285750" indent="-285750">
              <a:lnSpc>
                <a:spcPct val="90000"/>
              </a:lnSpc>
              <a:spcBef>
                <a:spcPts val="4200"/>
              </a:spcBef>
              <a:spcAft>
                <a:spcPts val="0"/>
              </a:spcAft>
              <a:buFont typeface="Arial" panose="020B0604020202020204" pitchFamily="34" charset="0"/>
              <a:buChar char="•"/>
            </a:pPr>
            <a:r>
              <a:rPr lang="de-DE" sz="1600" dirty="0">
                <a:solidFill>
                  <a:schemeClr val="bg1"/>
                </a:solidFill>
              </a:rPr>
              <a:t>Zgodność z przepisami jest dla nas oczywistością:</a:t>
            </a:r>
            <a:br>
              <a:rPr lang="de-DE" sz="1600" dirty="0">
                <a:solidFill>
                  <a:schemeClr val="bg1"/>
                </a:solidFill>
              </a:rPr>
            </a:br>
            <a:r>
              <a:rPr lang="pl-PL" sz="1600" dirty="0">
                <a:solidFill>
                  <a:schemeClr val="bg1"/>
                </a:solidFill>
              </a:rPr>
              <a:t>przestrzeganie</a:t>
            </a:r>
            <a:r>
              <a:rPr lang="de-DE" sz="1600" dirty="0">
                <a:solidFill>
                  <a:schemeClr val="bg1"/>
                </a:solidFill>
              </a:rPr>
              <a:t> </a:t>
            </a:r>
            <a:r>
              <a:rPr lang="de-DE" sz="1600" dirty="0" err="1">
                <a:solidFill>
                  <a:schemeClr val="bg1"/>
                </a:solidFill>
              </a:rPr>
              <a:t>obowiązujący</a:t>
            </a:r>
            <a:r>
              <a:rPr lang="pl-PL" sz="1600" dirty="0" err="1">
                <a:solidFill>
                  <a:schemeClr val="bg1"/>
                </a:solidFill>
              </a:rPr>
              <a:t>ch</a:t>
            </a:r>
            <a:r>
              <a:rPr lang="de-DE" sz="1600" dirty="0">
                <a:solidFill>
                  <a:schemeClr val="bg1"/>
                </a:solidFill>
              </a:rPr>
              <a:t> </a:t>
            </a:r>
            <a:r>
              <a:rPr lang="de-DE" sz="1600" dirty="0" err="1">
                <a:solidFill>
                  <a:schemeClr val="bg1"/>
                </a:solidFill>
              </a:rPr>
              <a:t>przepis</a:t>
            </a:r>
            <a:r>
              <a:rPr lang="pl-PL" sz="1600" dirty="0">
                <a:solidFill>
                  <a:schemeClr val="bg1"/>
                </a:solidFill>
              </a:rPr>
              <a:t>ów</a:t>
            </a:r>
            <a:r>
              <a:rPr lang="de-DE" sz="1600" dirty="0">
                <a:solidFill>
                  <a:schemeClr val="bg1"/>
                </a:solidFill>
              </a:rPr>
              <a:t> prawa, a tym samym </a:t>
            </a:r>
            <a:r>
              <a:rPr lang="de-DE" sz="1600" dirty="0" err="1">
                <a:solidFill>
                  <a:schemeClr val="bg1"/>
                </a:solidFill>
              </a:rPr>
              <a:t>również</a:t>
            </a:r>
            <a:r>
              <a:rPr lang="de-DE" sz="1600" dirty="0">
                <a:solidFill>
                  <a:schemeClr val="bg1"/>
                </a:solidFill>
              </a:rPr>
              <a:t> </a:t>
            </a:r>
            <a:r>
              <a:rPr lang="pl-PL" sz="1600" dirty="0">
                <a:solidFill>
                  <a:schemeClr val="bg1"/>
                </a:solidFill>
              </a:rPr>
              <a:t>niemieckiej</a:t>
            </a:r>
            <a:r>
              <a:rPr lang="de-DE" sz="1600" dirty="0">
                <a:solidFill>
                  <a:schemeClr val="bg1"/>
                </a:solidFill>
              </a:rPr>
              <a:t> </a:t>
            </a:r>
            <a:r>
              <a:rPr lang="de-DE" sz="1600" dirty="0" err="1">
                <a:solidFill>
                  <a:schemeClr val="bg1"/>
                </a:solidFill>
              </a:rPr>
              <a:t>ustaw</a:t>
            </a:r>
            <a:r>
              <a:rPr lang="pl-PL" sz="1600" dirty="0">
                <a:solidFill>
                  <a:schemeClr val="bg1"/>
                </a:solidFill>
              </a:rPr>
              <a:t>y</a:t>
            </a:r>
            <a:r>
              <a:rPr lang="de-DE" sz="1600" dirty="0">
                <a:solidFill>
                  <a:schemeClr val="bg1"/>
                </a:solidFill>
              </a:rPr>
              <a:t> o </a:t>
            </a:r>
            <a:r>
              <a:rPr lang="pl-PL" sz="1600" dirty="0">
                <a:solidFill>
                  <a:schemeClr val="bg1"/>
                </a:solidFill>
              </a:rPr>
              <a:t>dochowaniu należytej staranności w łańcuchu dostaw</a:t>
            </a:r>
            <a:r>
              <a:rPr lang="de-DE" sz="1600" dirty="0">
                <a:solidFill>
                  <a:schemeClr val="bg1"/>
                </a:solidFill>
              </a:rPr>
              <a:t> (</a:t>
            </a:r>
            <a:r>
              <a:rPr lang="de-DE" sz="1600" dirty="0" err="1">
                <a:solidFill>
                  <a:schemeClr val="bg1"/>
                </a:solidFill>
              </a:rPr>
              <a:t>LkSG</a:t>
            </a:r>
            <a:r>
              <a:rPr lang="de-DE" sz="1600" dirty="0">
                <a:solidFill>
                  <a:schemeClr val="bg1"/>
                </a:solidFill>
              </a:rPr>
              <a:t>)</a:t>
            </a:r>
          </a:p>
        </p:txBody>
      </p:sp>
      <p:sp>
        <p:nvSpPr>
          <p:cNvPr id="7" name="Textfeld 6"/>
          <p:cNvSpPr txBox="1"/>
          <p:nvPr/>
        </p:nvSpPr>
        <p:spPr>
          <a:xfrm>
            <a:off x="334438" y="2074344"/>
            <a:ext cx="5468107" cy="2714589"/>
          </a:xfrm>
          <a:prstGeom prst="rect">
            <a:avLst/>
          </a:prstGeom>
          <a:noFill/>
        </p:spPr>
        <p:txBody>
          <a:bodyPr wrap="square" lIns="0" tIns="0" rIns="0" bIns="0" rtlCol="0" anchor="ctr">
            <a:spAutoFit/>
          </a:bodyPr>
          <a:lstStyle/>
          <a:p>
            <a:pPr>
              <a:lnSpc>
                <a:spcPct val="90000"/>
              </a:lnSpc>
              <a:spcBef>
                <a:spcPts val="600"/>
              </a:spcBef>
              <a:spcAft>
                <a:spcPts val="0"/>
              </a:spcAft>
            </a:pPr>
            <a:r>
              <a:rPr lang="de-DE" sz="2800" dirty="0"/>
              <a:t>thyssenkrupp zobowiązuje się do przestrzegania najwyższych standardów zrównoważonego rozwoju, które </a:t>
            </a:r>
            <a:r>
              <a:rPr lang="de-DE" sz="2800" dirty="0" err="1"/>
              <a:t>obejmują</a:t>
            </a:r>
            <a:r>
              <a:rPr lang="de-DE" sz="2800" dirty="0"/>
              <a:t> </a:t>
            </a:r>
            <a:r>
              <a:rPr lang="pl-PL" sz="2800" dirty="0"/>
              <a:t>dobre</a:t>
            </a:r>
            <a:r>
              <a:rPr lang="de-DE" sz="2800" dirty="0"/>
              <a:t> </a:t>
            </a:r>
            <a:r>
              <a:rPr lang="de-DE" sz="2800" dirty="0" err="1"/>
              <a:t>zarządzanie</a:t>
            </a:r>
            <a:r>
              <a:rPr lang="pl-PL" sz="2800" dirty="0"/>
              <a:t> korporacyjne oraz </a:t>
            </a:r>
            <a:r>
              <a:rPr lang="de-DE" sz="2800" dirty="0" err="1"/>
              <a:t>odpowiedzialność</a:t>
            </a:r>
            <a:r>
              <a:rPr lang="de-DE" sz="2800" dirty="0"/>
              <a:t> ekologiczną i społeczną:</a:t>
            </a:r>
          </a:p>
        </p:txBody>
      </p:sp>
    </p:spTree>
    <p:extLst>
      <p:ext uri="{BB962C8B-B14F-4D97-AF65-F5344CB8AC3E}">
        <p14:creationId xmlns:p14="http://schemas.microsoft.com/office/powerpoint/2010/main" val="331761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F436455-96D5-1A01-5A2B-FE301CE386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6" name="Objekt 5" hidden="1">
                        <a:extLst>
                          <a:ext uri="{FF2B5EF4-FFF2-40B4-BE49-F238E27FC236}">
                            <a16:creationId xmlns:a16="http://schemas.microsoft.com/office/drawing/2014/main" id="{FF436455-96D5-1A01-5A2B-FE301CE3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p:cNvSpPr/>
          <p:nvPr/>
        </p:nvSpPr>
        <p:spPr>
          <a:xfrm>
            <a:off x="7886701" y="0"/>
            <a:ext cx="4305300" cy="6855680"/>
          </a:xfrm>
          <a:prstGeom prst="rect">
            <a:avLst/>
          </a:prstGeom>
          <a:solidFill>
            <a:srgbClr val="00A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de-DE" sz="2400" dirty="0">
              <a:solidFill>
                <a:prstClr val="white"/>
              </a:solidFill>
              <a:latin typeface="Montserrat"/>
            </a:endParaRPr>
          </a:p>
        </p:txBody>
      </p:sp>
      <p:sp>
        <p:nvSpPr>
          <p:cNvPr id="3" name="Freeform 7"/>
          <p:cNvSpPr>
            <a:spLocks noEditPoints="1"/>
          </p:cNvSpPr>
          <p:nvPr/>
        </p:nvSpPr>
        <p:spPr bwMode="auto">
          <a:xfrm>
            <a:off x="433918" y="1068918"/>
            <a:ext cx="554567" cy="554567"/>
          </a:xfrm>
          <a:custGeom>
            <a:avLst/>
            <a:gdLst>
              <a:gd name="T0" fmla="*/ 1064 w 3406"/>
              <a:gd name="T1" fmla="*/ 2129 h 3406"/>
              <a:gd name="T2" fmla="*/ 1064 w 3406"/>
              <a:gd name="T3" fmla="*/ 2555 h 3406"/>
              <a:gd name="T4" fmla="*/ 1490 w 3406"/>
              <a:gd name="T5" fmla="*/ 2555 h 3406"/>
              <a:gd name="T6" fmla="*/ 1490 w 3406"/>
              <a:gd name="T7" fmla="*/ 2129 h 3406"/>
              <a:gd name="T8" fmla="*/ 1064 w 3406"/>
              <a:gd name="T9" fmla="*/ 2129 h 3406"/>
              <a:gd name="T10" fmla="*/ 213 w 3406"/>
              <a:gd name="T11" fmla="*/ 2129 h 3406"/>
              <a:gd name="T12" fmla="*/ 213 w 3406"/>
              <a:gd name="T13" fmla="*/ 2555 h 3406"/>
              <a:gd name="T14" fmla="*/ 639 w 3406"/>
              <a:gd name="T15" fmla="*/ 2555 h 3406"/>
              <a:gd name="T16" fmla="*/ 639 w 3406"/>
              <a:gd name="T17" fmla="*/ 2129 h 3406"/>
              <a:gd name="T18" fmla="*/ 213 w 3406"/>
              <a:gd name="T19" fmla="*/ 2129 h 3406"/>
              <a:gd name="T20" fmla="*/ 1916 w 3406"/>
              <a:gd name="T21" fmla="*/ 1490 h 3406"/>
              <a:gd name="T22" fmla="*/ 3406 w 3406"/>
              <a:gd name="T23" fmla="*/ 1490 h 3406"/>
              <a:gd name="T24" fmla="*/ 3406 w 3406"/>
              <a:gd name="T25" fmla="*/ 3406 h 3406"/>
              <a:gd name="T26" fmla="*/ 2981 w 3406"/>
              <a:gd name="T27" fmla="*/ 3406 h 3406"/>
              <a:gd name="T28" fmla="*/ 2981 w 3406"/>
              <a:gd name="T29" fmla="*/ 2555 h 3406"/>
              <a:gd name="T30" fmla="*/ 2342 w 3406"/>
              <a:gd name="T31" fmla="*/ 2555 h 3406"/>
              <a:gd name="T32" fmla="*/ 2342 w 3406"/>
              <a:gd name="T33" fmla="*/ 3406 h 3406"/>
              <a:gd name="T34" fmla="*/ 1916 w 3406"/>
              <a:gd name="T35" fmla="*/ 3406 h 3406"/>
              <a:gd name="T36" fmla="*/ 1916 w 3406"/>
              <a:gd name="T37" fmla="*/ 1490 h 3406"/>
              <a:gd name="T38" fmla="*/ 1064 w 3406"/>
              <a:gd name="T39" fmla="*/ 1277 h 3406"/>
              <a:gd name="T40" fmla="*/ 1064 w 3406"/>
              <a:gd name="T41" fmla="*/ 1703 h 3406"/>
              <a:gd name="T42" fmla="*/ 1490 w 3406"/>
              <a:gd name="T43" fmla="*/ 1703 h 3406"/>
              <a:gd name="T44" fmla="*/ 1490 w 3406"/>
              <a:gd name="T45" fmla="*/ 1277 h 3406"/>
              <a:gd name="T46" fmla="*/ 1064 w 3406"/>
              <a:gd name="T47" fmla="*/ 1277 h 3406"/>
              <a:gd name="T48" fmla="*/ 213 w 3406"/>
              <a:gd name="T49" fmla="*/ 1277 h 3406"/>
              <a:gd name="T50" fmla="*/ 213 w 3406"/>
              <a:gd name="T51" fmla="*/ 1703 h 3406"/>
              <a:gd name="T52" fmla="*/ 639 w 3406"/>
              <a:gd name="T53" fmla="*/ 1703 h 3406"/>
              <a:gd name="T54" fmla="*/ 639 w 3406"/>
              <a:gd name="T55" fmla="*/ 1277 h 3406"/>
              <a:gd name="T56" fmla="*/ 213 w 3406"/>
              <a:gd name="T57" fmla="*/ 1277 h 3406"/>
              <a:gd name="T58" fmla="*/ 1916 w 3406"/>
              <a:gd name="T59" fmla="*/ 1064 h 3406"/>
              <a:gd name="T60" fmla="*/ 3406 w 3406"/>
              <a:gd name="T61" fmla="*/ 1064 h 3406"/>
              <a:gd name="T62" fmla="*/ 3406 w 3406"/>
              <a:gd name="T63" fmla="*/ 1277 h 3406"/>
              <a:gd name="T64" fmla="*/ 1916 w 3406"/>
              <a:gd name="T65" fmla="*/ 1277 h 3406"/>
              <a:gd name="T66" fmla="*/ 1916 w 3406"/>
              <a:gd name="T67" fmla="*/ 1064 h 3406"/>
              <a:gd name="T68" fmla="*/ 1064 w 3406"/>
              <a:gd name="T69" fmla="*/ 425 h 3406"/>
              <a:gd name="T70" fmla="*/ 1064 w 3406"/>
              <a:gd name="T71" fmla="*/ 852 h 3406"/>
              <a:gd name="T72" fmla="*/ 1490 w 3406"/>
              <a:gd name="T73" fmla="*/ 852 h 3406"/>
              <a:gd name="T74" fmla="*/ 1490 w 3406"/>
              <a:gd name="T75" fmla="*/ 425 h 3406"/>
              <a:gd name="T76" fmla="*/ 1064 w 3406"/>
              <a:gd name="T77" fmla="*/ 425 h 3406"/>
              <a:gd name="T78" fmla="*/ 213 w 3406"/>
              <a:gd name="T79" fmla="*/ 425 h 3406"/>
              <a:gd name="T80" fmla="*/ 213 w 3406"/>
              <a:gd name="T81" fmla="*/ 852 h 3406"/>
              <a:gd name="T82" fmla="*/ 639 w 3406"/>
              <a:gd name="T83" fmla="*/ 852 h 3406"/>
              <a:gd name="T84" fmla="*/ 639 w 3406"/>
              <a:gd name="T85" fmla="*/ 425 h 3406"/>
              <a:gd name="T86" fmla="*/ 213 w 3406"/>
              <a:gd name="T87" fmla="*/ 425 h 3406"/>
              <a:gd name="T88" fmla="*/ 0 w 3406"/>
              <a:gd name="T89" fmla="*/ 0 h 3406"/>
              <a:gd name="T90" fmla="*/ 1703 w 3406"/>
              <a:gd name="T91" fmla="*/ 0 h 3406"/>
              <a:gd name="T92" fmla="*/ 1703 w 3406"/>
              <a:gd name="T93" fmla="*/ 3406 h 3406"/>
              <a:gd name="T94" fmla="*/ 0 w 3406"/>
              <a:gd name="T95" fmla="*/ 3406 h 3406"/>
              <a:gd name="T96" fmla="*/ 0 w 3406"/>
              <a:gd name="T97" fmla="*/ 0 h 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06" h="3406">
                <a:moveTo>
                  <a:pt x="1064" y="2129"/>
                </a:moveTo>
                <a:lnTo>
                  <a:pt x="1064" y="2555"/>
                </a:lnTo>
                <a:lnTo>
                  <a:pt x="1490" y="2555"/>
                </a:lnTo>
                <a:lnTo>
                  <a:pt x="1490" y="2129"/>
                </a:lnTo>
                <a:lnTo>
                  <a:pt x="1064" y="2129"/>
                </a:lnTo>
                <a:close/>
                <a:moveTo>
                  <a:pt x="213" y="2129"/>
                </a:moveTo>
                <a:lnTo>
                  <a:pt x="213" y="2555"/>
                </a:lnTo>
                <a:lnTo>
                  <a:pt x="639" y="2555"/>
                </a:lnTo>
                <a:lnTo>
                  <a:pt x="639" y="2129"/>
                </a:lnTo>
                <a:lnTo>
                  <a:pt x="213" y="2129"/>
                </a:lnTo>
                <a:close/>
                <a:moveTo>
                  <a:pt x="1916" y="1490"/>
                </a:moveTo>
                <a:lnTo>
                  <a:pt x="3406" y="1490"/>
                </a:lnTo>
                <a:lnTo>
                  <a:pt x="3406" y="3406"/>
                </a:lnTo>
                <a:lnTo>
                  <a:pt x="2981" y="3406"/>
                </a:lnTo>
                <a:lnTo>
                  <a:pt x="2981" y="2555"/>
                </a:lnTo>
                <a:lnTo>
                  <a:pt x="2342" y="2555"/>
                </a:lnTo>
                <a:lnTo>
                  <a:pt x="2342" y="3406"/>
                </a:lnTo>
                <a:lnTo>
                  <a:pt x="1916" y="3406"/>
                </a:lnTo>
                <a:lnTo>
                  <a:pt x="1916" y="1490"/>
                </a:lnTo>
                <a:close/>
                <a:moveTo>
                  <a:pt x="1064" y="1277"/>
                </a:moveTo>
                <a:lnTo>
                  <a:pt x="1064" y="1703"/>
                </a:lnTo>
                <a:lnTo>
                  <a:pt x="1490" y="1703"/>
                </a:lnTo>
                <a:lnTo>
                  <a:pt x="1490" y="1277"/>
                </a:lnTo>
                <a:lnTo>
                  <a:pt x="1064" y="1277"/>
                </a:lnTo>
                <a:close/>
                <a:moveTo>
                  <a:pt x="213" y="1277"/>
                </a:moveTo>
                <a:lnTo>
                  <a:pt x="213" y="1703"/>
                </a:lnTo>
                <a:lnTo>
                  <a:pt x="639" y="1703"/>
                </a:lnTo>
                <a:lnTo>
                  <a:pt x="639" y="1277"/>
                </a:lnTo>
                <a:lnTo>
                  <a:pt x="213" y="1277"/>
                </a:lnTo>
                <a:close/>
                <a:moveTo>
                  <a:pt x="1916" y="1064"/>
                </a:moveTo>
                <a:lnTo>
                  <a:pt x="3406" y="1064"/>
                </a:lnTo>
                <a:lnTo>
                  <a:pt x="3406" y="1277"/>
                </a:lnTo>
                <a:lnTo>
                  <a:pt x="1916" y="1277"/>
                </a:lnTo>
                <a:lnTo>
                  <a:pt x="1916" y="1064"/>
                </a:lnTo>
                <a:close/>
                <a:moveTo>
                  <a:pt x="1064" y="425"/>
                </a:moveTo>
                <a:lnTo>
                  <a:pt x="1064" y="852"/>
                </a:lnTo>
                <a:lnTo>
                  <a:pt x="1490" y="852"/>
                </a:lnTo>
                <a:lnTo>
                  <a:pt x="1490" y="425"/>
                </a:lnTo>
                <a:lnTo>
                  <a:pt x="1064" y="425"/>
                </a:lnTo>
                <a:close/>
                <a:moveTo>
                  <a:pt x="213" y="425"/>
                </a:moveTo>
                <a:lnTo>
                  <a:pt x="213" y="852"/>
                </a:lnTo>
                <a:lnTo>
                  <a:pt x="639" y="852"/>
                </a:lnTo>
                <a:lnTo>
                  <a:pt x="639" y="425"/>
                </a:lnTo>
                <a:lnTo>
                  <a:pt x="213" y="425"/>
                </a:lnTo>
                <a:close/>
                <a:moveTo>
                  <a:pt x="0" y="0"/>
                </a:moveTo>
                <a:lnTo>
                  <a:pt x="1703" y="0"/>
                </a:lnTo>
                <a:lnTo>
                  <a:pt x="1703" y="3406"/>
                </a:lnTo>
                <a:lnTo>
                  <a:pt x="0" y="3406"/>
                </a:lnTo>
                <a:lnTo>
                  <a:pt x="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defRPr/>
            </a:pPr>
            <a:endParaRPr lang="de-DE" sz="2400" dirty="0">
              <a:solidFill>
                <a:prstClr val="black"/>
              </a:solidFill>
              <a:latin typeface="Montserrat"/>
            </a:endParaRPr>
          </a:p>
        </p:txBody>
      </p:sp>
      <p:sp>
        <p:nvSpPr>
          <p:cNvPr id="34" name="TextBox 33"/>
          <p:cNvSpPr txBox="1"/>
          <p:nvPr/>
        </p:nvSpPr>
        <p:spPr>
          <a:xfrm>
            <a:off x="9351250" y="1684596"/>
            <a:ext cx="1828800" cy="461665"/>
          </a:xfrm>
          <a:prstGeom prst="rect">
            <a:avLst/>
          </a:prstGeom>
          <a:noFill/>
        </p:spPr>
        <p:txBody>
          <a:bodyPr wrap="square" rtlCol="0">
            <a:spAutoFit/>
          </a:bodyPr>
          <a:lstStyle/>
          <a:p>
            <a:pPr defTabSz="1219170">
              <a:defRPr/>
            </a:pPr>
            <a:r>
              <a:rPr lang="pl-PL" sz="2400" dirty="0" err="1">
                <a:solidFill>
                  <a:schemeClr val="bg1"/>
                </a:solidFill>
                <a:latin typeface="TKTypeMedium" panose="020B0606040502020204" pitchFamily="34" charset="0"/>
              </a:rPr>
              <a:t>nvironment</a:t>
            </a:r>
            <a:endParaRPr lang="pl-PL" sz="2400" dirty="0">
              <a:solidFill>
                <a:schemeClr val="bg1"/>
              </a:solidFill>
              <a:latin typeface="TKTypeMedium" panose="020B0606040502020204" pitchFamily="34" charset="0"/>
            </a:endParaRPr>
          </a:p>
        </p:txBody>
      </p:sp>
      <p:sp>
        <p:nvSpPr>
          <p:cNvPr id="38" name="TextBox 37"/>
          <p:cNvSpPr txBox="1"/>
          <p:nvPr/>
        </p:nvSpPr>
        <p:spPr>
          <a:xfrm>
            <a:off x="9351250" y="3427840"/>
            <a:ext cx="1828800" cy="461665"/>
          </a:xfrm>
          <a:prstGeom prst="rect">
            <a:avLst/>
          </a:prstGeom>
          <a:noFill/>
        </p:spPr>
        <p:txBody>
          <a:bodyPr wrap="square" rtlCol="0">
            <a:spAutoFit/>
          </a:bodyPr>
          <a:lstStyle/>
          <a:p>
            <a:pPr defTabSz="1219170">
              <a:defRPr/>
            </a:pPr>
            <a:r>
              <a:rPr lang="pl-PL" sz="2400" dirty="0" err="1">
                <a:solidFill>
                  <a:schemeClr val="bg1"/>
                </a:solidFill>
                <a:latin typeface="TKTypeMedium" panose="020B0606040502020204" pitchFamily="34" charset="0"/>
              </a:rPr>
              <a:t>ocial</a:t>
            </a:r>
            <a:endParaRPr lang="de-DE" sz="2400" dirty="0">
              <a:solidFill>
                <a:schemeClr val="bg1"/>
              </a:solidFill>
              <a:latin typeface="TKTypeMedium" panose="020B0606040502020204" pitchFamily="34" charset="0"/>
            </a:endParaRPr>
          </a:p>
        </p:txBody>
      </p:sp>
      <p:sp>
        <p:nvSpPr>
          <p:cNvPr id="41" name="TextBox 40"/>
          <p:cNvSpPr txBox="1"/>
          <p:nvPr/>
        </p:nvSpPr>
        <p:spPr>
          <a:xfrm>
            <a:off x="9333084" y="5378643"/>
            <a:ext cx="1828800" cy="461665"/>
          </a:xfrm>
          <a:prstGeom prst="rect">
            <a:avLst/>
          </a:prstGeom>
          <a:noFill/>
        </p:spPr>
        <p:txBody>
          <a:bodyPr wrap="square" rtlCol="0">
            <a:spAutoFit/>
          </a:bodyPr>
          <a:lstStyle/>
          <a:p>
            <a:pPr defTabSz="1219170">
              <a:defRPr/>
            </a:pPr>
            <a:r>
              <a:rPr lang="de-DE" sz="2400">
                <a:solidFill>
                  <a:schemeClr val="bg1"/>
                </a:solidFill>
                <a:latin typeface="TKTypeMedium" panose="020B0606040502020204" pitchFamily="34" charset="0"/>
              </a:rPr>
              <a:t>overnance</a:t>
            </a:r>
            <a:endParaRPr lang="de-DE" sz="2400" dirty="0">
              <a:solidFill>
                <a:schemeClr val="bg1"/>
              </a:solidFill>
              <a:latin typeface="TKTypeMedium" panose="020B0606040502020204" pitchFamily="34" charset="0"/>
            </a:endParaRPr>
          </a:p>
        </p:txBody>
      </p:sp>
      <p:sp>
        <p:nvSpPr>
          <p:cNvPr id="2" name="Textfeld 1"/>
          <p:cNvSpPr txBox="1"/>
          <p:nvPr/>
        </p:nvSpPr>
        <p:spPr>
          <a:xfrm>
            <a:off x="8492361" y="2932154"/>
            <a:ext cx="672537" cy="1107996"/>
          </a:xfrm>
          <a:prstGeom prst="rect">
            <a:avLst/>
          </a:prstGeom>
          <a:noFill/>
        </p:spPr>
        <p:txBody>
          <a:bodyPr wrap="square" lIns="0" tIns="0" rIns="0" bIns="0" rtlCol="0">
            <a:spAutoFit/>
          </a:bodyPr>
          <a:lstStyle/>
          <a:p>
            <a:pPr>
              <a:lnSpc>
                <a:spcPct val="90000"/>
              </a:lnSpc>
              <a:spcBef>
                <a:spcPts val="600"/>
              </a:spcBef>
              <a:spcAft>
                <a:spcPts val="0"/>
              </a:spcAft>
            </a:pPr>
            <a:r>
              <a:rPr lang="de-DE" sz="8000" dirty="0">
                <a:solidFill>
                  <a:schemeClr val="bg1"/>
                </a:solidFill>
              </a:rPr>
              <a:t>S</a:t>
            </a:r>
          </a:p>
        </p:txBody>
      </p:sp>
      <p:sp>
        <p:nvSpPr>
          <p:cNvPr id="30" name="Textfeld 29"/>
          <p:cNvSpPr txBox="1"/>
          <p:nvPr/>
        </p:nvSpPr>
        <p:spPr>
          <a:xfrm>
            <a:off x="8504237" y="1209025"/>
            <a:ext cx="672537" cy="1107996"/>
          </a:xfrm>
          <a:prstGeom prst="rect">
            <a:avLst/>
          </a:prstGeom>
          <a:noFill/>
        </p:spPr>
        <p:txBody>
          <a:bodyPr wrap="square" lIns="0" tIns="0" rIns="0" bIns="0" rtlCol="0">
            <a:spAutoFit/>
          </a:bodyPr>
          <a:lstStyle/>
          <a:p>
            <a:pPr>
              <a:lnSpc>
                <a:spcPct val="90000"/>
              </a:lnSpc>
              <a:spcBef>
                <a:spcPts val="600"/>
              </a:spcBef>
              <a:spcAft>
                <a:spcPts val="0"/>
              </a:spcAft>
            </a:pPr>
            <a:r>
              <a:rPr lang="de-DE" sz="8000" dirty="0">
                <a:solidFill>
                  <a:schemeClr val="bg1"/>
                </a:solidFill>
              </a:rPr>
              <a:t>E</a:t>
            </a:r>
          </a:p>
        </p:txBody>
      </p:sp>
      <p:sp>
        <p:nvSpPr>
          <p:cNvPr id="47" name="Textfeld 46"/>
          <p:cNvSpPr txBox="1"/>
          <p:nvPr/>
        </p:nvSpPr>
        <p:spPr>
          <a:xfrm>
            <a:off x="8504237" y="4890175"/>
            <a:ext cx="672537" cy="1107996"/>
          </a:xfrm>
          <a:prstGeom prst="rect">
            <a:avLst/>
          </a:prstGeom>
          <a:noFill/>
        </p:spPr>
        <p:txBody>
          <a:bodyPr wrap="square" lIns="0" tIns="0" rIns="0" bIns="0" rtlCol="0">
            <a:spAutoFit/>
          </a:bodyPr>
          <a:lstStyle/>
          <a:p>
            <a:pPr>
              <a:lnSpc>
                <a:spcPct val="90000"/>
              </a:lnSpc>
              <a:spcBef>
                <a:spcPts val="600"/>
              </a:spcBef>
              <a:spcAft>
                <a:spcPts val="0"/>
              </a:spcAft>
            </a:pPr>
            <a:r>
              <a:rPr lang="de-DE" sz="8000" dirty="0">
                <a:solidFill>
                  <a:schemeClr val="bg1"/>
                </a:solidFill>
              </a:rPr>
              <a:t>G</a:t>
            </a:r>
          </a:p>
        </p:txBody>
      </p:sp>
      <p:grpSp>
        <p:nvGrpSpPr>
          <p:cNvPr id="48" name="Gruppieren 47"/>
          <p:cNvGrpSpPr/>
          <p:nvPr/>
        </p:nvGrpSpPr>
        <p:grpSpPr>
          <a:xfrm>
            <a:off x="344780" y="2146261"/>
            <a:ext cx="7367445" cy="3684813"/>
            <a:chOff x="334434" y="1289491"/>
            <a:chExt cx="7367445" cy="3684813"/>
          </a:xfrm>
        </p:grpSpPr>
        <p:sp>
          <p:nvSpPr>
            <p:cNvPr id="49" name="Textfeld 48"/>
            <p:cNvSpPr txBox="1"/>
            <p:nvPr/>
          </p:nvSpPr>
          <p:spPr>
            <a:xfrm>
              <a:off x="334434" y="1289491"/>
              <a:ext cx="7367445" cy="443198"/>
            </a:xfrm>
            <a:prstGeom prst="rect">
              <a:avLst/>
            </a:prstGeom>
            <a:noFill/>
          </p:spPr>
          <p:txBody>
            <a:bodyPr wrap="square" lIns="0" tIns="0" rIns="0" bIns="0" rtlCol="0">
              <a:spAutoFit/>
            </a:bodyPr>
            <a:lstStyle/>
            <a:p>
              <a:pPr>
                <a:lnSpc>
                  <a:spcPct val="90000"/>
                </a:lnSpc>
                <a:spcBef>
                  <a:spcPts val="600"/>
                </a:spcBef>
                <a:spcAft>
                  <a:spcPts val="0"/>
                </a:spcAft>
              </a:pPr>
              <a:r>
                <a:rPr lang="de-DE" sz="1600" dirty="0"/>
                <a:t>Kryteria zrównoważonego </a:t>
              </a:r>
              <a:r>
                <a:rPr lang="de-DE" sz="1600" dirty="0" err="1"/>
                <a:t>rozwoju</a:t>
              </a:r>
              <a:r>
                <a:rPr lang="de-DE" sz="1600" dirty="0"/>
                <a:t> </a:t>
              </a:r>
              <a:r>
                <a:rPr lang="pl-PL" sz="1600" dirty="0"/>
                <a:t>(Kryteria </a:t>
              </a:r>
              <a:r>
                <a:rPr lang="de-DE" sz="1600" dirty="0"/>
                <a:t>ESG</a:t>
              </a:r>
              <a:r>
                <a:rPr lang="pl-PL" sz="1600" dirty="0"/>
                <a:t>) </a:t>
              </a:r>
              <a:r>
                <a:rPr lang="de-DE" sz="1600" dirty="0"/>
                <a:t>nie </a:t>
              </a:r>
              <a:r>
                <a:rPr lang="de-DE" sz="1600" dirty="0" err="1"/>
                <a:t>są</a:t>
              </a:r>
              <a:r>
                <a:rPr lang="de-DE" sz="1600" dirty="0"/>
                <a:t> </a:t>
              </a:r>
              <a:r>
                <a:rPr lang="pl-PL" sz="1600" dirty="0"/>
                <a:t>czymś nowym dla </a:t>
              </a:r>
              <a:r>
                <a:rPr lang="de-DE" sz="1600" dirty="0"/>
                <a:t>thyssenkrupp, </a:t>
              </a:r>
              <a:r>
                <a:rPr lang="pl-PL" sz="1600" dirty="0"/>
                <a:t>gdyż</a:t>
              </a:r>
              <a:r>
                <a:rPr lang="de-DE" sz="1600" dirty="0"/>
                <a:t> </a:t>
              </a:r>
              <a:r>
                <a:rPr lang="pl-PL" sz="1600" dirty="0"/>
                <a:t>zostały już wdrożone</a:t>
              </a:r>
              <a:r>
                <a:rPr lang="de-DE" sz="1600" dirty="0"/>
                <a:t> </a:t>
              </a:r>
              <a:r>
                <a:rPr lang="pl-PL" sz="1600" dirty="0"/>
                <a:t>w codzienne </a:t>
              </a:r>
              <a:r>
                <a:rPr lang="de-DE" sz="1600" dirty="0" err="1"/>
                <a:t>działania</a:t>
              </a:r>
              <a:r>
                <a:rPr lang="de-DE" sz="1600" dirty="0"/>
                <a:t> firmy:</a:t>
              </a:r>
            </a:p>
          </p:txBody>
        </p:sp>
        <p:sp>
          <p:nvSpPr>
            <p:cNvPr id="50" name="Textfeld 49"/>
            <p:cNvSpPr txBox="1"/>
            <p:nvPr/>
          </p:nvSpPr>
          <p:spPr>
            <a:xfrm>
              <a:off x="334434" y="1839515"/>
              <a:ext cx="7252819" cy="1782026"/>
            </a:xfrm>
            <a:prstGeom prst="rect">
              <a:avLst/>
            </a:prstGeom>
            <a:noFill/>
          </p:spPr>
          <p:txBody>
            <a:bodyPr wrap="square" lIns="0" tIns="0" rIns="0" bIns="0" rtlCol="0">
              <a:spAutoFit/>
            </a:bodyPr>
            <a:lstStyle/>
            <a:p>
              <a:pPr marL="177800" indent="-177800">
                <a:lnSpc>
                  <a:spcPct val="90000"/>
                </a:lnSpc>
                <a:spcBef>
                  <a:spcPts val="600"/>
                </a:spcBef>
                <a:spcAft>
                  <a:spcPts val="0"/>
                </a:spcAft>
                <a:buClr>
                  <a:schemeClr val="accent5"/>
                </a:buClr>
                <a:buFont typeface="Arial" panose="020B0604020202020204" pitchFamily="34" charset="0"/>
                <a:buChar char="•"/>
              </a:pPr>
              <a:endParaRPr lang="pl-PL" sz="1600" dirty="0"/>
            </a:p>
            <a:p>
              <a:pPr marL="177800" indent="-177800">
                <a:lnSpc>
                  <a:spcPct val="90000"/>
                </a:lnSpc>
                <a:spcBef>
                  <a:spcPts val="600"/>
                </a:spcBef>
                <a:spcAft>
                  <a:spcPts val="0"/>
                </a:spcAft>
                <a:buClr>
                  <a:schemeClr val="accent5"/>
                </a:buClr>
                <a:buFont typeface="Arial" panose="020B0604020202020204" pitchFamily="34" charset="0"/>
                <a:buChar char="•"/>
              </a:pPr>
              <a:r>
                <a:rPr lang="de-DE" sz="1600" dirty="0" err="1"/>
                <a:t>uwzględnieni</a:t>
              </a:r>
              <a:r>
                <a:rPr lang="pl-PL" sz="1600" dirty="0"/>
                <a:t>e</a:t>
              </a:r>
              <a:r>
                <a:rPr lang="de-DE" sz="1600" dirty="0"/>
                <a:t> </a:t>
              </a:r>
              <a:r>
                <a:rPr lang="de-DE" sz="1600" dirty="0" err="1"/>
                <a:t>kryteriów</a:t>
              </a:r>
              <a:r>
                <a:rPr lang="de-DE" sz="1600" dirty="0"/>
                <a:t> </a:t>
              </a:r>
              <a:r>
                <a:rPr lang="de-DE" sz="1600" dirty="0" err="1">
                  <a:latin typeface="+mj-lt"/>
                </a:rPr>
                <a:t>środowiskowych</a:t>
              </a:r>
              <a:r>
                <a:rPr lang="pl-PL" sz="1600" dirty="0">
                  <a:latin typeface="+mj-lt"/>
                </a:rPr>
                <a:t> (</a:t>
              </a:r>
              <a:r>
                <a:rPr lang="pl-PL" sz="1600" dirty="0" err="1">
                  <a:latin typeface="+mj-lt"/>
                </a:rPr>
                <a:t>Environmental</a:t>
              </a:r>
              <a:r>
                <a:rPr lang="pl-PL" sz="1600" dirty="0">
                  <a:latin typeface="+mj-lt"/>
                </a:rPr>
                <a:t>)</a:t>
              </a:r>
              <a:r>
                <a:rPr lang="de-DE" sz="1600" dirty="0"/>
                <a:t>, </a:t>
              </a:r>
              <a:r>
                <a:rPr lang="de-DE" sz="1600" dirty="0" err="1">
                  <a:latin typeface="+mj-lt"/>
                </a:rPr>
                <a:t>społecznych</a:t>
              </a:r>
              <a:r>
                <a:rPr lang="pl-PL" sz="1600" dirty="0">
                  <a:latin typeface="+mj-lt"/>
                </a:rPr>
                <a:t> (</a:t>
              </a:r>
              <a:r>
                <a:rPr lang="pl-PL" sz="1600" dirty="0" err="1">
                  <a:latin typeface="+mj-lt"/>
                </a:rPr>
                <a:t>Social</a:t>
              </a:r>
              <a:r>
                <a:rPr lang="pl-PL" sz="1600" dirty="0">
                  <a:latin typeface="+mj-lt"/>
                </a:rPr>
                <a:t>)</a:t>
              </a:r>
              <a:r>
                <a:rPr lang="de-DE" sz="1600" dirty="0">
                  <a:latin typeface="+mj-lt"/>
                </a:rPr>
                <a:t> </a:t>
              </a:r>
              <a:r>
                <a:rPr lang="de-DE" sz="1600" dirty="0"/>
                <a:t>i </a:t>
              </a:r>
              <a:r>
                <a:rPr lang="pl-PL" sz="1600" dirty="0"/>
                <a:t>związanych z odpowiedzialnym </a:t>
              </a:r>
              <a:r>
                <a:rPr lang="pl-PL" sz="1600" b="1" dirty="0"/>
                <a:t>zarządzaniem (</a:t>
              </a:r>
              <a:r>
                <a:rPr lang="pl-PL" sz="1600" b="1" dirty="0" err="1"/>
                <a:t>Governance</a:t>
              </a:r>
              <a:r>
                <a:rPr lang="pl-PL" sz="1600" b="1" dirty="0"/>
                <a:t>)</a:t>
              </a:r>
              <a:endParaRPr lang="de-DE" sz="1600" b="1" dirty="0"/>
            </a:p>
            <a:p>
              <a:pPr>
                <a:lnSpc>
                  <a:spcPct val="90000"/>
                </a:lnSpc>
                <a:spcBef>
                  <a:spcPts val="600"/>
                </a:spcBef>
                <a:spcAft>
                  <a:spcPts val="0"/>
                </a:spcAft>
                <a:buClr>
                  <a:schemeClr val="accent5"/>
                </a:buClr>
              </a:pPr>
              <a:endParaRPr lang="pl-PL" sz="1600" dirty="0"/>
            </a:p>
            <a:p>
              <a:pPr marL="177800" indent="-177800">
                <a:lnSpc>
                  <a:spcPct val="90000"/>
                </a:lnSpc>
                <a:spcBef>
                  <a:spcPts val="600"/>
                </a:spcBef>
                <a:spcAft>
                  <a:spcPts val="0"/>
                </a:spcAft>
                <a:buClr>
                  <a:schemeClr val="accent5"/>
                </a:buClr>
                <a:buFont typeface="Arial" panose="020B0604020202020204" pitchFamily="34" charset="0"/>
                <a:buChar char="•"/>
              </a:pPr>
              <a:r>
                <a:rPr lang="de-DE" sz="1600" dirty="0"/>
                <a:t>Firma thyssenkrupp od dawna </a:t>
              </a:r>
              <a:r>
                <a:rPr lang="de-DE" sz="1600" dirty="0" err="1"/>
                <a:t>uwzględnia</a:t>
              </a:r>
              <a:r>
                <a:rPr lang="de-DE" sz="1600" dirty="0"/>
                <a:t> </a:t>
              </a:r>
              <a:r>
                <a:rPr lang="de-DE" sz="1600" dirty="0" err="1"/>
                <a:t>kwestie</a:t>
              </a:r>
              <a:r>
                <a:rPr lang="de-DE" sz="1600" dirty="0"/>
                <a:t> ESG w swoim </a:t>
              </a:r>
              <a:r>
                <a:rPr lang="de-DE" sz="1600" dirty="0" err="1"/>
                <a:t>Kodeksie</a:t>
              </a:r>
              <a:r>
                <a:rPr lang="de-DE" sz="1600" dirty="0"/>
                <a:t> </a:t>
              </a:r>
              <a:r>
                <a:rPr lang="pl-PL" sz="1600" dirty="0"/>
                <a:t>p</a:t>
              </a:r>
              <a:r>
                <a:rPr lang="de-DE" sz="1600" dirty="0" err="1"/>
                <a:t>ostępowania</a:t>
              </a:r>
              <a:r>
                <a:rPr lang="de-DE" sz="1600" dirty="0"/>
                <a:t> (Code </a:t>
              </a:r>
              <a:r>
                <a:rPr lang="de-DE" sz="1600" dirty="0" err="1"/>
                <a:t>of</a:t>
              </a:r>
              <a:r>
                <a:rPr lang="de-DE" sz="1600" dirty="0"/>
                <a:t> Conduct </a:t>
              </a:r>
              <a:r>
                <a:rPr lang="pl-PL" sz="1600" dirty="0"/>
                <a:t>- </a:t>
              </a:r>
              <a:r>
                <a:rPr lang="de-DE" sz="1600" dirty="0" err="1">
                  <a:latin typeface="+mj-lt"/>
                </a:rPr>
                <a:t>CoC</a:t>
              </a:r>
              <a:r>
                <a:rPr lang="de-DE" sz="1600" dirty="0"/>
                <a:t>) </a:t>
              </a:r>
              <a:r>
                <a:rPr lang="pl-PL" sz="1600" dirty="0"/>
                <a:t>oraz</a:t>
              </a:r>
              <a:r>
                <a:rPr lang="de-DE" sz="1600" dirty="0"/>
                <a:t> reguluje je dla łańcucha dostaw w </a:t>
              </a:r>
              <a:r>
                <a:rPr lang="de-DE" sz="1600" dirty="0" err="1"/>
                <a:t>Kodeksie</a:t>
              </a:r>
              <a:r>
                <a:rPr lang="de-DE" sz="1600" dirty="0"/>
                <a:t> </a:t>
              </a:r>
              <a:r>
                <a:rPr lang="pl-PL" sz="1600" dirty="0"/>
                <a:t>p</a:t>
              </a:r>
              <a:r>
                <a:rPr lang="de-DE" sz="1600" dirty="0" err="1"/>
                <a:t>ostępowania</a:t>
              </a:r>
              <a:r>
                <a:rPr lang="de-DE" sz="1600" dirty="0"/>
                <a:t> </a:t>
              </a:r>
              <a:r>
                <a:rPr lang="pl-PL" sz="1600" dirty="0"/>
                <a:t>d</a:t>
              </a:r>
              <a:r>
                <a:rPr lang="de-DE" sz="1600" dirty="0" err="1"/>
                <a:t>ostawc</a:t>
              </a:r>
              <a:r>
                <a:rPr lang="pl-PL" sz="1600" dirty="0"/>
                <a:t>y</a:t>
              </a:r>
              <a:r>
                <a:rPr lang="de-DE" sz="1600" dirty="0"/>
                <a:t> (Supplier Code </a:t>
              </a:r>
              <a:r>
                <a:rPr lang="de-DE" sz="1600" dirty="0" err="1"/>
                <a:t>of</a:t>
              </a:r>
              <a:r>
                <a:rPr lang="de-DE" sz="1600" dirty="0"/>
                <a:t> Conduct </a:t>
              </a:r>
              <a:r>
                <a:rPr lang="pl-PL" sz="1600" dirty="0"/>
                <a:t>- </a:t>
              </a:r>
              <a:r>
                <a:rPr lang="de-DE" sz="1600" dirty="0" err="1">
                  <a:latin typeface="+mj-lt"/>
                </a:rPr>
                <a:t>SCoC</a:t>
              </a:r>
              <a:r>
                <a:rPr lang="de-DE" sz="1600" dirty="0">
                  <a:latin typeface="+mj-lt"/>
                </a:rPr>
                <a:t>)</a:t>
              </a:r>
            </a:p>
          </p:txBody>
        </p:sp>
        <p:sp>
          <p:nvSpPr>
            <p:cNvPr id="51" name="Textfeld 50"/>
            <p:cNvSpPr txBox="1"/>
            <p:nvPr/>
          </p:nvSpPr>
          <p:spPr>
            <a:xfrm>
              <a:off x="339424" y="3789364"/>
              <a:ext cx="7124350" cy="1184940"/>
            </a:xfrm>
            <a:prstGeom prst="rect">
              <a:avLst/>
            </a:prstGeom>
            <a:noFill/>
          </p:spPr>
          <p:txBody>
            <a:bodyPr wrap="square" lIns="0" tIns="0" rIns="0" bIns="0" rtlCol="0">
              <a:spAutoFit/>
            </a:bodyPr>
            <a:lstStyle/>
            <a:p>
              <a:pPr>
                <a:lnSpc>
                  <a:spcPct val="90000"/>
                </a:lnSpc>
                <a:spcBef>
                  <a:spcPts val="600"/>
                </a:spcBef>
                <a:spcAft>
                  <a:spcPts val="0"/>
                </a:spcAft>
              </a:pPr>
              <a:r>
                <a:rPr lang="pl-PL" sz="1600" dirty="0"/>
                <a:t>Ustawą </a:t>
              </a:r>
              <a:r>
                <a:rPr lang="de-DE" sz="1600" dirty="0"/>
                <a:t>o</a:t>
              </a:r>
              <a:r>
                <a:rPr lang="pl-PL" sz="1600" dirty="0"/>
                <a:t> dochowaniu </a:t>
              </a:r>
              <a:r>
                <a:rPr lang="de-DE" sz="1600" dirty="0" err="1"/>
                <a:t>należytej</a:t>
              </a:r>
              <a:r>
                <a:rPr lang="de-DE" sz="1600" dirty="0"/>
                <a:t> staranności w łańcuchu dostaw (</a:t>
              </a:r>
              <a:r>
                <a:rPr lang="de-DE" sz="1600" dirty="0" err="1"/>
                <a:t>LkSG</a:t>
              </a:r>
              <a:r>
                <a:rPr lang="de-DE" sz="1600" dirty="0"/>
                <a:t>) </a:t>
              </a:r>
              <a:r>
                <a:rPr lang="pl-PL" sz="1600" dirty="0"/>
                <a:t>niemiecki </a:t>
              </a:r>
              <a:r>
                <a:rPr lang="de-DE" sz="1600" dirty="0" err="1"/>
                <a:t>ustawodawca</a:t>
              </a:r>
              <a:r>
                <a:rPr lang="de-DE" sz="1600" dirty="0"/>
                <a:t> </a:t>
              </a:r>
              <a:r>
                <a:rPr lang="de-DE" sz="1600" dirty="0" err="1"/>
                <a:t>wprowadzi</a:t>
              </a:r>
              <a:r>
                <a:rPr lang="pl-PL" sz="1600" dirty="0"/>
                <a:t>ł</a:t>
              </a:r>
              <a:r>
                <a:rPr lang="de-DE" sz="1600" dirty="0"/>
                <a:t> pewne </a:t>
              </a:r>
              <a:r>
                <a:rPr lang="de-DE" sz="1600" dirty="0" err="1"/>
                <a:t>obowiązki</a:t>
              </a:r>
              <a:r>
                <a:rPr lang="de-DE" sz="1600" dirty="0"/>
                <a:t> </a:t>
              </a:r>
              <a:r>
                <a:rPr lang="de-DE" sz="1600" dirty="0" err="1"/>
                <a:t>dla</a:t>
              </a:r>
              <a:r>
                <a:rPr lang="de-DE" sz="1600" dirty="0"/>
                <a:t> </a:t>
              </a:r>
              <a:r>
                <a:rPr lang="de-DE" sz="1600" dirty="0" err="1"/>
                <a:t>przedsiębiorstw</a:t>
              </a:r>
              <a:r>
                <a:rPr lang="de-DE" sz="1600" dirty="0"/>
                <a:t> w zakresie </a:t>
              </a:r>
              <a:r>
                <a:rPr lang="de-DE" sz="1600" dirty="0" err="1"/>
                <a:t>należytej</a:t>
              </a:r>
              <a:r>
                <a:rPr lang="de-DE" sz="1600" dirty="0"/>
                <a:t> </a:t>
              </a:r>
              <a:r>
                <a:rPr lang="de-DE" sz="1600" dirty="0" err="1"/>
                <a:t>staranności</a:t>
              </a:r>
              <a:r>
                <a:rPr lang="pl-PL" sz="1600" dirty="0"/>
                <a:t> </a:t>
              </a:r>
              <a:r>
                <a:rPr lang="de-DE" sz="1600" dirty="0"/>
                <a:t>w </a:t>
              </a:r>
              <a:r>
                <a:rPr lang="de-DE" sz="1600" dirty="0" err="1"/>
                <a:t>odniesieniu</a:t>
              </a:r>
              <a:r>
                <a:rPr lang="de-DE" sz="1600" dirty="0"/>
                <a:t> do </a:t>
              </a:r>
              <a:r>
                <a:rPr lang="de-DE" sz="1600" dirty="0" err="1"/>
                <a:t>kryteriów</a:t>
              </a:r>
              <a:r>
                <a:rPr lang="de-DE" sz="1600" dirty="0"/>
                <a:t> ESG w ich </a:t>
              </a:r>
              <a:r>
                <a:rPr lang="de-DE" sz="1600" dirty="0" err="1"/>
                <a:t>łańcuchach</a:t>
              </a:r>
              <a:r>
                <a:rPr lang="de-DE" sz="1600" dirty="0"/>
                <a:t> </a:t>
              </a:r>
              <a:r>
                <a:rPr lang="de-DE" sz="1600" dirty="0" err="1"/>
                <a:t>dostaw</a:t>
              </a:r>
              <a:r>
                <a:rPr lang="pl-PL" sz="1600" dirty="0"/>
                <a:t>, które obowiązują</a:t>
              </a:r>
              <a:r>
                <a:rPr lang="de-DE" sz="1600" dirty="0"/>
                <a:t> od 1 stycznia 2023 r.</a:t>
              </a:r>
            </a:p>
            <a:p>
              <a:pPr>
                <a:lnSpc>
                  <a:spcPct val="90000"/>
                </a:lnSpc>
                <a:spcBef>
                  <a:spcPts val="600"/>
                </a:spcBef>
                <a:spcAft>
                  <a:spcPts val="0"/>
                </a:spcAft>
              </a:pPr>
              <a:endParaRPr lang="de-DE" sz="1600" dirty="0"/>
            </a:p>
          </p:txBody>
        </p:sp>
      </p:grpSp>
      <p:sp>
        <p:nvSpPr>
          <p:cNvPr id="52" name="Rechteck 51">
            <a:extLst>
              <a:ext uri="{FF2B5EF4-FFF2-40B4-BE49-F238E27FC236}">
                <a16:creationId xmlns:a16="http://schemas.microsoft.com/office/drawing/2014/main" id="{7E2EB609-BB08-44F3-989E-FC2E6A6CBED7}"/>
              </a:ext>
            </a:extLst>
          </p:cNvPr>
          <p:cNvSpPr>
            <a:spLocks/>
          </p:cNvSpPr>
          <p:nvPr/>
        </p:nvSpPr>
        <p:spPr>
          <a:xfrm>
            <a:off x="0" y="241092"/>
            <a:ext cx="2559731" cy="5332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de-DE" sz="2800" dirty="0">
                <a:solidFill>
                  <a:srgbClr val="FFFFFF"/>
                </a:solidFill>
                <a:latin typeface="TKTypeMedium"/>
              </a:rPr>
              <a:t>Kryteria ESG</a:t>
            </a:r>
          </a:p>
        </p:txBody>
      </p:sp>
      <p:pic>
        <p:nvPicPr>
          <p:cNvPr id="7" name="Grafik 6">
            <a:extLst>
              <a:ext uri="{FF2B5EF4-FFF2-40B4-BE49-F238E27FC236}">
                <a16:creationId xmlns:a16="http://schemas.microsoft.com/office/drawing/2014/main" id="{34FE7870-9A86-C5E0-4D66-6E1863B8D515}"/>
              </a:ext>
            </a:extLst>
          </p:cNvPr>
          <p:cNvPicPr>
            <a:picLocks noChangeAspect="1"/>
          </p:cNvPicPr>
          <p:nvPr/>
        </p:nvPicPr>
        <p:blipFill>
          <a:blip r:embed="rId6"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11484471" y="6272825"/>
            <a:ext cx="372567" cy="372567"/>
          </a:xfrm>
          <a:prstGeom prst="rect">
            <a:avLst/>
          </a:prstGeom>
        </p:spPr>
      </p:pic>
    </p:spTree>
    <p:extLst>
      <p:ext uri="{BB962C8B-B14F-4D97-AF65-F5344CB8AC3E}">
        <p14:creationId xmlns:p14="http://schemas.microsoft.com/office/powerpoint/2010/main" val="291931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v="urn:schemas-microsoft-com:vml"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0" imgH="605" progId="TCLayout.ActiveDocument.1">
                  <p:embed/>
                </p:oleObj>
              </mc:Choice>
              <mc:Fallback>
                <p:oleObj name="think-cell Folie" r:id="rId4" imgW="590" imgH="605"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6" name="Gruppieren 5"/>
          <p:cNvGrpSpPr/>
          <p:nvPr/>
        </p:nvGrpSpPr>
        <p:grpSpPr>
          <a:xfrm>
            <a:off x="392504" y="1919843"/>
            <a:ext cx="11344049" cy="4155256"/>
            <a:chOff x="408222" y="1484784"/>
            <a:chExt cx="11344049" cy="4155256"/>
          </a:xfrm>
        </p:grpSpPr>
        <p:sp>
          <p:nvSpPr>
            <p:cNvPr id="8" name="Oval 14"/>
            <p:cNvSpPr>
              <a:spLocks noChangeAspect="1"/>
            </p:cNvSpPr>
            <p:nvPr/>
          </p:nvSpPr>
          <p:spPr>
            <a:xfrm>
              <a:off x="701177" y="1614359"/>
              <a:ext cx="10582063" cy="3799292"/>
            </a:xfrm>
            <a:prstGeom prst="ellipse">
              <a:avLst/>
            </a:prstGeom>
            <a:noFill/>
            <a:ln w="28575" cap="flat" cmpd="sng" algn="ctr">
              <a:solidFill>
                <a:srgbClr val="00A0F5"/>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spcAft>
                  <a:spcPts val="0"/>
                </a:spcAft>
              </a:pPr>
              <a:endParaRPr lang="de-DE" sz="1600" dirty="0">
                <a:ln>
                  <a:noFill/>
                </a:ln>
                <a:solidFill>
                  <a:schemeClr val="tx1"/>
                </a:solidFill>
              </a:endParaRPr>
            </a:p>
          </p:txBody>
        </p:sp>
        <p:sp>
          <p:nvSpPr>
            <p:cNvPr id="9" name="Oval 15"/>
            <p:cNvSpPr>
              <a:spLocks noChangeAspect="1"/>
            </p:cNvSpPr>
            <p:nvPr/>
          </p:nvSpPr>
          <p:spPr>
            <a:xfrm>
              <a:off x="3005560" y="2441704"/>
              <a:ext cx="5973300" cy="2144601"/>
            </a:xfrm>
            <a:prstGeom prst="ellipse">
              <a:avLst/>
            </a:prstGeom>
            <a:solidFill>
              <a:srgbClr val="FFFFFF"/>
            </a:solidFill>
            <a:ln w="25400" cap="flat" cmpd="sng" algn="ctr">
              <a:solidFill>
                <a:srgbClr val="00A0F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spcAft>
                  <a:spcPts val="0"/>
                </a:spcAft>
              </a:pPr>
              <a:endParaRPr lang="de-DE" sz="1600" dirty="0">
                <a:ln>
                  <a:noFill/>
                </a:ln>
                <a:solidFill>
                  <a:schemeClr val="tx1"/>
                </a:solidFill>
              </a:endParaRPr>
            </a:p>
          </p:txBody>
        </p:sp>
        <p:sp>
          <p:nvSpPr>
            <p:cNvPr id="10" name="Oval 16"/>
            <p:cNvSpPr>
              <a:spLocks/>
            </p:cNvSpPr>
            <p:nvPr/>
          </p:nvSpPr>
          <p:spPr>
            <a:xfrm>
              <a:off x="3005560" y="2441704"/>
              <a:ext cx="5973300" cy="2144601"/>
            </a:xfrm>
            <a:prstGeom prst="ellipse">
              <a:avLst/>
            </a:prstGeom>
            <a:pattFill prst="ltUpDiag">
              <a:fgClr>
                <a:schemeClr val="tx2"/>
              </a:fgClr>
              <a:bgClr>
                <a:schemeClr val="bg1"/>
              </a:bgClr>
            </a:pattFill>
            <a:ln w="25400" cap="flat" cmpd="sng" algn="ctr">
              <a:solidFill>
                <a:srgbClr val="00A0F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spcAft>
                  <a:spcPts val="0"/>
                </a:spcAft>
              </a:pPr>
              <a:endParaRPr lang="de-DE" sz="1600" dirty="0">
                <a:ln>
                  <a:noFill/>
                </a:ln>
                <a:solidFill>
                  <a:schemeClr val="tx1"/>
                </a:solidFill>
              </a:endParaRPr>
            </a:p>
          </p:txBody>
        </p:sp>
        <p:sp>
          <p:nvSpPr>
            <p:cNvPr id="11" name="Oval 17"/>
            <p:cNvSpPr/>
            <p:nvPr/>
          </p:nvSpPr>
          <p:spPr>
            <a:xfrm>
              <a:off x="3277074" y="2577221"/>
              <a:ext cx="5430272" cy="1873564"/>
            </a:xfrm>
            <a:prstGeom prst="ellipse">
              <a:avLst/>
            </a:prstGeom>
            <a:solidFill>
              <a:srgbClr val="00A0F5"/>
            </a:solidFill>
            <a:ln w="254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spcAft>
                  <a:spcPts val="0"/>
                </a:spcAft>
              </a:pPr>
              <a:endParaRPr lang="de-DE" sz="1600" dirty="0">
                <a:ln>
                  <a:noFill/>
                </a:ln>
                <a:solidFill>
                  <a:schemeClr val="tx1"/>
                </a:solidFill>
              </a:endParaRPr>
            </a:p>
          </p:txBody>
        </p:sp>
        <p:cxnSp>
          <p:nvCxnSpPr>
            <p:cNvPr id="12" name="Straight Connector 18"/>
            <p:cNvCxnSpPr>
              <a:stCxn id="11" idx="0"/>
            </p:cNvCxnSpPr>
            <p:nvPr/>
          </p:nvCxnSpPr>
          <p:spPr>
            <a:xfrm>
              <a:off x="5992209" y="2577221"/>
              <a:ext cx="0" cy="885140"/>
            </a:xfrm>
            <a:prstGeom prst="line">
              <a:avLst/>
            </a:prstGeom>
            <a:ln w="762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9"/>
            <p:cNvSpPr txBox="1"/>
            <p:nvPr/>
          </p:nvSpPr>
          <p:spPr>
            <a:xfrm>
              <a:off x="3525396" y="2949581"/>
              <a:ext cx="1919793" cy="498598"/>
            </a:xfrm>
            <a:prstGeom prst="rect">
              <a:avLst/>
            </a:prstGeom>
            <a:noFill/>
          </p:spPr>
          <p:txBody>
            <a:bodyPr wrap="square" lIns="0" tIns="0" rIns="0" bIns="0" rtlCol="0" anchor="ctr">
              <a:spAutoFit/>
            </a:bodyPr>
            <a:lstStyle/>
            <a:p>
              <a:pPr algn="ctr">
                <a:lnSpc>
                  <a:spcPct val="90000"/>
                </a:lnSpc>
                <a:spcBef>
                  <a:spcPts val="600"/>
                </a:spcBef>
              </a:pPr>
              <a:r>
                <a:rPr lang="de-DE" sz="3600" dirty="0">
                  <a:solidFill>
                    <a:srgbClr val="FFFFFF"/>
                  </a:solidFill>
                </a:rPr>
                <a:t>E</a:t>
              </a:r>
              <a:r>
                <a:rPr lang="de-DE" sz="1600" dirty="0">
                  <a:solidFill>
                    <a:srgbClr val="FFFFFF"/>
                  </a:solidFill>
                </a:rPr>
                <a:t>nvironment</a:t>
              </a:r>
            </a:p>
          </p:txBody>
        </p:sp>
        <p:sp>
          <p:nvSpPr>
            <p:cNvPr id="14" name="TextBox 20"/>
            <p:cNvSpPr txBox="1"/>
            <p:nvPr/>
          </p:nvSpPr>
          <p:spPr>
            <a:xfrm>
              <a:off x="6633633" y="2949581"/>
              <a:ext cx="1919793" cy="498598"/>
            </a:xfrm>
            <a:prstGeom prst="rect">
              <a:avLst/>
            </a:prstGeom>
            <a:noFill/>
          </p:spPr>
          <p:txBody>
            <a:bodyPr wrap="square" lIns="0" tIns="0" rIns="0" bIns="0" rtlCol="0" anchor="ctr">
              <a:spAutoFit/>
            </a:bodyPr>
            <a:lstStyle/>
            <a:p>
              <a:pPr algn="ctr">
                <a:lnSpc>
                  <a:spcPct val="90000"/>
                </a:lnSpc>
                <a:spcBef>
                  <a:spcPts val="600"/>
                </a:spcBef>
              </a:pPr>
              <a:r>
                <a:rPr lang="de-DE" sz="3600" dirty="0" err="1">
                  <a:solidFill>
                    <a:srgbClr val="FFFFFF"/>
                  </a:solidFill>
                </a:rPr>
                <a:t>S</a:t>
              </a:r>
              <a:r>
                <a:rPr lang="de-DE" sz="1600" dirty="0" err="1">
                  <a:solidFill>
                    <a:srgbClr val="FFFFFF"/>
                  </a:solidFill>
                </a:rPr>
                <a:t>ocial</a:t>
              </a:r>
              <a:endParaRPr lang="de-DE" sz="1600" dirty="0">
                <a:solidFill>
                  <a:srgbClr val="FFFFFF"/>
                </a:solidFill>
              </a:endParaRPr>
            </a:p>
          </p:txBody>
        </p:sp>
        <p:sp>
          <p:nvSpPr>
            <p:cNvPr id="15" name="TextBox 21"/>
            <p:cNvSpPr txBox="1"/>
            <p:nvPr/>
          </p:nvSpPr>
          <p:spPr>
            <a:xfrm>
              <a:off x="5035078" y="3758553"/>
              <a:ext cx="1919793" cy="498598"/>
            </a:xfrm>
            <a:prstGeom prst="rect">
              <a:avLst/>
            </a:prstGeom>
            <a:noFill/>
          </p:spPr>
          <p:txBody>
            <a:bodyPr wrap="square" lIns="0" tIns="0" rIns="0" bIns="0" rtlCol="0" anchor="ctr">
              <a:spAutoFit/>
            </a:bodyPr>
            <a:lstStyle/>
            <a:p>
              <a:pPr algn="ctr">
                <a:lnSpc>
                  <a:spcPct val="90000"/>
                </a:lnSpc>
                <a:spcBef>
                  <a:spcPts val="600"/>
                </a:spcBef>
              </a:pPr>
              <a:r>
                <a:rPr lang="de-DE" sz="3600">
                  <a:solidFill>
                    <a:srgbClr val="FFFFFF"/>
                  </a:solidFill>
                </a:rPr>
                <a:t>G</a:t>
              </a:r>
              <a:r>
                <a:rPr lang="de-DE" sz="1600">
                  <a:solidFill>
                    <a:srgbClr val="FFFFFF"/>
                  </a:solidFill>
                </a:rPr>
                <a:t>overnance</a:t>
              </a:r>
              <a:endParaRPr lang="de-DE" sz="1600" dirty="0">
                <a:solidFill>
                  <a:srgbClr val="FFFFFF"/>
                </a:solidFill>
              </a:endParaRPr>
            </a:p>
          </p:txBody>
        </p:sp>
        <p:cxnSp>
          <p:nvCxnSpPr>
            <p:cNvPr id="16" name="Straight Connector 22"/>
            <p:cNvCxnSpPr/>
            <p:nvPr/>
          </p:nvCxnSpPr>
          <p:spPr>
            <a:xfrm>
              <a:off x="1215174" y="2721426"/>
              <a:ext cx="1898061" cy="491590"/>
            </a:xfrm>
            <a:prstGeom prst="line">
              <a:avLst/>
            </a:prstGeom>
            <a:ln w="28575" cap="flat" cmpd="sng" algn="ctr">
              <a:solidFill>
                <a:srgbClr val="00A0F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23"/>
            <p:cNvSpPr txBox="1"/>
            <p:nvPr/>
          </p:nvSpPr>
          <p:spPr>
            <a:xfrm>
              <a:off x="2578875" y="1484784"/>
              <a:ext cx="1773550" cy="498598"/>
            </a:xfrm>
            <a:prstGeom prst="rect">
              <a:avLst/>
            </a:prstGeom>
            <a:solidFill>
              <a:srgbClr val="FFFFFF"/>
            </a:solidFill>
          </p:spPr>
          <p:txBody>
            <a:bodyPr wrap="square" lIns="0" tIns="0" rIns="0" bIns="0" rtlCol="0" anchor="ctr">
              <a:spAutoFit/>
            </a:bodyPr>
            <a:lstStyle/>
            <a:p>
              <a:pPr algn="ctr">
                <a:lnSpc>
                  <a:spcPct val="90000"/>
                </a:lnSpc>
                <a:spcBef>
                  <a:spcPts val="600"/>
                </a:spcBef>
              </a:pPr>
              <a:r>
                <a:rPr lang="de-DE" dirty="0">
                  <a:solidFill>
                    <a:srgbClr val="00A0F5"/>
                  </a:solidFill>
                </a:rPr>
                <a:t>Środowisko/</a:t>
              </a:r>
              <a:br>
                <a:rPr lang="de-DE" dirty="0">
                  <a:solidFill>
                    <a:srgbClr val="00A0F5"/>
                  </a:solidFill>
                </a:rPr>
              </a:br>
              <a:r>
                <a:rPr lang="de-DE" dirty="0">
                  <a:solidFill>
                    <a:srgbClr val="00A0F5"/>
                  </a:solidFill>
                </a:rPr>
                <a:t>Ochrona klimatu</a:t>
              </a:r>
            </a:p>
          </p:txBody>
        </p:sp>
        <p:cxnSp>
          <p:nvCxnSpPr>
            <p:cNvPr id="18" name="Straight Connector 24"/>
            <p:cNvCxnSpPr/>
            <p:nvPr/>
          </p:nvCxnSpPr>
          <p:spPr>
            <a:xfrm flipV="1">
              <a:off x="3249461" y="4425135"/>
              <a:ext cx="1201622" cy="707925"/>
            </a:xfrm>
            <a:prstGeom prst="line">
              <a:avLst/>
            </a:prstGeom>
            <a:ln w="28575" cap="flat" cmpd="sng" algn="ctr">
              <a:solidFill>
                <a:srgbClr val="00A0F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25"/>
            <p:cNvSpPr txBox="1"/>
            <p:nvPr/>
          </p:nvSpPr>
          <p:spPr>
            <a:xfrm>
              <a:off x="408222" y="4281917"/>
              <a:ext cx="1738605" cy="498598"/>
            </a:xfrm>
            <a:prstGeom prst="rect">
              <a:avLst/>
            </a:prstGeom>
            <a:solidFill>
              <a:srgbClr val="FFFFFF"/>
            </a:solidFill>
          </p:spPr>
          <p:txBody>
            <a:bodyPr wrap="square" lIns="0" tIns="0" rIns="0" bIns="0" rtlCol="0" anchor="ctr">
              <a:spAutoFit/>
            </a:bodyPr>
            <a:lstStyle/>
            <a:p>
              <a:pPr algn="ctr">
                <a:lnSpc>
                  <a:spcPct val="90000"/>
                </a:lnSpc>
                <a:spcBef>
                  <a:spcPts val="600"/>
                </a:spcBef>
              </a:pPr>
              <a:r>
                <a:rPr lang="de-DE" dirty="0">
                  <a:solidFill>
                    <a:srgbClr val="00A0F5"/>
                  </a:solidFill>
                </a:rPr>
                <a:t>Zrównoważony</a:t>
              </a:r>
              <a:br>
                <a:rPr lang="de-DE" dirty="0">
                  <a:solidFill>
                    <a:srgbClr val="00A0F5"/>
                  </a:solidFill>
                </a:rPr>
              </a:br>
              <a:r>
                <a:rPr lang="de-DE" dirty="0">
                  <a:solidFill>
                    <a:srgbClr val="00A0F5"/>
                  </a:solidFill>
                </a:rPr>
                <a:t>łańcuch dostaw</a:t>
              </a:r>
            </a:p>
          </p:txBody>
        </p:sp>
        <p:cxnSp>
          <p:nvCxnSpPr>
            <p:cNvPr id="20" name="Straight Connector 26"/>
            <p:cNvCxnSpPr/>
            <p:nvPr/>
          </p:nvCxnSpPr>
          <p:spPr>
            <a:xfrm>
              <a:off x="7707546" y="4374284"/>
              <a:ext cx="1242222" cy="707925"/>
            </a:xfrm>
            <a:prstGeom prst="line">
              <a:avLst/>
            </a:prstGeom>
            <a:ln w="28575" cap="flat" cmpd="sng" algn="ctr">
              <a:solidFill>
                <a:srgbClr val="00A0F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7"/>
            <p:cNvSpPr txBox="1"/>
            <p:nvPr/>
          </p:nvSpPr>
          <p:spPr>
            <a:xfrm>
              <a:off x="4007768" y="4797152"/>
              <a:ext cx="1284196" cy="166199"/>
            </a:xfrm>
            <a:prstGeom prst="rect">
              <a:avLst/>
            </a:prstGeom>
            <a:noFill/>
          </p:spPr>
          <p:txBody>
            <a:bodyPr wrap="square" lIns="0" tIns="0" rIns="0" bIns="0" rtlCol="0" anchor="ctr">
              <a:spAutoFit/>
            </a:bodyPr>
            <a:lstStyle/>
            <a:p>
              <a:pPr algn="ctr">
                <a:lnSpc>
                  <a:spcPct val="90000"/>
                </a:lnSpc>
                <a:spcBef>
                  <a:spcPts val="600"/>
                </a:spcBef>
              </a:pPr>
              <a:r>
                <a:rPr lang="pl-PL" sz="1200" dirty="0">
                  <a:solidFill>
                    <a:srgbClr val="4B5564"/>
                  </a:solidFill>
                </a:rPr>
                <a:t>Compliance</a:t>
              </a:r>
              <a:endParaRPr lang="de-DE" sz="1200" dirty="0">
                <a:solidFill>
                  <a:srgbClr val="4B5564"/>
                </a:solidFill>
              </a:endParaRPr>
            </a:p>
          </p:txBody>
        </p:sp>
        <p:sp>
          <p:nvSpPr>
            <p:cNvPr id="22" name="TextBox 28"/>
            <p:cNvSpPr txBox="1"/>
            <p:nvPr/>
          </p:nvSpPr>
          <p:spPr>
            <a:xfrm>
              <a:off x="6448055" y="4654420"/>
              <a:ext cx="1880193" cy="332399"/>
            </a:xfrm>
            <a:prstGeom prst="rect">
              <a:avLst/>
            </a:prstGeom>
            <a:noFill/>
          </p:spPr>
          <p:txBody>
            <a:bodyPr wrap="square" lIns="0" tIns="0" rIns="0" bIns="0" rtlCol="0" anchor="ctr">
              <a:spAutoFit/>
            </a:bodyPr>
            <a:lstStyle/>
            <a:p>
              <a:pPr algn="ctr">
                <a:lnSpc>
                  <a:spcPct val="90000"/>
                </a:lnSpc>
                <a:spcBef>
                  <a:spcPts val="600"/>
                </a:spcBef>
              </a:pPr>
              <a:br>
                <a:rPr lang="de-DE" sz="1200" dirty="0">
                  <a:solidFill>
                    <a:srgbClr val="4B5564"/>
                  </a:solidFill>
                </a:rPr>
              </a:br>
              <a:r>
                <a:rPr lang="de-DE" sz="1200" dirty="0" err="1">
                  <a:solidFill>
                    <a:srgbClr val="4B5564"/>
                  </a:solidFill>
                </a:rPr>
                <a:t>zarządzanie</a:t>
              </a:r>
              <a:r>
                <a:rPr lang="pl-PL" sz="1200" dirty="0">
                  <a:solidFill>
                    <a:srgbClr val="4B5564"/>
                  </a:solidFill>
                </a:rPr>
                <a:t> ryzykiem</a:t>
              </a:r>
              <a:endParaRPr lang="de-DE" sz="1200" dirty="0">
                <a:solidFill>
                  <a:srgbClr val="4B5564"/>
                </a:solidFill>
              </a:endParaRPr>
            </a:p>
          </p:txBody>
        </p:sp>
        <p:sp>
          <p:nvSpPr>
            <p:cNvPr id="23" name="TextBox 29"/>
            <p:cNvSpPr txBox="1"/>
            <p:nvPr/>
          </p:nvSpPr>
          <p:spPr>
            <a:xfrm>
              <a:off x="10107544" y="4011501"/>
              <a:ext cx="1644727" cy="498598"/>
            </a:xfrm>
            <a:prstGeom prst="rect">
              <a:avLst/>
            </a:prstGeom>
            <a:solidFill>
              <a:srgbClr val="FFFFFF"/>
            </a:solidFill>
          </p:spPr>
          <p:txBody>
            <a:bodyPr wrap="square" lIns="0" tIns="0" rIns="0" bIns="0" rtlCol="0" anchor="ctr">
              <a:spAutoFit/>
            </a:bodyPr>
            <a:lstStyle/>
            <a:p>
              <a:pPr algn="ctr">
                <a:lnSpc>
                  <a:spcPct val="90000"/>
                </a:lnSpc>
                <a:spcBef>
                  <a:spcPts val="600"/>
                </a:spcBef>
              </a:pPr>
              <a:r>
                <a:rPr lang="de-DE" dirty="0">
                  <a:solidFill>
                    <a:srgbClr val="00A0F5"/>
                  </a:solidFill>
                </a:rPr>
                <a:t>Zrównoważone finansowanie</a:t>
              </a:r>
            </a:p>
          </p:txBody>
        </p:sp>
        <p:sp>
          <p:nvSpPr>
            <p:cNvPr id="24" name="TextBox 33"/>
            <p:cNvSpPr txBox="1"/>
            <p:nvPr/>
          </p:nvSpPr>
          <p:spPr>
            <a:xfrm>
              <a:off x="4326098" y="1799431"/>
              <a:ext cx="1553878" cy="332399"/>
            </a:xfrm>
            <a:prstGeom prst="rect">
              <a:avLst/>
            </a:prstGeom>
            <a:noFill/>
          </p:spPr>
          <p:txBody>
            <a:bodyPr wrap="square" lIns="0" tIns="0" rIns="0" bIns="0" rtlCol="0" anchor="ctr">
              <a:spAutoFit/>
            </a:bodyPr>
            <a:lstStyle/>
            <a:p>
              <a:pPr algn="ctr">
                <a:lnSpc>
                  <a:spcPct val="90000"/>
                </a:lnSpc>
                <a:spcBef>
                  <a:spcPts val="600"/>
                </a:spcBef>
              </a:pPr>
              <a:r>
                <a:rPr lang="de-DE" sz="1200" dirty="0">
                  <a:solidFill>
                    <a:srgbClr val="4B5564"/>
                  </a:solidFill>
                </a:rPr>
                <a:t>Cele klimatyczne &amp;</a:t>
              </a:r>
              <a:br>
                <a:rPr lang="de-DE" sz="1200" dirty="0">
                  <a:solidFill>
                    <a:srgbClr val="4B5564"/>
                  </a:solidFill>
                </a:rPr>
              </a:br>
              <a:r>
                <a:rPr lang="de-DE" sz="1200" dirty="0">
                  <a:solidFill>
                    <a:srgbClr val="4B5564"/>
                  </a:solidFill>
                </a:rPr>
                <a:t>Redukcja emisji CO </a:t>
              </a:r>
              <a:r>
                <a:rPr lang="de-DE" sz="1200" baseline="-25000" dirty="0">
                  <a:solidFill>
                    <a:srgbClr val="4B5564"/>
                  </a:solidFill>
                </a:rPr>
                <a:t>2</a:t>
              </a:r>
            </a:p>
          </p:txBody>
        </p:sp>
        <p:sp>
          <p:nvSpPr>
            <p:cNvPr id="25" name="TextBox 35"/>
            <p:cNvSpPr txBox="1"/>
            <p:nvPr/>
          </p:nvSpPr>
          <p:spPr>
            <a:xfrm>
              <a:off x="1744001" y="2376561"/>
              <a:ext cx="2275034" cy="332399"/>
            </a:xfrm>
            <a:prstGeom prst="rect">
              <a:avLst/>
            </a:prstGeom>
            <a:noFill/>
          </p:spPr>
          <p:txBody>
            <a:bodyPr wrap="square" lIns="0" tIns="0" rIns="0" bIns="0" rtlCol="0" anchor="ctr">
              <a:spAutoFit/>
            </a:bodyPr>
            <a:lstStyle/>
            <a:p>
              <a:pPr algn="ctr">
                <a:lnSpc>
                  <a:spcPct val="90000"/>
                </a:lnSpc>
                <a:spcBef>
                  <a:spcPts val="600"/>
                </a:spcBef>
              </a:pPr>
              <a:r>
                <a:rPr lang="de-DE" sz="1200" dirty="0">
                  <a:solidFill>
                    <a:srgbClr val="4B5564"/>
                  </a:solidFill>
                </a:rPr>
                <a:t>Staranne wykorzystanie</a:t>
              </a:r>
              <a:br>
                <a:rPr lang="de-DE" sz="1200" dirty="0">
                  <a:solidFill>
                    <a:srgbClr val="4B5564"/>
                  </a:solidFill>
                </a:rPr>
              </a:br>
              <a:r>
                <a:rPr lang="pl-PL" sz="1200" dirty="0">
                  <a:solidFill>
                    <a:srgbClr val="4B5564"/>
                  </a:solidFill>
                </a:rPr>
                <a:t>s</a:t>
              </a:r>
              <a:r>
                <a:rPr lang="de-DE" sz="1200" dirty="0" err="1">
                  <a:solidFill>
                    <a:srgbClr val="4B5564"/>
                  </a:solidFill>
                </a:rPr>
                <a:t>urowc</a:t>
              </a:r>
              <a:r>
                <a:rPr lang="pl-PL" sz="1200" dirty="0">
                  <a:solidFill>
                    <a:srgbClr val="4B5564"/>
                  </a:solidFill>
                </a:rPr>
                <a:t>ów</a:t>
              </a:r>
              <a:r>
                <a:rPr lang="de-DE" sz="1200" dirty="0">
                  <a:solidFill>
                    <a:srgbClr val="4B5564"/>
                  </a:solidFill>
                </a:rPr>
                <a:t> i </a:t>
              </a:r>
              <a:r>
                <a:rPr lang="de-DE" sz="1200" dirty="0" err="1">
                  <a:solidFill>
                    <a:srgbClr val="4B5564"/>
                  </a:solidFill>
                </a:rPr>
                <a:t>energi</a:t>
              </a:r>
              <a:r>
                <a:rPr lang="pl-PL" sz="1200" dirty="0">
                  <a:solidFill>
                    <a:srgbClr val="4B5564"/>
                  </a:solidFill>
                </a:rPr>
                <a:t>i</a:t>
              </a:r>
              <a:endParaRPr lang="de-DE" sz="1200" dirty="0">
                <a:solidFill>
                  <a:srgbClr val="4B5564"/>
                </a:solidFill>
              </a:endParaRPr>
            </a:p>
          </p:txBody>
        </p:sp>
        <p:sp>
          <p:nvSpPr>
            <p:cNvPr id="26" name="TextBox 38"/>
            <p:cNvSpPr txBox="1"/>
            <p:nvPr/>
          </p:nvSpPr>
          <p:spPr>
            <a:xfrm>
              <a:off x="668987" y="3285159"/>
              <a:ext cx="2275034" cy="332399"/>
            </a:xfrm>
            <a:prstGeom prst="rect">
              <a:avLst/>
            </a:prstGeom>
            <a:noFill/>
          </p:spPr>
          <p:txBody>
            <a:bodyPr wrap="square" lIns="0" tIns="0" rIns="0" bIns="0" rtlCol="0" anchor="ctr">
              <a:spAutoFit/>
            </a:bodyPr>
            <a:lstStyle/>
            <a:p>
              <a:pPr algn="ctr">
                <a:lnSpc>
                  <a:spcPct val="90000"/>
                </a:lnSpc>
                <a:spcBef>
                  <a:spcPts val="600"/>
                </a:spcBef>
              </a:pPr>
              <a:r>
                <a:rPr lang="de-DE" sz="1200" dirty="0">
                  <a:solidFill>
                    <a:srgbClr val="4B5564"/>
                  </a:solidFill>
                </a:rPr>
                <a:t>ESG w globalnych</a:t>
              </a:r>
              <a:br>
                <a:rPr lang="de-DE" sz="1200" dirty="0">
                  <a:solidFill>
                    <a:srgbClr val="4B5564"/>
                  </a:solidFill>
                </a:rPr>
              </a:br>
              <a:r>
                <a:rPr lang="de-DE" sz="1200" dirty="0">
                  <a:solidFill>
                    <a:srgbClr val="4B5564"/>
                  </a:solidFill>
                </a:rPr>
                <a:t>łańcuchach dostaw</a:t>
              </a:r>
            </a:p>
          </p:txBody>
        </p:sp>
        <p:sp>
          <p:nvSpPr>
            <p:cNvPr id="27" name="TextBox 42"/>
            <p:cNvSpPr txBox="1"/>
            <p:nvPr/>
          </p:nvSpPr>
          <p:spPr>
            <a:xfrm>
              <a:off x="9101938" y="3326798"/>
              <a:ext cx="2068213" cy="166199"/>
            </a:xfrm>
            <a:prstGeom prst="rect">
              <a:avLst/>
            </a:prstGeom>
            <a:noFill/>
          </p:spPr>
          <p:txBody>
            <a:bodyPr wrap="square" lIns="0" tIns="0" rIns="0" bIns="0" rtlCol="0" anchor="ctr">
              <a:spAutoFit/>
            </a:bodyPr>
            <a:lstStyle/>
            <a:p>
              <a:pPr algn="ctr">
                <a:lnSpc>
                  <a:spcPct val="90000"/>
                </a:lnSpc>
                <a:spcBef>
                  <a:spcPts val="600"/>
                </a:spcBef>
              </a:pPr>
              <a:r>
                <a:rPr lang="de-DE" sz="1200" dirty="0">
                  <a:solidFill>
                    <a:srgbClr val="4B5564"/>
                  </a:solidFill>
                </a:rPr>
                <a:t>Zielone finansowanie</a:t>
              </a:r>
            </a:p>
          </p:txBody>
        </p:sp>
        <p:sp>
          <p:nvSpPr>
            <p:cNvPr id="28" name="TextBox 43"/>
            <p:cNvSpPr txBox="1"/>
            <p:nvPr/>
          </p:nvSpPr>
          <p:spPr>
            <a:xfrm>
              <a:off x="8291521" y="4246487"/>
              <a:ext cx="2275034" cy="166199"/>
            </a:xfrm>
            <a:prstGeom prst="rect">
              <a:avLst/>
            </a:prstGeom>
            <a:noFill/>
          </p:spPr>
          <p:txBody>
            <a:bodyPr wrap="square" lIns="0" tIns="0" rIns="0" bIns="0" rtlCol="0" anchor="ctr">
              <a:spAutoFit/>
            </a:bodyPr>
            <a:lstStyle/>
            <a:p>
              <a:pPr algn="ctr">
                <a:lnSpc>
                  <a:spcPct val="90000"/>
                </a:lnSpc>
                <a:spcBef>
                  <a:spcPts val="600"/>
                </a:spcBef>
              </a:pPr>
              <a:r>
                <a:rPr lang="de-DE" sz="1200" dirty="0">
                  <a:solidFill>
                    <a:srgbClr val="4B5564"/>
                  </a:solidFill>
                </a:rPr>
                <a:t>Raportowanie i </a:t>
              </a:r>
              <a:r>
                <a:rPr lang="pl-PL" sz="1200" dirty="0">
                  <a:solidFill>
                    <a:srgbClr val="4B5564"/>
                  </a:solidFill>
                </a:rPr>
                <a:t>ratingi</a:t>
              </a:r>
              <a:endParaRPr lang="de-DE" sz="1200" dirty="0">
                <a:solidFill>
                  <a:srgbClr val="4B5564"/>
                </a:solidFill>
              </a:endParaRPr>
            </a:p>
          </p:txBody>
        </p:sp>
        <p:sp>
          <p:nvSpPr>
            <p:cNvPr id="29" name="TextBox 44"/>
            <p:cNvSpPr txBox="1"/>
            <p:nvPr/>
          </p:nvSpPr>
          <p:spPr>
            <a:xfrm>
              <a:off x="8348267" y="2484533"/>
              <a:ext cx="2068213" cy="332399"/>
            </a:xfrm>
            <a:prstGeom prst="rect">
              <a:avLst/>
            </a:prstGeom>
            <a:noFill/>
          </p:spPr>
          <p:txBody>
            <a:bodyPr wrap="square" lIns="0" tIns="0" rIns="0" bIns="0" rtlCol="0" anchor="ctr">
              <a:spAutoFit/>
            </a:bodyPr>
            <a:lstStyle/>
            <a:p>
              <a:pPr algn="ctr">
                <a:lnSpc>
                  <a:spcPct val="90000"/>
                </a:lnSpc>
                <a:spcBef>
                  <a:spcPts val="600"/>
                </a:spcBef>
              </a:pPr>
              <a:r>
                <a:rPr lang="de-DE" sz="1200" dirty="0">
                  <a:solidFill>
                    <a:srgbClr val="4B5564"/>
                  </a:solidFill>
                </a:rPr>
                <a:t>Prawa człowieka i</a:t>
              </a:r>
              <a:br>
                <a:rPr lang="de-DE" sz="1200" dirty="0">
                  <a:solidFill>
                    <a:srgbClr val="4B5564"/>
                  </a:solidFill>
                </a:rPr>
              </a:br>
              <a:r>
                <a:rPr lang="de-DE" sz="1200" dirty="0">
                  <a:solidFill>
                    <a:srgbClr val="4B5564"/>
                  </a:solidFill>
                </a:rPr>
                <a:t>uczciwe warunki pracy</a:t>
              </a:r>
            </a:p>
          </p:txBody>
        </p:sp>
        <p:cxnSp>
          <p:nvCxnSpPr>
            <p:cNvPr id="30" name="Straight Connector 45"/>
            <p:cNvCxnSpPr>
              <a:stCxn id="8" idx="0"/>
              <a:endCxn id="9" idx="0"/>
            </p:cNvCxnSpPr>
            <p:nvPr/>
          </p:nvCxnSpPr>
          <p:spPr>
            <a:xfrm>
              <a:off x="5992209" y="1614358"/>
              <a:ext cx="1" cy="827345"/>
            </a:xfrm>
            <a:prstGeom prst="line">
              <a:avLst/>
            </a:prstGeom>
            <a:ln w="28575" cap="flat" cmpd="sng" algn="ctr">
              <a:solidFill>
                <a:srgbClr val="00A0F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46"/>
            <p:cNvSpPr txBox="1"/>
            <p:nvPr/>
          </p:nvSpPr>
          <p:spPr>
            <a:xfrm>
              <a:off x="7803640" y="1484784"/>
              <a:ext cx="1839818" cy="498598"/>
            </a:xfrm>
            <a:prstGeom prst="rect">
              <a:avLst/>
            </a:prstGeom>
            <a:solidFill>
              <a:srgbClr val="FFFFFF"/>
            </a:solidFill>
          </p:spPr>
          <p:txBody>
            <a:bodyPr wrap="square" lIns="0" tIns="0" rIns="0" bIns="0" rtlCol="0" anchor="ctr">
              <a:spAutoFit/>
            </a:bodyPr>
            <a:lstStyle/>
            <a:p>
              <a:pPr algn="ctr">
                <a:lnSpc>
                  <a:spcPct val="90000"/>
                </a:lnSpc>
                <a:spcBef>
                  <a:spcPts val="600"/>
                </a:spcBef>
              </a:pPr>
              <a:r>
                <a:rPr lang="de-DE" dirty="0">
                  <a:solidFill>
                    <a:srgbClr val="00A0F5"/>
                  </a:solidFill>
                </a:rPr>
                <a:t>Ludzie/</a:t>
              </a:r>
              <a:br>
                <a:rPr lang="de-DE" dirty="0">
                  <a:solidFill>
                    <a:srgbClr val="00A0F5"/>
                  </a:solidFill>
                </a:rPr>
              </a:br>
              <a:r>
                <a:rPr lang="de-DE" dirty="0">
                  <a:solidFill>
                    <a:srgbClr val="00A0F5"/>
                  </a:solidFill>
                </a:rPr>
                <a:t>Pracownicy</a:t>
              </a:r>
            </a:p>
          </p:txBody>
        </p:sp>
        <p:cxnSp>
          <p:nvCxnSpPr>
            <p:cNvPr id="32" name="Straight Connector 47"/>
            <p:cNvCxnSpPr/>
            <p:nvPr/>
          </p:nvCxnSpPr>
          <p:spPr>
            <a:xfrm flipH="1">
              <a:off x="8919099" y="2739902"/>
              <a:ext cx="1916292" cy="567335"/>
            </a:xfrm>
            <a:prstGeom prst="line">
              <a:avLst/>
            </a:prstGeom>
            <a:ln w="28575" cap="flat" cmpd="sng" algn="ctr">
              <a:solidFill>
                <a:srgbClr val="00A0F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Oval 48"/>
            <p:cNvSpPr>
              <a:spLocks noChangeAspect="1"/>
            </p:cNvSpPr>
            <p:nvPr/>
          </p:nvSpPr>
          <p:spPr>
            <a:xfrm>
              <a:off x="4998630" y="3094349"/>
              <a:ext cx="1991998" cy="739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ct val="90000"/>
                </a:lnSpc>
                <a:spcBef>
                  <a:spcPts val="600"/>
                </a:spcBef>
                <a:spcAft>
                  <a:spcPts val="0"/>
                </a:spcAft>
              </a:pPr>
              <a:r>
                <a:rPr lang="de-DE" dirty="0">
                  <a:ln>
                    <a:noFill/>
                  </a:ln>
                  <a:solidFill>
                    <a:srgbClr val="00A0F5"/>
                  </a:solidFill>
                </a:rPr>
                <a:t>Zrównoważony rozwój @tk</a:t>
              </a:r>
            </a:p>
          </p:txBody>
        </p:sp>
        <p:sp>
          <p:nvSpPr>
            <p:cNvPr id="34" name="TextBox 50"/>
            <p:cNvSpPr txBox="1"/>
            <p:nvPr/>
          </p:nvSpPr>
          <p:spPr>
            <a:xfrm>
              <a:off x="5993701" y="1807053"/>
              <a:ext cx="2068213" cy="332399"/>
            </a:xfrm>
            <a:prstGeom prst="rect">
              <a:avLst/>
            </a:prstGeom>
            <a:noFill/>
          </p:spPr>
          <p:txBody>
            <a:bodyPr wrap="square" lIns="0" tIns="0" rIns="0" bIns="0" rtlCol="0" anchor="ctr">
              <a:spAutoFit/>
            </a:bodyPr>
            <a:lstStyle/>
            <a:p>
              <a:pPr algn="ctr">
                <a:lnSpc>
                  <a:spcPct val="90000"/>
                </a:lnSpc>
                <a:spcBef>
                  <a:spcPts val="600"/>
                </a:spcBef>
              </a:pPr>
              <a:r>
                <a:rPr lang="de-DE" sz="1200" dirty="0">
                  <a:solidFill>
                    <a:srgbClr val="4B5564"/>
                  </a:solidFill>
                </a:rPr>
                <a:t>Równość szans &amp;</a:t>
              </a:r>
              <a:br>
                <a:rPr lang="de-DE" sz="1200" dirty="0">
                  <a:solidFill>
                    <a:srgbClr val="4B5564"/>
                  </a:solidFill>
                </a:rPr>
              </a:br>
              <a:r>
                <a:rPr lang="de-DE" sz="1200" dirty="0">
                  <a:solidFill>
                    <a:srgbClr val="4B5564"/>
                  </a:solidFill>
                </a:rPr>
                <a:t>Różnorodność</a:t>
              </a:r>
            </a:p>
          </p:txBody>
        </p:sp>
        <p:sp>
          <p:nvSpPr>
            <p:cNvPr id="35" name="TextBox 51"/>
            <p:cNvSpPr txBox="1"/>
            <p:nvPr/>
          </p:nvSpPr>
          <p:spPr>
            <a:xfrm>
              <a:off x="4997149" y="5141442"/>
              <a:ext cx="1990121" cy="498598"/>
            </a:xfrm>
            <a:prstGeom prst="rect">
              <a:avLst/>
            </a:prstGeom>
            <a:solidFill>
              <a:srgbClr val="FFFFFF"/>
            </a:solidFill>
          </p:spPr>
          <p:txBody>
            <a:bodyPr wrap="square" lIns="0" tIns="0" rIns="0" bIns="0" rtlCol="0" anchor="ctr">
              <a:spAutoFit/>
            </a:bodyPr>
            <a:lstStyle/>
            <a:p>
              <a:pPr algn="ctr">
                <a:lnSpc>
                  <a:spcPct val="90000"/>
                </a:lnSpc>
                <a:spcBef>
                  <a:spcPts val="600"/>
                </a:spcBef>
              </a:pPr>
              <a:r>
                <a:rPr lang="de-DE" dirty="0" err="1">
                  <a:solidFill>
                    <a:srgbClr val="00A0F5"/>
                  </a:solidFill>
                </a:rPr>
                <a:t>Dobr</a:t>
              </a:r>
              <a:r>
                <a:rPr lang="pl-PL" dirty="0">
                  <a:solidFill>
                    <a:srgbClr val="00A0F5"/>
                  </a:solidFill>
                </a:rPr>
                <a:t>e</a:t>
              </a:r>
              <a:r>
                <a:rPr lang="de-DE" dirty="0">
                  <a:solidFill>
                    <a:srgbClr val="00A0F5"/>
                  </a:solidFill>
                </a:rPr>
                <a:t> </a:t>
              </a:r>
              <a:r>
                <a:rPr lang="pl-PL" dirty="0">
                  <a:solidFill>
                    <a:srgbClr val="00A0F5"/>
                  </a:solidFill>
                </a:rPr>
                <a:t>zarządzanie przedsiębiorstwem</a:t>
              </a:r>
              <a:endParaRPr lang="de-DE" dirty="0">
                <a:solidFill>
                  <a:srgbClr val="00A0F5"/>
                </a:solidFill>
              </a:endParaRPr>
            </a:p>
          </p:txBody>
        </p:sp>
        <p:sp>
          <p:nvSpPr>
            <p:cNvPr id="36" name="Rectangle 4"/>
            <p:cNvSpPr/>
            <p:nvPr/>
          </p:nvSpPr>
          <p:spPr>
            <a:xfrm rot="20538191">
              <a:off x="3858245" y="3855814"/>
              <a:ext cx="1549347" cy="72008"/>
            </a:xfrm>
            <a:custGeom>
              <a:avLst/>
              <a:gdLst/>
              <a:ahLst/>
              <a:cxnLst/>
              <a:rect l="l" t="t" r="r" b="b"/>
              <a:pathLst>
                <a:path w="1549347" h="72008">
                  <a:moveTo>
                    <a:pt x="1549347" y="0"/>
                  </a:moveTo>
                  <a:lnTo>
                    <a:pt x="1549347" y="72008"/>
                  </a:lnTo>
                  <a:lnTo>
                    <a:pt x="0" y="72008"/>
                  </a:lnTo>
                  <a:lnTo>
                    <a:pt x="0" y="70976"/>
                  </a:lnTo>
                  <a:lnTo>
                    <a:pt x="58855" y="69612"/>
                  </a:lnTo>
                  <a:lnTo>
                    <a:pt x="0" y="19669"/>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spcAft>
                  <a:spcPts val="0"/>
                </a:spcAft>
              </a:pPr>
              <a:endParaRPr lang="de-DE" sz="1600" dirty="0">
                <a:ln>
                  <a:noFill/>
                </a:ln>
                <a:solidFill>
                  <a:schemeClr val="tx1"/>
                </a:solidFill>
              </a:endParaRPr>
            </a:p>
          </p:txBody>
        </p:sp>
        <p:sp>
          <p:nvSpPr>
            <p:cNvPr id="37" name="Rectangle 4"/>
            <p:cNvSpPr/>
            <p:nvPr/>
          </p:nvSpPr>
          <p:spPr>
            <a:xfrm rot="978012" flipH="1">
              <a:off x="6659997" y="3838013"/>
              <a:ext cx="1549347" cy="72008"/>
            </a:xfrm>
            <a:custGeom>
              <a:avLst/>
              <a:gdLst/>
              <a:ahLst/>
              <a:cxnLst/>
              <a:rect l="l" t="t" r="r" b="b"/>
              <a:pathLst>
                <a:path w="1549347" h="72008">
                  <a:moveTo>
                    <a:pt x="1549347" y="0"/>
                  </a:moveTo>
                  <a:lnTo>
                    <a:pt x="1549347" y="72008"/>
                  </a:lnTo>
                  <a:lnTo>
                    <a:pt x="0" y="72008"/>
                  </a:lnTo>
                  <a:lnTo>
                    <a:pt x="0" y="70976"/>
                  </a:lnTo>
                  <a:lnTo>
                    <a:pt x="58855" y="69612"/>
                  </a:lnTo>
                  <a:lnTo>
                    <a:pt x="0" y="19669"/>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spcAft>
                  <a:spcPts val="0"/>
                </a:spcAft>
              </a:pPr>
              <a:endParaRPr lang="de-DE" sz="1600" dirty="0">
                <a:ln>
                  <a:noFill/>
                </a:ln>
                <a:solidFill>
                  <a:schemeClr val="tx1"/>
                </a:solidFill>
              </a:endParaRPr>
            </a:p>
          </p:txBody>
        </p:sp>
        <p:sp>
          <p:nvSpPr>
            <p:cNvPr id="39" name="TextBox 36"/>
            <p:cNvSpPr txBox="1"/>
            <p:nvPr/>
          </p:nvSpPr>
          <p:spPr>
            <a:xfrm>
              <a:off x="1824976" y="4186146"/>
              <a:ext cx="2068213" cy="332399"/>
            </a:xfrm>
            <a:prstGeom prst="rect">
              <a:avLst/>
            </a:prstGeom>
            <a:noFill/>
          </p:spPr>
          <p:txBody>
            <a:bodyPr wrap="square" lIns="0" tIns="0" rIns="0" bIns="0" rtlCol="0" anchor="ctr">
              <a:spAutoFit/>
            </a:bodyPr>
            <a:lstStyle/>
            <a:p>
              <a:pPr algn="ctr">
                <a:lnSpc>
                  <a:spcPct val="90000"/>
                </a:lnSpc>
                <a:spcBef>
                  <a:spcPts val="600"/>
                </a:spcBef>
              </a:pPr>
              <a:r>
                <a:rPr lang="de-DE" sz="1200" dirty="0">
                  <a:solidFill>
                    <a:srgbClr val="4B5564"/>
                  </a:solidFill>
                </a:rPr>
                <a:t>Odpowiedzialne zaopatrzenie w materiały</a:t>
              </a:r>
            </a:p>
          </p:txBody>
        </p:sp>
        <p:sp>
          <p:nvSpPr>
            <p:cNvPr id="40" name="TextBox 44"/>
            <p:cNvSpPr txBox="1"/>
            <p:nvPr/>
          </p:nvSpPr>
          <p:spPr>
            <a:xfrm>
              <a:off x="7388151" y="2133237"/>
              <a:ext cx="2068213" cy="166199"/>
            </a:xfrm>
            <a:prstGeom prst="rect">
              <a:avLst/>
            </a:prstGeom>
            <a:noFill/>
          </p:spPr>
          <p:txBody>
            <a:bodyPr wrap="square" lIns="0" tIns="0" rIns="0" bIns="0" rtlCol="0" anchor="ctr">
              <a:spAutoFit/>
            </a:bodyPr>
            <a:lstStyle/>
            <a:p>
              <a:pPr algn="ctr">
                <a:lnSpc>
                  <a:spcPct val="90000"/>
                </a:lnSpc>
                <a:spcBef>
                  <a:spcPts val="600"/>
                </a:spcBef>
              </a:pPr>
              <a:r>
                <a:rPr lang="pl-PL" sz="1200" dirty="0">
                  <a:solidFill>
                    <a:srgbClr val="4B5564"/>
                  </a:solidFill>
                </a:rPr>
                <a:t>Bezpieczeństwo i Higiena Pracy </a:t>
              </a:r>
              <a:endParaRPr lang="de-DE" sz="1200" dirty="0">
                <a:solidFill>
                  <a:srgbClr val="4B5564"/>
                </a:solidFill>
              </a:endParaRPr>
            </a:p>
          </p:txBody>
        </p:sp>
        <p:sp>
          <p:nvSpPr>
            <p:cNvPr id="41" name="TextBox 42"/>
            <p:cNvSpPr txBox="1"/>
            <p:nvPr/>
          </p:nvSpPr>
          <p:spPr>
            <a:xfrm>
              <a:off x="8904312" y="3766857"/>
              <a:ext cx="2068213" cy="166199"/>
            </a:xfrm>
            <a:prstGeom prst="rect">
              <a:avLst/>
            </a:prstGeom>
            <a:noFill/>
          </p:spPr>
          <p:txBody>
            <a:bodyPr wrap="square" lIns="0" tIns="0" rIns="0" bIns="0" rtlCol="0" anchor="ctr">
              <a:spAutoFit/>
            </a:bodyPr>
            <a:lstStyle/>
            <a:p>
              <a:pPr algn="ctr">
                <a:lnSpc>
                  <a:spcPct val="90000"/>
                </a:lnSpc>
                <a:spcBef>
                  <a:spcPts val="600"/>
                </a:spcBef>
              </a:pPr>
              <a:r>
                <a:rPr lang="de-DE" sz="1200" dirty="0">
                  <a:solidFill>
                    <a:srgbClr val="4B5564"/>
                  </a:solidFill>
                </a:rPr>
                <a:t>Finansowanie publiczne</a:t>
              </a:r>
            </a:p>
          </p:txBody>
        </p:sp>
        <p:sp>
          <p:nvSpPr>
            <p:cNvPr id="57" name="TextBox 27"/>
            <p:cNvSpPr txBox="1"/>
            <p:nvPr/>
          </p:nvSpPr>
          <p:spPr>
            <a:xfrm>
              <a:off x="5359207" y="4763877"/>
              <a:ext cx="1284196" cy="332399"/>
            </a:xfrm>
            <a:prstGeom prst="rect">
              <a:avLst/>
            </a:prstGeom>
            <a:noFill/>
          </p:spPr>
          <p:txBody>
            <a:bodyPr wrap="square" lIns="0" tIns="0" rIns="0" bIns="0" rtlCol="0" anchor="ctr">
              <a:spAutoFit/>
            </a:bodyPr>
            <a:lstStyle/>
            <a:p>
              <a:pPr algn="ctr">
                <a:lnSpc>
                  <a:spcPct val="90000"/>
                </a:lnSpc>
                <a:spcBef>
                  <a:spcPts val="600"/>
                </a:spcBef>
              </a:pPr>
              <a:r>
                <a:rPr lang="de-DE" sz="1200" dirty="0">
                  <a:solidFill>
                    <a:srgbClr val="4B5564"/>
                  </a:solidFill>
                </a:rPr>
                <a:t>Systemy kontroli wewnętrznej</a:t>
              </a:r>
            </a:p>
          </p:txBody>
        </p:sp>
      </p:grpSp>
      <p:pic>
        <p:nvPicPr>
          <p:cNvPr id="42" name="Grafik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14031" y="4556477"/>
            <a:ext cx="281969" cy="279730"/>
          </a:xfrm>
          <a:prstGeom prst="rect">
            <a:avLst/>
          </a:prstGeom>
        </p:spPr>
      </p:pic>
      <p:pic>
        <p:nvPicPr>
          <p:cNvPr id="43" name="Grafik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70215" y="3836397"/>
            <a:ext cx="281969" cy="279730"/>
          </a:xfrm>
          <a:prstGeom prst="rect">
            <a:avLst/>
          </a:prstGeom>
        </p:spPr>
      </p:pic>
      <p:sp>
        <p:nvSpPr>
          <p:cNvPr id="48" name="Textfeld 47"/>
          <p:cNvSpPr txBox="1"/>
          <p:nvPr/>
        </p:nvSpPr>
        <p:spPr>
          <a:xfrm>
            <a:off x="316823" y="2138643"/>
            <a:ext cx="1749427" cy="445951"/>
          </a:xfrm>
          <a:prstGeom prst="rect">
            <a:avLst/>
          </a:prstGeom>
          <a:noFill/>
        </p:spPr>
        <p:txBody>
          <a:bodyPr wrap="square" lIns="0" tIns="0" rIns="0" bIns="0" rtlCol="0" anchor="ctr">
            <a:spAutoFit/>
          </a:bodyPr>
          <a:lstStyle/>
          <a:p>
            <a:pPr algn="ctr">
              <a:lnSpc>
                <a:spcPct val="90000"/>
              </a:lnSpc>
              <a:spcBef>
                <a:spcPts val="600"/>
              </a:spcBef>
            </a:pPr>
            <a:r>
              <a:rPr lang="de-DE" sz="1600" dirty="0" err="1">
                <a:solidFill>
                  <a:srgbClr val="00A0F5"/>
                </a:solidFill>
              </a:rPr>
              <a:t>Klienci</a:t>
            </a:r>
            <a:r>
              <a:rPr lang="de-DE" sz="1600" dirty="0">
                <a:solidFill>
                  <a:srgbClr val="00A0F5"/>
                </a:solidFill>
              </a:rPr>
              <a:t> </a:t>
            </a:r>
            <a:r>
              <a:rPr lang="pl-PL" sz="1600" dirty="0">
                <a:solidFill>
                  <a:srgbClr val="00A0F5"/>
                </a:solidFill>
              </a:rPr>
              <a:t>&amp;</a:t>
            </a:r>
            <a:r>
              <a:rPr lang="de-DE" sz="1600" dirty="0">
                <a:solidFill>
                  <a:srgbClr val="00A0F5"/>
                </a:solidFill>
              </a:rPr>
              <a:t> partnerzy biznesowi</a:t>
            </a:r>
            <a:endParaRPr lang="de-DE" sz="1600" dirty="0"/>
          </a:p>
        </p:txBody>
      </p:sp>
      <p:sp>
        <p:nvSpPr>
          <p:cNvPr id="49" name="Textfeld 48"/>
          <p:cNvSpPr txBox="1"/>
          <p:nvPr/>
        </p:nvSpPr>
        <p:spPr>
          <a:xfrm>
            <a:off x="351064" y="5737657"/>
            <a:ext cx="2361096" cy="443198"/>
          </a:xfrm>
          <a:prstGeom prst="rect">
            <a:avLst/>
          </a:prstGeom>
          <a:noFill/>
        </p:spPr>
        <p:txBody>
          <a:bodyPr wrap="none" lIns="0" tIns="0" rIns="0" bIns="0" rtlCol="0" anchor="ctr">
            <a:spAutoFit/>
          </a:bodyPr>
          <a:lstStyle/>
          <a:p>
            <a:pPr algn="ctr">
              <a:lnSpc>
                <a:spcPct val="90000"/>
              </a:lnSpc>
              <a:spcBef>
                <a:spcPts val="600"/>
              </a:spcBef>
            </a:pPr>
            <a:r>
              <a:rPr lang="de-DE" sz="1600" dirty="0">
                <a:solidFill>
                  <a:srgbClr val="00A0F5"/>
                </a:solidFill>
              </a:rPr>
              <a:t>Polityka, prawodawstwo</a:t>
            </a:r>
            <a:br>
              <a:rPr lang="de-DE" sz="1600" dirty="0">
                <a:solidFill>
                  <a:srgbClr val="00A0F5"/>
                </a:solidFill>
              </a:rPr>
            </a:br>
            <a:r>
              <a:rPr lang="de-DE" sz="1600" dirty="0" err="1">
                <a:solidFill>
                  <a:srgbClr val="00A0F5"/>
                </a:solidFill>
              </a:rPr>
              <a:t>ustawodawstwo</a:t>
            </a:r>
            <a:r>
              <a:rPr lang="de-DE" sz="1600" dirty="0">
                <a:solidFill>
                  <a:srgbClr val="00A0F5"/>
                </a:solidFill>
              </a:rPr>
              <a:t> </a:t>
            </a:r>
            <a:r>
              <a:rPr lang="pl-PL" sz="1600" dirty="0">
                <a:solidFill>
                  <a:srgbClr val="00A0F5"/>
                </a:solidFill>
              </a:rPr>
              <a:t>&amp;</a:t>
            </a:r>
            <a:r>
              <a:rPr lang="de-DE" sz="1600" dirty="0">
                <a:solidFill>
                  <a:srgbClr val="00A0F5"/>
                </a:solidFill>
              </a:rPr>
              <a:t> regulacje</a:t>
            </a:r>
            <a:endParaRPr lang="de-DE" sz="1600" dirty="0"/>
          </a:p>
        </p:txBody>
      </p:sp>
      <p:sp>
        <p:nvSpPr>
          <p:cNvPr id="50" name="Textfeld 49"/>
          <p:cNvSpPr txBox="1"/>
          <p:nvPr/>
        </p:nvSpPr>
        <p:spPr>
          <a:xfrm>
            <a:off x="9606076" y="5729232"/>
            <a:ext cx="1382751" cy="443198"/>
          </a:xfrm>
          <a:prstGeom prst="rect">
            <a:avLst/>
          </a:prstGeom>
          <a:noFill/>
        </p:spPr>
        <p:txBody>
          <a:bodyPr wrap="none" lIns="0" tIns="0" rIns="0" bIns="0" rtlCol="0" anchor="ctr">
            <a:spAutoFit/>
          </a:bodyPr>
          <a:lstStyle/>
          <a:p>
            <a:pPr algn="ctr">
              <a:lnSpc>
                <a:spcPct val="90000"/>
              </a:lnSpc>
              <a:spcBef>
                <a:spcPts val="600"/>
              </a:spcBef>
            </a:pPr>
            <a:r>
              <a:rPr lang="de-DE" sz="1600" dirty="0" err="1">
                <a:solidFill>
                  <a:srgbClr val="00A0F5"/>
                </a:solidFill>
              </a:rPr>
              <a:t>Kapitał</a:t>
            </a:r>
            <a:r>
              <a:rPr lang="de-DE" sz="1600" dirty="0">
                <a:solidFill>
                  <a:srgbClr val="00A0F5"/>
                </a:solidFill>
              </a:rPr>
              <a:t> </a:t>
            </a:r>
            <a:r>
              <a:rPr lang="pl-PL" sz="1600" dirty="0">
                <a:solidFill>
                  <a:srgbClr val="00A0F5"/>
                </a:solidFill>
              </a:rPr>
              <a:t>&amp;</a:t>
            </a:r>
            <a:br>
              <a:rPr lang="de-DE" sz="1600" dirty="0">
                <a:solidFill>
                  <a:srgbClr val="00A0F5"/>
                </a:solidFill>
              </a:rPr>
            </a:br>
            <a:r>
              <a:rPr lang="de-DE" sz="1600" dirty="0">
                <a:solidFill>
                  <a:srgbClr val="00A0F5"/>
                </a:solidFill>
              </a:rPr>
              <a:t>rynek finansowy</a:t>
            </a:r>
            <a:endParaRPr lang="de-DE" sz="1600" dirty="0"/>
          </a:p>
        </p:txBody>
      </p:sp>
      <p:sp>
        <p:nvSpPr>
          <p:cNvPr id="51" name="Textfeld 50"/>
          <p:cNvSpPr txBox="1"/>
          <p:nvPr/>
        </p:nvSpPr>
        <p:spPr>
          <a:xfrm>
            <a:off x="9843947" y="2144313"/>
            <a:ext cx="2056332" cy="443198"/>
          </a:xfrm>
          <a:prstGeom prst="rect">
            <a:avLst/>
          </a:prstGeom>
          <a:noFill/>
        </p:spPr>
        <p:txBody>
          <a:bodyPr wrap="none" lIns="0" tIns="0" rIns="0" bIns="0" rtlCol="0" anchor="ctr">
            <a:spAutoFit/>
          </a:bodyPr>
          <a:lstStyle/>
          <a:p>
            <a:pPr algn="ctr">
              <a:lnSpc>
                <a:spcPct val="90000"/>
              </a:lnSpc>
              <a:spcBef>
                <a:spcPts val="600"/>
              </a:spcBef>
            </a:pPr>
            <a:r>
              <a:rPr lang="de-DE" sz="1600" dirty="0" err="1">
                <a:solidFill>
                  <a:srgbClr val="00A0F5"/>
                </a:solidFill>
              </a:rPr>
              <a:t>Społeczeństwo</a:t>
            </a:r>
            <a:r>
              <a:rPr lang="de-DE" sz="1600" dirty="0">
                <a:solidFill>
                  <a:srgbClr val="00A0F5"/>
                </a:solidFill>
              </a:rPr>
              <a:t> </a:t>
            </a:r>
            <a:r>
              <a:rPr lang="pl-PL" sz="1600" dirty="0">
                <a:solidFill>
                  <a:srgbClr val="00A0F5"/>
                </a:solidFill>
              </a:rPr>
              <a:t>&amp;</a:t>
            </a:r>
            <a:br>
              <a:rPr lang="de-DE" sz="1600" dirty="0">
                <a:solidFill>
                  <a:srgbClr val="00A0F5"/>
                </a:solidFill>
              </a:rPr>
            </a:br>
            <a:r>
              <a:rPr lang="de-DE" sz="1600" dirty="0">
                <a:solidFill>
                  <a:srgbClr val="00A0F5"/>
                </a:solidFill>
              </a:rPr>
              <a:t>(potencjalni) pracownicy</a:t>
            </a:r>
            <a:endParaRPr lang="de-DE" sz="1600" dirty="0"/>
          </a:p>
        </p:txBody>
      </p:sp>
      <p:sp>
        <p:nvSpPr>
          <p:cNvPr id="52" name="Freeform 5">
            <a:extLst>
              <a:ext uri="{FF2B5EF4-FFF2-40B4-BE49-F238E27FC236}">
                <a16:creationId xmlns:a16="http://schemas.microsoft.com/office/drawing/2014/main" id="{E08920E8-6F05-481A-8E81-448B7B003B99}"/>
              </a:ext>
            </a:extLst>
          </p:cNvPr>
          <p:cNvSpPr>
            <a:spLocks noEditPoints="1"/>
          </p:cNvSpPr>
          <p:nvPr/>
        </p:nvSpPr>
        <p:spPr bwMode="auto">
          <a:xfrm>
            <a:off x="1055480" y="1738030"/>
            <a:ext cx="360000" cy="360000"/>
          </a:xfrm>
          <a:custGeom>
            <a:avLst/>
            <a:gdLst>
              <a:gd name="T0" fmla="*/ 318 w 1440"/>
              <a:gd name="T1" fmla="*/ 123 h 1440"/>
              <a:gd name="T2" fmla="*/ 33 w 1440"/>
              <a:gd name="T3" fmla="*/ 506 h 1440"/>
              <a:gd name="T4" fmla="*/ 44 w 1440"/>
              <a:gd name="T5" fmla="*/ 967 h 1440"/>
              <a:gd name="T6" fmla="*/ 347 w 1440"/>
              <a:gd name="T7" fmla="*/ 1336 h 1440"/>
              <a:gd name="T8" fmla="*/ 794 w 1440"/>
              <a:gd name="T9" fmla="*/ 1437 h 1440"/>
              <a:gd name="T10" fmla="*/ 1230 w 1440"/>
              <a:gd name="T11" fmla="*/ 1230 h 1440"/>
              <a:gd name="T12" fmla="*/ 1437 w 1440"/>
              <a:gd name="T13" fmla="*/ 794 h 1440"/>
              <a:gd name="T14" fmla="*/ 1336 w 1440"/>
              <a:gd name="T15" fmla="*/ 347 h 1440"/>
              <a:gd name="T16" fmla="*/ 967 w 1440"/>
              <a:gd name="T17" fmla="*/ 44 h 1440"/>
              <a:gd name="T18" fmla="*/ 1229 w 1440"/>
              <a:gd name="T19" fmla="*/ 924 h 1440"/>
              <a:gd name="T20" fmla="*/ 1197 w 1440"/>
              <a:gd name="T21" fmla="*/ 494 h 1440"/>
              <a:gd name="T22" fmla="*/ 1382 w 1440"/>
              <a:gd name="T23" fmla="*/ 771 h 1440"/>
              <a:gd name="T24" fmla="*/ 991 w 1440"/>
              <a:gd name="T25" fmla="*/ 1076 h 1440"/>
              <a:gd name="T26" fmla="*/ 906 w 1440"/>
              <a:gd name="T27" fmla="*/ 1090 h 1440"/>
              <a:gd name="T28" fmla="*/ 722 w 1440"/>
              <a:gd name="T29" fmla="*/ 951 h 1440"/>
              <a:gd name="T30" fmla="*/ 826 w 1440"/>
              <a:gd name="T31" fmla="*/ 1144 h 1440"/>
              <a:gd name="T32" fmla="*/ 638 w 1440"/>
              <a:gd name="T33" fmla="*/ 994 h 1440"/>
              <a:gd name="T34" fmla="*/ 727 w 1440"/>
              <a:gd name="T35" fmla="*/ 1153 h 1440"/>
              <a:gd name="T36" fmla="*/ 497 w 1440"/>
              <a:gd name="T37" fmla="*/ 991 h 1440"/>
              <a:gd name="T38" fmla="*/ 472 w 1440"/>
              <a:gd name="T39" fmla="*/ 488 h 1440"/>
              <a:gd name="T40" fmla="*/ 462 w 1440"/>
              <a:gd name="T41" fmla="*/ 635 h 1440"/>
              <a:gd name="T42" fmla="*/ 499 w 1440"/>
              <a:gd name="T43" fmla="*/ 748 h 1440"/>
              <a:gd name="T44" fmla="*/ 637 w 1440"/>
              <a:gd name="T45" fmla="*/ 724 h 1440"/>
              <a:gd name="T46" fmla="*/ 757 w 1440"/>
              <a:gd name="T47" fmla="*/ 647 h 1440"/>
              <a:gd name="T48" fmla="*/ 1082 w 1440"/>
              <a:gd name="T49" fmla="*/ 972 h 1440"/>
              <a:gd name="T50" fmla="*/ 1052 w 1440"/>
              <a:gd name="T51" fmla="*/ 1024 h 1440"/>
              <a:gd name="T52" fmla="*/ 804 w 1440"/>
              <a:gd name="T53" fmla="*/ 849 h 1440"/>
              <a:gd name="T54" fmla="*/ 850 w 1440"/>
              <a:gd name="T55" fmla="*/ 647 h 1440"/>
              <a:gd name="T56" fmla="*/ 713 w 1440"/>
              <a:gd name="T57" fmla="*/ 601 h 1440"/>
              <a:gd name="T58" fmla="*/ 641 w 1440"/>
              <a:gd name="T59" fmla="*/ 627 h 1440"/>
              <a:gd name="T60" fmla="*/ 528 w 1440"/>
              <a:gd name="T61" fmla="*/ 699 h 1440"/>
              <a:gd name="T62" fmla="*/ 549 w 1440"/>
              <a:gd name="T63" fmla="*/ 566 h 1440"/>
              <a:gd name="T64" fmla="*/ 729 w 1440"/>
              <a:gd name="T65" fmla="*/ 458 h 1440"/>
              <a:gd name="T66" fmla="*/ 971 w 1440"/>
              <a:gd name="T67" fmla="*/ 541 h 1440"/>
              <a:gd name="T68" fmla="*/ 1114 w 1440"/>
              <a:gd name="T69" fmla="*/ 906 h 1440"/>
              <a:gd name="T70" fmla="*/ 860 w 1440"/>
              <a:gd name="T71" fmla="*/ 71 h 1440"/>
              <a:gd name="T72" fmla="*/ 1141 w 1440"/>
              <a:gd name="T73" fmla="*/ 207 h 1440"/>
              <a:gd name="T74" fmla="*/ 1186 w 1440"/>
              <a:gd name="T75" fmla="*/ 438 h 1440"/>
              <a:gd name="T76" fmla="*/ 989 w 1440"/>
              <a:gd name="T77" fmla="*/ 487 h 1440"/>
              <a:gd name="T78" fmla="*/ 724 w 1440"/>
              <a:gd name="T79" fmla="*/ 402 h 1440"/>
              <a:gd name="T80" fmla="*/ 396 w 1440"/>
              <a:gd name="T81" fmla="*/ 428 h 1440"/>
              <a:gd name="T82" fmla="*/ 231 w 1440"/>
              <a:gd name="T83" fmla="*/ 272 h 1440"/>
              <a:gd name="T84" fmla="*/ 467 w 1440"/>
              <a:gd name="T85" fmla="*/ 107 h 1440"/>
              <a:gd name="T86" fmla="*/ 127 w 1440"/>
              <a:gd name="T87" fmla="*/ 423 h 1440"/>
              <a:gd name="T88" fmla="*/ 341 w 1440"/>
              <a:gd name="T89" fmla="*/ 587 h 1440"/>
              <a:gd name="T90" fmla="*/ 78 w 1440"/>
              <a:gd name="T91" fmla="*/ 887 h 1440"/>
              <a:gd name="T92" fmla="*/ 97 w 1440"/>
              <a:gd name="T93" fmla="*/ 492 h 1440"/>
              <a:gd name="T94" fmla="*/ 497 w 1440"/>
              <a:gd name="T95" fmla="*/ 1345 h 1440"/>
              <a:gd name="T96" fmla="*/ 218 w 1440"/>
              <a:gd name="T97" fmla="*/ 1154 h 1440"/>
              <a:gd name="T98" fmla="*/ 214 w 1440"/>
              <a:gd name="T99" fmla="*/ 973 h 1440"/>
              <a:gd name="T100" fmla="*/ 459 w 1440"/>
              <a:gd name="T101" fmla="*/ 1032 h 1440"/>
              <a:gd name="T102" fmla="*/ 707 w 1440"/>
              <a:gd name="T103" fmla="*/ 1211 h 1440"/>
              <a:gd name="T104" fmla="*/ 830 w 1440"/>
              <a:gd name="T105" fmla="*/ 1200 h 1440"/>
              <a:gd name="T106" fmla="*/ 937 w 1440"/>
              <a:gd name="T107" fmla="*/ 1160 h 1440"/>
              <a:gd name="T108" fmla="*/ 1066 w 1440"/>
              <a:gd name="T109" fmla="*/ 1083 h 1440"/>
              <a:gd name="T110" fmla="*/ 1141 w 1440"/>
              <a:gd name="T111" fmla="*/ 1015 h 1440"/>
              <a:gd name="T112" fmla="*/ 1184 w 1440"/>
              <a:gd name="T113" fmla="*/ 975 h 1440"/>
              <a:gd name="T114" fmla="*/ 1262 w 1440"/>
              <a:gd name="T115" fmla="*/ 1104 h 1440"/>
              <a:gd name="T116" fmla="*/ 1008 w 1440"/>
              <a:gd name="T117" fmla="*/ 1318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0" h="1440">
                <a:moveTo>
                  <a:pt x="721" y="0"/>
                </a:moveTo>
                <a:lnTo>
                  <a:pt x="721" y="0"/>
                </a:lnTo>
                <a:lnTo>
                  <a:pt x="683" y="1"/>
                </a:lnTo>
                <a:lnTo>
                  <a:pt x="646" y="4"/>
                </a:lnTo>
                <a:lnTo>
                  <a:pt x="611" y="8"/>
                </a:lnTo>
                <a:lnTo>
                  <a:pt x="575" y="14"/>
                </a:lnTo>
                <a:lnTo>
                  <a:pt x="541" y="22"/>
                </a:lnTo>
                <a:lnTo>
                  <a:pt x="506" y="33"/>
                </a:lnTo>
                <a:lnTo>
                  <a:pt x="473" y="44"/>
                </a:lnTo>
                <a:lnTo>
                  <a:pt x="440" y="57"/>
                </a:lnTo>
                <a:lnTo>
                  <a:pt x="409" y="71"/>
                </a:lnTo>
                <a:lnTo>
                  <a:pt x="377" y="87"/>
                </a:lnTo>
                <a:lnTo>
                  <a:pt x="347" y="105"/>
                </a:lnTo>
                <a:lnTo>
                  <a:pt x="318" y="123"/>
                </a:lnTo>
                <a:lnTo>
                  <a:pt x="290" y="143"/>
                </a:lnTo>
                <a:lnTo>
                  <a:pt x="262" y="165"/>
                </a:lnTo>
                <a:lnTo>
                  <a:pt x="236" y="187"/>
                </a:lnTo>
                <a:lnTo>
                  <a:pt x="211" y="211"/>
                </a:lnTo>
                <a:lnTo>
                  <a:pt x="187" y="236"/>
                </a:lnTo>
                <a:lnTo>
                  <a:pt x="165" y="262"/>
                </a:lnTo>
                <a:lnTo>
                  <a:pt x="143" y="290"/>
                </a:lnTo>
                <a:lnTo>
                  <a:pt x="123" y="318"/>
                </a:lnTo>
                <a:lnTo>
                  <a:pt x="105" y="347"/>
                </a:lnTo>
                <a:lnTo>
                  <a:pt x="87" y="377"/>
                </a:lnTo>
                <a:lnTo>
                  <a:pt x="71" y="409"/>
                </a:lnTo>
                <a:lnTo>
                  <a:pt x="57" y="440"/>
                </a:lnTo>
                <a:lnTo>
                  <a:pt x="44" y="473"/>
                </a:lnTo>
                <a:lnTo>
                  <a:pt x="33" y="506"/>
                </a:lnTo>
                <a:lnTo>
                  <a:pt x="22" y="541"/>
                </a:lnTo>
                <a:lnTo>
                  <a:pt x="14" y="575"/>
                </a:lnTo>
                <a:lnTo>
                  <a:pt x="8" y="611"/>
                </a:lnTo>
                <a:lnTo>
                  <a:pt x="4" y="646"/>
                </a:lnTo>
                <a:lnTo>
                  <a:pt x="1" y="683"/>
                </a:lnTo>
                <a:lnTo>
                  <a:pt x="0" y="721"/>
                </a:lnTo>
                <a:lnTo>
                  <a:pt x="0" y="721"/>
                </a:lnTo>
                <a:lnTo>
                  <a:pt x="1" y="757"/>
                </a:lnTo>
                <a:lnTo>
                  <a:pt x="4" y="794"/>
                </a:lnTo>
                <a:lnTo>
                  <a:pt x="8" y="829"/>
                </a:lnTo>
                <a:lnTo>
                  <a:pt x="14" y="865"/>
                </a:lnTo>
                <a:lnTo>
                  <a:pt x="22" y="900"/>
                </a:lnTo>
                <a:lnTo>
                  <a:pt x="33" y="934"/>
                </a:lnTo>
                <a:lnTo>
                  <a:pt x="44" y="967"/>
                </a:lnTo>
                <a:lnTo>
                  <a:pt x="57" y="1000"/>
                </a:lnTo>
                <a:lnTo>
                  <a:pt x="71" y="1032"/>
                </a:lnTo>
                <a:lnTo>
                  <a:pt x="87" y="1063"/>
                </a:lnTo>
                <a:lnTo>
                  <a:pt x="105" y="1093"/>
                </a:lnTo>
                <a:lnTo>
                  <a:pt x="123" y="1123"/>
                </a:lnTo>
                <a:lnTo>
                  <a:pt x="143" y="1150"/>
                </a:lnTo>
                <a:lnTo>
                  <a:pt x="165" y="1178"/>
                </a:lnTo>
                <a:lnTo>
                  <a:pt x="187" y="1204"/>
                </a:lnTo>
                <a:lnTo>
                  <a:pt x="211" y="1230"/>
                </a:lnTo>
                <a:lnTo>
                  <a:pt x="236" y="1253"/>
                </a:lnTo>
                <a:lnTo>
                  <a:pt x="262" y="1275"/>
                </a:lnTo>
                <a:lnTo>
                  <a:pt x="290" y="1297"/>
                </a:lnTo>
                <a:lnTo>
                  <a:pt x="318" y="1317"/>
                </a:lnTo>
                <a:lnTo>
                  <a:pt x="347" y="1336"/>
                </a:lnTo>
                <a:lnTo>
                  <a:pt x="377" y="1354"/>
                </a:lnTo>
                <a:lnTo>
                  <a:pt x="409" y="1369"/>
                </a:lnTo>
                <a:lnTo>
                  <a:pt x="440" y="1384"/>
                </a:lnTo>
                <a:lnTo>
                  <a:pt x="473" y="1396"/>
                </a:lnTo>
                <a:lnTo>
                  <a:pt x="506" y="1407"/>
                </a:lnTo>
                <a:lnTo>
                  <a:pt x="541" y="1418"/>
                </a:lnTo>
                <a:lnTo>
                  <a:pt x="575" y="1426"/>
                </a:lnTo>
                <a:lnTo>
                  <a:pt x="611" y="1432"/>
                </a:lnTo>
                <a:lnTo>
                  <a:pt x="646" y="1437"/>
                </a:lnTo>
                <a:lnTo>
                  <a:pt x="683" y="1439"/>
                </a:lnTo>
                <a:lnTo>
                  <a:pt x="721" y="1440"/>
                </a:lnTo>
                <a:lnTo>
                  <a:pt x="721" y="1440"/>
                </a:lnTo>
                <a:lnTo>
                  <a:pt x="757" y="1439"/>
                </a:lnTo>
                <a:lnTo>
                  <a:pt x="794" y="1437"/>
                </a:lnTo>
                <a:lnTo>
                  <a:pt x="829" y="1432"/>
                </a:lnTo>
                <a:lnTo>
                  <a:pt x="865" y="1426"/>
                </a:lnTo>
                <a:lnTo>
                  <a:pt x="900" y="1418"/>
                </a:lnTo>
                <a:lnTo>
                  <a:pt x="934" y="1407"/>
                </a:lnTo>
                <a:lnTo>
                  <a:pt x="967" y="1396"/>
                </a:lnTo>
                <a:lnTo>
                  <a:pt x="1000" y="1384"/>
                </a:lnTo>
                <a:lnTo>
                  <a:pt x="1032" y="1369"/>
                </a:lnTo>
                <a:lnTo>
                  <a:pt x="1063" y="1354"/>
                </a:lnTo>
                <a:lnTo>
                  <a:pt x="1093" y="1336"/>
                </a:lnTo>
                <a:lnTo>
                  <a:pt x="1123" y="1317"/>
                </a:lnTo>
                <a:lnTo>
                  <a:pt x="1150" y="1297"/>
                </a:lnTo>
                <a:lnTo>
                  <a:pt x="1178" y="1275"/>
                </a:lnTo>
                <a:lnTo>
                  <a:pt x="1204" y="1253"/>
                </a:lnTo>
                <a:lnTo>
                  <a:pt x="1230" y="1230"/>
                </a:lnTo>
                <a:lnTo>
                  <a:pt x="1253" y="1204"/>
                </a:lnTo>
                <a:lnTo>
                  <a:pt x="1275" y="1178"/>
                </a:lnTo>
                <a:lnTo>
                  <a:pt x="1297" y="1150"/>
                </a:lnTo>
                <a:lnTo>
                  <a:pt x="1317" y="1123"/>
                </a:lnTo>
                <a:lnTo>
                  <a:pt x="1336" y="1093"/>
                </a:lnTo>
                <a:lnTo>
                  <a:pt x="1354" y="1063"/>
                </a:lnTo>
                <a:lnTo>
                  <a:pt x="1369" y="1032"/>
                </a:lnTo>
                <a:lnTo>
                  <a:pt x="1384" y="1000"/>
                </a:lnTo>
                <a:lnTo>
                  <a:pt x="1396" y="967"/>
                </a:lnTo>
                <a:lnTo>
                  <a:pt x="1407" y="934"/>
                </a:lnTo>
                <a:lnTo>
                  <a:pt x="1418" y="900"/>
                </a:lnTo>
                <a:lnTo>
                  <a:pt x="1426" y="865"/>
                </a:lnTo>
                <a:lnTo>
                  <a:pt x="1432" y="829"/>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9"/>
                </a:lnTo>
                <a:lnTo>
                  <a:pt x="1354" y="377"/>
                </a:lnTo>
                <a:lnTo>
                  <a:pt x="1336" y="347"/>
                </a:lnTo>
                <a:lnTo>
                  <a:pt x="1317" y="318"/>
                </a:lnTo>
                <a:lnTo>
                  <a:pt x="1297" y="290"/>
                </a:lnTo>
                <a:lnTo>
                  <a:pt x="1275" y="262"/>
                </a:lnTo>
                <a:lnTo>
                  <a:pt x="1253" y="236"/>
                </a:lnTo>
                <a:lnTo>
                  <a:pt x="1230" y="211"/>
                </a:lnTo>
                <a:lnTo>
                  <a:pt x="1204" y="187"/>
                </a:lnTo>
                <a:lnTo>
                  <a:pt x="1178" y="165"/>
                </a:lnTo>
                <a:lnTo>
                  <a:pt x="1150" y="143"/>
                </a:lnTo>
                <a:lnTo>
                  <a:pt x="1123" y="123"/>
                </a:lnTo>
                <a:lnTo>
                  <a:pt x="1093" y="105"/>
                </a:lnTo>
                <a:lnTo>
                  <a:pt x="1063" y="87"/>
                </a:lnTo>
                <a:lnTo>
                  <a:pt x="1032" y="71"/>
                </a:lnTo>
                <a:lnTo>
                  <a:pt x="1000" y="57"/>
                </a:lnTo>
                <a:lnTo>
                  <a:pt x="967" y="44"/>
                </a:lnTo>
                <a:lnTo>
                  <a:pt x="934" y="33"/>
                </a:lnTo>
                <a:lnTo>
                  <a:pt x="900" y="22"/>
                </a:lnTo>
                <a:lnTo>
                  <a:pt x="865" y="14"/>
                </a:lnTo>
                <a:lnTo>
                  <a:pt x="829" y="8"/>
                </a:lnTo>
                <a:lnTo>
                  <a:pt x="794" y="4"/>
                </a:lnTo>
                <a:lnTo>
                  <a:pt x="757" y="1"/>
                </a:lnTo>
                <a:lnTo>
                  <a:pt x="721" y="0"/>
                </a:lnTo>
                <a:lnTo>
                  <a:pt x="721" y="0"/>
                </a:lnTo>
                <a:close/>
                <a:moveTo>
                  <a:pt x="1354" y="920"/>
                </a:moveTo>
                <a:lnTo>
                  <a:pt x="1354" y="920"/>
                </a:lnTo>
                <a:lnTo>
                  <a:pt x="1301" y="923"/>
                </a:lnTo>
                <a:lnTo>
                  <a:pt x="1259" y="925"/>
                </a:lnTo>
                <a:lnTo>
                  <a:pt x="1259" y="925"/>
                </a:lnTo>
                <a:lnTo>
                  <a:pt x="1229" y="924"/>
                </a:lnTo>
                <a:lnTo>
                  <a:pt x="1204" y="921"/>
                </a:lnTo>
                <a:lnTo>
                  <a:pt x="1204" y="921"/>
                </a:lnTo>
                <a:lnTo>
                  <a:pt x="1187" y="859"/>
                </a:lnTo>
                <a:lnTo>
                  <a:pt x="1164" y="770"/>
                </a:lnTo>
                <a:lnTo>
                  <a:pt x="1141" y="681"/>
                </a:lnTo>
                <a:lnTo>
                  <a:pt x="1126" y="620"/>
                </a:lnTo>
                <a:lnTo>
                  <a:pt x="1126" y="620"/>
                </a:lnTo>
                <a:lnTo>
                  <a:pt x="1121" y="592"/>
                </a:lnTo>
                <a:lnTo>
                  <a:pt x="1117" y="564"/>
                </a:lnTo>
                <a:lnTo>
                  <a:pt x="1111" y="517"/>
                </a:lnTo>
                <a:lnTo>
                  <a:pt x="1111" y="517"/>
                </a:lnTo>
                <a:lnTo>
                  <a:pt x="1153" y="504"/>
                </a:lnTo>
                <a:lnTo>
                  <a:pt x="1176" y="498"/>
                </a:lnTo>
                <a:lnTo>
                  <a:pt x="1197" y="494"/>
                </a:lnTo>
                <a:lnTo>
                  <a:pt x="1197" y="494"/>
                </a:lnTo>
                <a:lnTo>
                  <a:pt x="1333" y="466"/>
                </a:lnTo>
                <a:lnTo>
                  <a:pt x="1333" y="466"/>
                </a:lnTo>
                <a:lnTo>
                  <a:pt x="1345" y="497"/>
                </a:lnTo>
                <a:lnTo>
                  <a:pt x="1356" y="526"/>
                </a:lnTo>
                <a:lnTo>
                  <a:pt x="1364" y="558"/>
                </a:lnTo>
                <a:lnTo>
                  <a:pt x="1371" y="589"/>
                </a:lnTo>
                <a:lnTo>
                  <a:pt x="1377" y="621"/>
                </a:lnTo>
                <a:lnTo>
                  <a:pt x="1381" y="653"/>
                </a:lnTo>
                <a:lnTo>
                  <a:pt x="1383" y="687"/>
                </a:lnTo>
                <a:lnTo>
                  <a:pt x="1384" y="721"/>
                </a:lnTo>
                <a:lnTo>
                  <a:pt x="1384" y="721"/>
                </a:lnTo>
                <a:lnTo>
                  <a:pt x="1383" y="746"/>
                </a:lnTo>
                <a:lnTo>
                  <a:pt x="1382" y="771"/>
                </a:lnTo>
                <a:lnTo>
                  <a:pt x="1379" y="797"/>
                </a:lnTo>
                <a:lnTo>
                  <a:pt x="1376" y="822"/>
                </a:lnTo>
                <a:lnTo>
                  <a:pt x="1372" y="847"/>
                </a:lnTo>
                <a:lnTo>
                  <a:pt x="1367" y="871"/>
                </a:lnTo>
                <a:lnTo>
                  <a:pt x="1361" y="895"/>
                </a:lnTo>
                <a:lnTo>
                  <a:pt x="1354" y="920"/>
                </a:lnTo>
                <a:lnTo>
                  <a:pt x="1354" y="920"/>
                </a:lnTo>
                <a:close/>
                <a:moveTo>
                  <a:pt x="806" y="888"/>
                </a:moveTo>
                <a:lnTo>
                  <a:pt x="987" y="1055"/>
                </a:lnTo>
                <a:lnTo>
                  <a:pt x="990" y="1057"/>
                </a:lnTo>
                <a:lnTo>
                  <a:pt x="990" y="1057"/>
                </a:lnTo>
                <a:lnTo>
                  <a:pt x="1000" y="1064"/>
                </a:lnTo>
                <a:lnTo>
                  <a:pt x="1000" y="1064"/>
                </a:lnTo>
                <a:lnTo>
                  <a:pt x="991" y="1076"/>
                </a:lnTo>
                <a:lnTo>
                  <a:pt x="984" y="1082"/>
                </a:lnTo>
                <a:lnTo>
                  <a:pt x="977" y="1088"/>
                </a:lnTo>
                <a:lnTo>
                  <a:pt x="967" y="1094"/>
                </a:lnTo>
                <a:lnTo>
                  <a:pt x="958" y="1099"/>
                </a:lnTo>
                <a:lnTo>
                  <a:pt x="948" y="1102"/>
                </a:lnTo>
                <a:lnTo>
                  <a:pt x="937" y="1103"/>
                </a:lnTo>
                <a:lnTo>
                  <a:pt x="937" y="1103"/>
                </a:lnTo>
                <a:lnTo>
                  <a:pt x="929" y="1102"/>
                </a:lnTo>
                <a:lnTo>
                  <a:pt x="922" y="1100"/>
                </a:lnTo>
                <a:lnTo>
                  <a:pt x="922" y="1100"/>
                </a:lnTo>
                <a:lnTo>
                  <a:pt x="921" y="1099"/>
                </a:lnTo>
                <a:lnTo>
                  <a:pt x="921" y="1099"/>
                </a:lnTo>
                <a:lnTo>
                  <a:pt x="913" y="1094"/>
                </a:lnTo>
                <a:lnTo>
                  <a:pt x="906" y="1090"/>
                </a:lnTo>
                <a:lnTo>
                  <a:pt x="901" y="1085"/>
                </a:lnTo>
                <a:lnTo>
                  <a:pt x="768" y="943"/>
                </a:lnTo>
                <a:lnTo>
                  <a:pt x="768" y="943"/>
                </a:lnTo>
                <a:lnTo>
                  <a:pt x="764" y="940"/>
                </a:lnTo>
                <a:lnTo>
                  <a:pt x="759" y="937"/>
                </a:lnTo>
                <a:lnTo>
                  <a:pt x="754" y="935"/>
                </a:lnTo>
                <a:lnTo>
                  <a:pt x="749" y="935"/>
                </a:lnTo>
                <a:lnTo>
                  <a:pt x="743" y="935"/>
                </a:lnTo>
                <a:lnTo>
                  <a:pt x="738" y="936"/>
                </a:lnTo>
                <a:lnTo>
                  <a:pt x="733" y="939"/>
                </a:lnTo>
                <a:lnTo>
                  <a:pt x="729" y="942"/>
                </a:lnTo>
                <a:lnTo>
                  <a:pt x="729" y="942"/>
                </a:lnTo>
                <a:lnTo>
                  <a:pt x="725" y="946"/>
                </a:lnTo>
                <a:lnTo>
                  <a:pt x="722" y="951"/>
                </a:lnTo>
                <a:lnTo>
                  <a:pt x="721" y="956"/>
                </a:lnTo>
                <a:lnTo>
                  <a:pt x="719" y="962"/>
                </a:lnTo>
                <a:lnTo>
                  <a:pt x="719" y="967"/>
                </a:lnTo>
                <a:lnTo>
                  <a:pt x="722" y="973"/>
                </a:lnTo>
                <a:lnTo>
                  <a:pt x="724" y="978"/>
                </a:lnTo>
                <a:lnTo>
                  <a:pt x="728" y="982"/>
                </a:lnTo>
                <a:lnTo>
                  <a:pt x="859" y="1122"/>
                </a:lnTo>
                <a:lnTo>
                  <a:pt x="859" y="1122"/>
                </a:lnTo>
                <a:lnTo>
                  <a:pt x="866" y="1129"/>
                </a:lnTo>
                <a:lnTo>
                  <a:pt x="866" y="1129"/>
                </a:lnTo>
                <a:lnTo>
                  <a:pt x="857" y="1134"/>
                </a:lnTo>
                <a:lnTo>
                  <a:pt x="848" y="1139"/>
                </a:lnTo>
                <a:lnTo>
                  <a:pt x="837" y="1142"/>
                </a:lnTo>
                <a:lnTo>
                  <a:pt x="826" y="1144"/>
                </a:lnTo>
                <a:lnTo>
                  <a:pt x="826" y="1144"/>
                </a:lnTo>
                <a:lnTo>
                  <a:pt x="822" y="1144"/>
                </a:lnTo>
                <a:lnTo>
                  <a:pt x="818" y="1143"/>
                </a:lnTo>
                <a:lnTo>
                  <a:pt x="809" y="1139"/>
                </a:lnTo>
                <a:lnTo>
                  <a:pt x="801" y="1133"/>
                </a:lnTo>
                <a:lnTo>
                  <a:pt x="794" y="1127"/>
                </a:lnTo>
                <a:lnTo>
                  <a:pt x="669" y="1000"/>
                </a:lnTo>
                <a:lnTo>
                  <a:pt x="669" y="1000"/>
                </a:lnTo>
                <a:lnTo>
                  <a:pt x="665" y="997"/>
                </a:lnTo>
                <a:lnTo>
                  <a:pt x="660" y="994"/>
                </a:lnTo>
                <a:lnTo>
                  <a:pt x="654" y="993"/>
                </a:lnTo>
                <a:lnTo>
                  <a:pt x="649" y="992"/>
                </a:lnTo>
                <a:lnTo>
                  <a:pt x="644" y="993"/>
                </a:lnTo>
                <a:lnTo>
                  <a:pt x="638" y="994"/>
                </a:lnTo>
                <a:lnTo>
                  <a:pt x="634" y="997"/>
                </a:lnTo>
                <a:lnTo>
                  <a:pt x="629" y="1000"/>
                </a:lnTo>
                <a:lnTo>
                  <a:pt x="629" y="1000"/>
                </a:lnTo>
                <a:lnTo>
                  <a:pt x="626" y="1004"/>
                </a:lnTo>
                <a:lnTo>
                  <a:pt x="623" y="1009"/>
                </a:lnTo>
                <a:lnTo>
                  <a:pt x="621" y="1014"/>
                </a:lnTo>
                <a:lnTo>
                  <a:pt x="621" y="1020"/>
                </a:lnTo>
                <a:lnTo>
                  <a:pt x="621" y="1025"/>
                </a:lnTo>
                <a:lnTo>
                  <a:pt x="623" y="1030"/>
                </a:lnTo>
                <a:lnTo>
                  <a:pt x="625" y="1036"/>
                </a:lnTo>
                <a:lnTo>
                  <a:pt x="629" y="1040"/>
                </a:lnTo>
                <a:lnTo>
                  <a:pt x="738" y="1150"/>
                </a:lnTo>
                <a:lnTo>
                  <a:pt x="738" y="1150"/>
                </a:lnTo>
                <a:lnTo>
                  <a:pt x="727" y="1153"/>
                </a:lnTo>
                <a:lnTo>
                  <a:pt x="714" y="1154"/>
                </a:lnTo>
                <a:lnTo>
                  <a:pt x="701" y="1154"/>
                </a:lnTo>
                <a:lnTo>
                  <a:pt x="688" y="1153"/>
                </a:lnTo>
                <a:lnTo>
                  <a:pt x="688" y="1153"/>
                </a:lnTo>
                <a:lnTo>
                  <a:pt x="682" y="1150"/>
                </a:lnTo>
                <a:lnTo>
                  <a:pt x="673" y="1144"/>
                </a:lnTo>
                <a:lnTo>
                  <a:pt x="660" y="1134"/>
                </a:lnTo>
                <a:lnTo>
                  <a:pt x="642" y="1120"/>
                </a:lnTo>
                <a:lnTo>
                  <a:pt x="620" y="1101"/>
                </a:lnTo>
                <a:lnTo>
                  <a:pt x="591" y="1076"/>
                </a:lnTo>
                <a:lnTo>
                  <a:pt x="514" y="1006"/>
                </a:lnTo>
                <a:lnTo>
                  <a:pt x="514" y="1006"/>
                </a:lnTo>
                <a:lnTo>
                  <a:pt x="497" y="991"/>
                </a:lnTo>
                <a:lnTo>
                  <a:pt x="497" y="991"/>
                </a:lnTo>
                <a:lnTo>
                  <a:pt x="333" y="847"/>
                </a:lnTo>
                <a:lnTo>
                  <a:pt x="333" y="847"/>
                </a:lnTo>
                <a:lnTo>
                  <a:pt x="348" y="793"/>
                </a:lnTo>
                <a:lnTo>
                  <a:pt x="348" y="793"/>
                </a:lnTo>
                <a:lnTo>
                  <a:pt x="378" y="676"/>
                </a:lnTo>
                <a:lnTo>
                  <a:pt x="396" y="600"/>
                </a:lnTo>
                <a:lnTo>
                  <a:pt x="396" y="600"/>
                </a:lnTo>
                <a:lnTo>
                  <a:pt x="402" y="570"/>
                </a:lnTo>
                <a:lnTo>
                  <a:pt x="406" y="542"/>
                </a:lnTo>
                <a:lnTo>
                  <a:pt x="411" y="514"/>
                </a:lnTo>
                <a:lnTo>
                  <a:pt x="413" y="490"/>
                </a:lnTo>
                <a:lnTo>
                  <a:pt x="413" y="490"/>
                </a:lnTo>
                <a:lnTo>
                  <a:pt x="444" y="488"/>
                </a:lnTo>
                <a:lnTo>
                  <a:pt x="472" y="488"/>
                </a:lnTo>
                <a:lnTo>
                  <a:pt x="472" y="488"/>
                </a:lnTo>
                <a:lnTo>
                  <a:pt x="497" y="490"/>
                </a:lnTo>
                <a:lnTo>
                  <a:pt x="533" y="494"/>
                </a:lnTo>
                <a:lnTo>
                  <a:pt x="533" y="494"/>
                </a:lnTo>
                <a:lnTo>
                  <a:pt x="523" y="505"/>
                </a:lnTo>
                <a:lnTo>
                  <a:pt x="513" y="517"/>
                </a:lnTo>
                <a:lnTo>
                  <a:pt x="505" y="530"/>
                </a:lnTo>
                <a:lnTo>
                  <a:pt x="497" y="545"/>
                </a:lnTo>
                <a:lnTo>
                  <a:pt x="489" y="559"/>
                </a:lnTo>
                <a:lnTo>
                  <a:pt x="482" y="574"/>
                </a:lnTo>
                <a:lnTo>
                  <a:pt x="476" y="589"/>
                </a:lnTo>
                <a:lnTo>
                  <a:pt x="471" y="605"/>
                </a:lnTo>
                <a:lnTo>
                  <a:pt x="466" y="620"/>
                </a:lnTo>
                <a:lnTo>
                  <a:pt x="462" y="635"/>
                </a:lnTo>
                <a:lnTo>
                  <a:pt x="460" y="649"/>
                </a:lnTo>
                <a:lnTo>
                  <a:pt x="458" y="663"/>
                </a:lnTo>
                <a:lnTo>
                  <a:pt x="457" y="676"/>
                </a:lnTo>
                <a:lnTo>
                  <a:pt x="457" y="687"/>
                </a:lnTo>
                <a:lnTo>
                  <a:pt x="459" y="697"/>
                </a:lnTo>
                <a:lnTo>
                  <a:pt x="461" y="705"/>
                </a:lnTo>
                <a:lnTo>
                  <a:pt x="461" y="705"/>
                </a:lnTo>
                <a:lnTo>
                  <a:pt x="465" y="713"/>
                </a:lnTo>
                <a:lnTo>
                  <a:pt x="469" y="721"/>
                </a:lnTo>
                <a:lnTo>
                  <a:pt x="474" y="728"/>
                </a:lnTo>
                <a:lnTo>
                  <a:pt x="480" y="734"/>
                </a:lnTo>
                <a:lnTo>
                  <a:pt x="486" y="739"/>
                </a:lnTo>
                <a:lnTo>
                  <a:pt x="492" y="744"/>
                </a:lnTo>
                <a:lnTo>
                  <a:pt x="499" y="748"/>
                </a:lnTo>
                <a:lnTo>
                  <a:pt x="507" y="752"/>
                </a:lnTo>
                <a:lnTo>
                  <a:pt x="507" y="752"/>
                </a:lnTo>
                <a:lnTo>
                  <a:pt x="520" y="756"/>
                </a:lnTo>
                <a:lnTo>
                  <a:pt x="534" y="759"/>
                </a:lnTo>
                <a:lnTo>
                  <a:pt x="548" y="759"/>
                </a:lnTo>
                <a:lnTo>
                  <a:pt x="560" y="759"/>
                </a:lnTo>
                <a:lnTo>
                  <a:pt x="572" y="757"/>
                </a:lnTo>
                <a:lnTo>
                  <a:pt x="583" y="755"/>
                </a:lnTo>
                <a:lnTo>
                  <a:pt x="593" y="752"/>
                </a:lnTo>
                <a:lnTo>
                  <a:pt x="602" y="749"/>
                </a:lnTo>
                <a:lnTo>
                  <a:pt x="602" y="749"/>
                </a:lnTo>
                <a:lnTo>
                  <a:pt x="614" y="742"/>
                </a:lnTo>
                <a:lnTo>
                  <a:pt x="626" y="734"/>
                </a:lnTo>
                <a:lnTo>
                  <a:pt x="637" y="724"/>
                </a:lnTo>
                <a:lnTo>
                  <a:pt x="648" y="712"/>
                </a:lnTo>
                <a:lnTo>
                  <a:pt x="659" y="699"/>
                </a:lnTo>
                <a:lnTo>
                  <a:pt x="669" y="686"/>
                </a:lnTo>
                <a:lnTo>
                  <a:pt x="688" y="660"/>
                </a:lnTo>
                <a:lnTo>
                  <a:pt x="688" y="660"/>
                </a:lnTo>
                <a:lnTo>
                  <a:pt x="690" y="660"/>
                </a:lnTo>
                <a:lnTo>
                  <a:pt x="690" y="660"/>
                </a:lnTo>
                <a:lnTo>
                  <a:pt x="705" y="659"/>
                </a:lnTo>
                <a:lnTo>
                  <a:pt x="714" y="658"/>
                </a:lnTo>
                <a:lnTo>
                  <a:pt x="724" y="656"/>
                </a:lnTo>
                <a:lnTo>
                  <a:pt x="724" y="656"/>
                </a:lnTo>
                <a:lnTo>
                  <a:pt x="744" y="651"/>
                </a:lnTo>
                <a:lnTo>
                  <a:pt x="757" y="647"/>
                </a:lnTo>
                <a:lnTo>
                  <a:pt x="757" y="647"/>
                </a:lnTo>
                <a:lnTo>
                  <a:pt x="786" y="669"/>
                </a:lnTo>
                <a:lnTo>
                  <a:pt x="826" y="701"/>
                </a:lnTo>
                <a:lnTo>
                  <a:pt x="867" y="735"/>
                </a:lnTo>
                <a:lnTo>
                  <a:pt x="896" y="760"/>
                </a:lnTo>
                <a:lnTo>
                  <a:pt x="896" y="760"/>
                </a:lnTo>
                <a:lnTo>
                  <a:pt x="936" y="800"/>
                </a:lnTo>
                <a:lnTo>
                  <a:pt x="992" y="858"/>
                </a:lnTo>
                <a:lnTo>
                  <a:pt x="1044" y="913"/>
                </a:lnTo>
                <a:lnTo>
                  <a:pt x="1061" y="932"/>
                </a:lnTo>
                <a:lnTo>
                  <a:pt x="1070" y="942"/>
                </a:lnTo>
                <a:lnTo>
                  <a:pt x="1070" y="942"/>
                </a:lnTo>
                <a:lnTo>
                  <a:pt x="1074" y="949"/>
                </a:lnTo>
                <a:lnTo>
                  <a:pt x="1078" y="959"/>
                </a:lnTo>
                <a:lnTo>
                  <a:pt x="1082" y="972"/>
                </a:lnTo>
                <a:lnTo>
                  <a:pt x="1085" y="986"/>
                </a:lnTo>
                <a:lnTo>
                  <a:pt x="1085" y="986"/>
                </a:lnTo>
                <a:lnTo>
                  <a:pt x="1086" y="995"/>
                </a:lnTo>
                <a:lnTo>
                  <a:pt x="1085" y="1005"/>
                </a:lnTo>
                <a:lnTo>
                  <a:pt x="1084" y="1010"/>
                </a:lnTo>
                <a:lnTo>
                  <a:pt x="1083" y="1015"/>
                </a:lnTo>
                <a:lnTo>
                  <a:pt x="1080" y="1020"/>
                </a:lnTo>
                <a:lnTo>
                  <a:pt x="1077" y="1023"/>
                </a:lnTo>
                <a:lnTo>
                  <a:pt x="1077" y="1023"/>
                </a:lnTo>
                <a:lnTo>
                  <a:pt x="1075" y="1025"/>
                </a:lnTo>
                <a:lnTo>
                  <a:pt x="1073" y="1026"/>
                </a:lnTo>
                <a:lnTo>
                  <a:pt x="1067" y="1027"/>
                </a:lnTo>
                <a:lnTo>
                  <a:pt x="1060" y="1026"/>
                </a:lnTo>
                <a:lnTo>
                  <a:pt x="1052" y="1024"/>
                </a:lnTo>
                <a:lnTo>
                  <a:pt x="1044" y="1022"/>
                </a:lnTo>
                <a:lnTo>
                  <a:pt x="1037" y="1018"/>
                </a:lnTo>
                <a:lnTo>
                  <a:pt x="1023" y="1011"/>
                </a:lnTo>
                <a:lnTo>
                  <a:pt x="843" y="847"/>
                </a:lnTo>
                <a:lnTo>
                  <a:pt x="843" y="847"/>
                </a:lnTo>
                <a:lnTo>
                  <a:pt x="839" y="843"/>
                </a:lnTo>
                <a:lnTo>
                  <a:pt x="834" y="841"/>
                </a:lnTo>
                <a:lnTo>
                  <a:pt x="829" y="839"/>
                </a:lnTo>
                <a:lnTo>
                  <a:pt x="823" y="839"/>
                </a:lnTo>
                <a:lnTo>
                  <a:pt x="818" y="840"/>
                </a:lnTo>
                <a:lnTo>
                  <a:pt x="813" y="841"/>
                </a:lnTo>
                <a:lnTo>
                  <a:pt x="808" y="844"/>
                </a:lnTo>
                <a:lnTo>
                  <a:pt x="804" y="849"/>
                </a:lnTo>
                <a:lnTo>
                  <a:pt x="804" y="849"/>
                </a:lnTo>
                <a:lnTo>
                  <a:pt x="801" y="853"/>
                </a:lnTo>
                <a:lnTo>
                  <a:pt x="798" y="858"/>
                </a:lnTo>
                <a:lnTo>
                  <a:pt x="797" y="864"/>
                </a:lnTo>
                <a:lnTo>
                  <a:pt x="797" y="869"/>
                </a:lnTo>
                <a:lnTo>
                  <a:pt x="798" y="874"/>
                </a:lnTo>
                <a:lnTo>
                  <a:pt x="799" y="879"/>
                </a:lnTo>
                <a:lnTo>
                  <a:pt x="802" y="884"/>
                </a:lnTo>
                <a:lnTo>
                  <a:pt x="806" y="888"/>
                </a:lnTo>
                <a:lnTo>
                  <a:pt x="806" y="888"/>
                </a:lnTo>
                <a:close/>
                <a:moveTo>
                  <a:pt x="935" y="719"/>
                </a:moveTo>
                <a:lnTo>
                  <a:pt x="935" y="719"/>
                </a:lnTo>
                <a:lnTo>
                  <a:pt x="920" y="705"/>
                </a:lnTo>
                <a:lnTo>
                  <a:pt x="898" y="687"/>
                </a:lnTo>
                <a:lnTo>
                  <a:pt x="850" y="647"/>
                </a:lnTo>
                <a:lnTo>
                  <a:pt x="850" y="647"/>
                </a:lnTo>
                <a:lnTo>
                  <a:pt x="809" y="616"/>
                </a:lnTo>
                <a:lnTo>
                  <a:pt x="786" y="599"/>
                </a:lnTo>
                <a:lnTo>
                  <a:pt x="778" y="594"/>
                </a:lnTo>
                <a:lnTo>
                  <a:pt x="773" y="592"/>
                </a:lnTo>
                <a:lnTo>
                  <a:pt x="767" y="590"/>
                </a:lnTo>
                <a:lnTo>
                  <a:pt x="767" y="590"/>
                </a:lnTo>
                <a:lnTo>
                  <a:pt x="759" y="589"/>
                </a:lnTo>
                <a:lnTo>
                  <a:pt x="751" y="590"/>
                </a:lnTo>
                <a:lnTo>
                  <a:pt x="745" y="592"/>
                </a:lnTo>
                <a:lnTo>
                  <a:pt x="739" y="594"/>
                </a:lnTo>
                <a:lnTo>
                  <a:pt x="739" y="594"/>
                </a:lnTo>
                <a:lnTo>
                  <a:pt x="729" y="598"/>
                </a:lnTo>
                <a:lnTo>
                  <a:pt x="713" y="601"/>
                </a:lnTo>
                <a:lnTo>
                  <a:pt x="713" y="601"/>
                </a:lnTo>
                <a:lnTo>
                  <a:pt x="701" y="603"/>
                </a:lnTo>
                <a:lnTo>
                  <a:pt x="689" y="603"/>
                </a:lnTo>
                <a:lnTo>
                  <a:pt x="689" y="603"/>
                </a:lnTo>
                <a:lnTo>
                  <a:pt x="679" y="603"/>
                </a:lnTo>
                <a:lnTo>
                  <a:pt x="670" y="605"/>
                </a:lnTo>
                <a:lnTo>
                  <a:pt x="665" y="606"/>
                </a:lnTo>
                <a:lnTo>
                  <a:pt x="660" y="608"/>
                </a:lnTo>
                <a:lnTo>
                  <a:pt x="655" y="610"/>
                </a:lnTo>
                <a:lnTo>
                  <a:pt x="651" y="614"/>
                </a:lnTo>
                <a:lnTo>
                  <a:pt x="651" y="614"/>
                </a:lnTo>
                <a:lnTo>
                  <a:pt x="647" y="619"/>
                </a:lnTo>
                <a:lnTo>
                  <a:pt x="641" y="627"/>
                </a:lnTo>
                <a:lnTo>
                  <a:pt x="641" y="627"/>
                </a:lnTo>
                <a:lnTo>
                  <a:pt x="631" y="643"/>
                </a:lnTo>
                <a:lnTo>
                  <a:pt x="615" y="664"/>
                </a:lnTo>
                <a:lnTo>
                  <a:pt x="606" y="675"/>
                </a:lnTo>
                <a:lnTo>
                  <a:pt x="597" y="684"/>
                </a:lnTo>
                <a:lnTo>
                  <a:pt x="587" y="692"/>
                </a:lnTo>
                <a:lnTo>
                  <a:pt x="579" y="697"/>
                </a:lnTo>
                <a:lnTo>
                  <a:pt x="579" y="697"/>
                </a:lnTo>
                <a:lnTo>
                  <a:pt x="568" y="700"/>
                </a:lnTo>
                <a:lnTo>
                  <a:pt x="555" y="702"/>
                </a:lnTo>
                <a:lnTo>
                  <a:pt x="548" y="703"/>
                </a:lnTo>
                <a:lnTo>
                  <a:pt x="541" y="702"/>
                </a:lnTo>
                <a:lnTo>
                  <a:pt x="535" y="701"/>
                </a:lnTo>
                <a:lnTo>
                  <a:pt x="528" y="699"/>
                </a:lnTo>
                <a:lnTo>
                  <a:pt x="528" y="699"/>
                </a:lnTo>
                <a:lnTo>
                  <a:pt x="523" y="697"/>
                </a:lnTo>
                <a:lnTo>
                  <a:pt x="519" y="694"/>
                </a:lnTo>
                <a:lnTo>
                  <a:pt x="516" y="690"/>
                </a:lnTo>
                <a:lnTo>
                  <a:pt x="514" y="685"/>
                </a:lnTo>
                <a:lnTo>
                  <a:pt x="514" y="685"/>
                </a:lnTo>
                <a:lnTo>
                  <a:pt x="513" y="680"/>
                </a:lnTo>
                <a:lnTo>
                  <a:pt x="513" y="673"/>
                </a:lnTo>
                <a:lnTo>
                  <a:pt x="514" y="664"/>
                </a:lnTo>
                <a:lnTo>
                  <a:pt x="516" y="653"/>
                </a:lnTo>
                <a:lnTo>
                  <a:pt x="522" y="630"/>
                </a:lnTo>
                <a:lnTo>
                  <a:pt x="531" y="605"/>
                </a:lnTo>
                <a:lnTo>
                  <a:pt x="537" y="591"/>
                </a:lnTo>
                <a:lnTo>
                  <a:pt x="543" y="578"/>
                </a:lnTo>
                <a:lnTo>
                  <a:pt x="549" y="566"/>
                </a:lnTo>
                <a:lnTo>
                  <a:pt x="556" y="555"/>
                </a:lnTo>
                <a:lnTo>
                  <a:pt x="563" y="544"/>
                </a:lnTo>
                <a:lnTo>
                  <a:pt x="571" y="535"/>
                </a:lnTo>
                <a:lnTo>
                  <a:pt x="579" y="527"/>
                </a:lnTo>
                <a:lnTo>
                  <a:pt x="587" y="522"/>
                </a:lnTo>
                <a:lnTo>
                  <a:pt x="587" y="522"/>
                </a:lnTo>
                <a:lnTo>
                  <a:pt x="614" y="507"/>
                </a:lnTo>
                <a:lnTo>
                  <a:pt x="614" y="507"/>
                </a:lnTo>
                <a:lnTo>
                  <a:pt x="651" y="487"/>
                </a:lnTo>
                <a:lnTo>
                  <a:pt x="672" y="478"/>
                </a:lnTo>
                <a:lnTo>
                  <a:pt x="691" y="469"/>
                </a:lnTo>
                <a:lnTo>
                  <a:pt x="710" y="462"/>
                </a:lnTo>
                <a:lnTo>
                  <a:pt x="719" y="460"/>
                </a:lnTo>
                <a:lnTo>
                  <a:pt x="729" y="458"/>
                </a:lnTo>
                <a:lnTo>
                  <a:pt x="738" y="457"/>
                </a:lnTo>
                <a:lnTo>
                  <a:pt x="747" y="457"/>
                </a:lnTo>
                <a:lnTo>
                  <a:pt x="756" y="458"/>
                </a:lnTo>
                <a:lnTo>
                  <a:pt x="764" y="459"/>
                </a:lnTo>
                <a:lnTo>
                  <a:pt x="764" y="459"/>
                </a:lnTo>
                <a:lnTo>
                  <a:pt x="779" y="463"/>
                </a:lnTo>
                <a:lnTo>
                  <a:pt x="796" y="469"/>
                </a:lnTo>
                <a:lnTo>
                  <a:pt x="831" y="483"/>
                </a:lnTo>
                <a:lnTo>
                  <a:pt x="868" y="498"/>
                </a:lnTo>
                <a:lnTo>
                  <a:pt x="903" y="512"/>
                </a:lnTo>
                <a:lnTo>
                  <a:pt x="903" y="512"/>
                </a:lnTo>
                <a:lnTo>
                  <a:pt x="941" y="528"/>
                </a:lnTo>
                <a:lnTo>
                  <a:pt x="971" y="541"/>
                </a:lnTo>
                <a:lnTo>
                  <a:pt x="971" y="541"/>
                </a:lnTo>
                <a:lnTo>
                  <a:pt x="994" y="548"/>
                </a:lnTo>
                <a:lnTo>
                  <a:pt x="1018" y="553"/>
                </a:lnTo>
                <a:lnTo>
                  <a:pt x="1041" y="557"/>
                </a:lnTo>
                <a:lnTo>
                  <a:pt x="1059" y="559"/>
                </a:lnTo>
                <a:lnTo>
                  <a:pt x="1059" y="559"/>
                </a:lnTo>
                <a:lnTo>
                  <a:pt x="1064" y="596"/>
                </a:lnTo>
                <a:lnTo>
                  <a:pt x="1071" y="631"/>
                </a:lnTo>
                <a:lnTo>
                  <a:pt x="1071" y="631"/>
                </a:lnTo>
                <a:lnTo>
                  <a:pt x="1088" y="703"/>
                </a:lnTo>
                <a:lnTo>
                  <a:pt x="1116" y="812"/>
                </a:lnTo>
                <a:lnTo>
                  <a:pt x="1116" y="812"/>
                </a:lnTo>
                <a:lnTo>
                  <a:pt x="1136" y="887"/>
                </a:lnTo>
                <a:lnTo>
                  <a:pt x="1114" y="906"/>
                </a:lnTo>
                <a:lnTo>
                  <a:pt x="1114" y="906"/>
                </a:lnTo>
                <a:lnTo>
                  <a:pt x="1100" y="890"/>
                </a:lnTo>
                <a:lnTo>
                  <a:pt x="1079" y="868"/>
                </a:lnTo>
                <a:lnTo>
                  <a:pt x="1024" y="811"/>
                </a:lnTo>
                <a:lnTo>
                  <a:pt x="971" y="755"/>
                </a:lnTo>
                <a:lnTo>
                  <a:pt x="935" y="719"/>
                </a:lnTo>
                <a:lnTo>
                  <a:pt x="935" y="719"/>
                </a:lnTo>
                <a:close/>
                <a:moveTo>
                  <a:pt x="721" y="56"/>
                </a:moveTo>
                <a:lnTo>
                  <a:pt x="721" y="56"/>
                </a:lnTo>
                <a:lnTo>
                  <a:pt x="744" y="57"/>
                </a:lnTo>
                <a:lnTo>
                  <a:pt x="767" y="58"/>
                </a:lnTo>
                <a:lnTo>
                  <a:pt x="792" y="60"/>
                </a:lnTo>
                <a:lnTo>
                  <a:pt x="814" y="63"/>
                </a:lnTo>
                <a:lnTo>
                  <a:pt x="837" y="67"/>
                </a:lnTo>
                <a:lnTo>
                  <a:pt x="860" y="71"/>
                </a:lnTo>
                <a:lnTo>
                  <a:pt x="882" y="76"/>
                </a:lnTo>
                <a:lnTo>
                  <a:pt x="904" y="82"/>
                </a:lnTo>
                <a:lnTo>
                  <a:pt x="926" y="89"/>
                </a:lnTo>
                <a:lnTo>
                  <a:pt x="948" y="97"/>
                </a:lnTo>
                <a:lnTo>
                  <a:pt x="968" y="105"/>
                </a:lnTo>
                <a:lnTo>
                  <a:pt x="990" y="114"/>
                </a:lnTo>
                <a:lnTo>
                  <a:pt x="1010" y="123"/>
                </a:lnTo>
                <a:lnTo>
                  <a:pt x="1030" y="133"/>
                </a:lnTo>
                <a:lnTo>
                  <a:pt x="1050" y="144"/>
                </a:lnTo>
                <a:lnTo>
                  <a:pt x="1069" y="155"/>
                </a:lnTo>
                <a:lnTo>
                  <a:pt x="1087" y="168"/>
                </a:lnTo>
                <a:lnTo>
                  <a:pt x="1106" y="181"/>
                </a:lnTo>
                <a:lnTo>
                  <a:pt x="1124" y="194"/>
                </a:lnTo>
                <a:lnTo>
                  <a:pt x="1141" y="207"/>
                </a:lnTo>
                <a:lnTo>
                  <a:pt x="1159" y="223"/>
                </a:lnTo>
                <a:lnTo>
                  <a:pt x="1175" y="237"/>
                </a:lnTo>
                <a:lnTo>
                  <a:pt x="1191" y="253"/>
                </a:lnTo>
                <a:lnTo>
                  <a:pt x="1206" y="268"/>
                </a:lnTo>
                <a:lnTo>
                  <a:pt x="1222" y="286"/>
                </a:lnTo>
                <a:lnTo>
                  <a:pt x="1236" y="302"/>
                </a:lnTo>
                <a:lnTo>
                  <a:pt x="1249" y="320"/>
                </a:lnTo>
                <a:lnTo>
                  <a:pt x="1262" y="337"/>
                </a:lnTo>
                <a:lnTo>
                  <a:pt x="1275" y="357"/>
                </a:lnTo>
                <a:lnTo>
                  <a:pt x="1287" y="375"/>
                </a:lnTo>
                <a:lnTo>
                  <a:pt x="1299" y="394"/>
                </a:lnTo>
                <a:lnTo>
                  <a:pt x="1309" y="415"/>
                </a:lnTo>
                <a:lnTo>
                  <a:pt x="1309" y="415"/>
                </a:lnTo>
                <a:lnTo>
                  <a:pt x="1186" y="438"/>
                </a:lnTo>
                <a:lnTo>
                  <a:pt x="1186" y="438"/>
                </a:lnTo>
                <a:lnTo>
                  <a:pt x="1169" y="442"/>
                </a:lnTo>
                <a:lnTo>
                  <a:pt x="1150" y="446"/>
                </a:lnTo>
                <a:lnTo>
                  <a:pt x="1115" y="457"/>
                </a:lnTo>
                <a:lnTo>
                  <a:pt x="1072" y="469"/>
                </a:lnTo>
                <a:lnTo>
                  <a:pt x="1052" y="477"/>
                </a:lnTo>
                <a:lnTo>
                  <a:pt x="1053" y="499"/>
                </a:lnTo>
                <a:lnTo>
                  <a:pt x="1053" y="499"/>
                </a:lnTo>
                <a:lnTo>
                  <a:pt x="1053" y="502"/>
                </a:lnTo>
                <a:lnTo>
                  <a:pt x="1053" y="502"/>
                </a:lnTo>
                <a:lnTo>
                  <a:pt x="1021" y="496"/>
                </a:lnTo>
                <a:lnTo>
                  <a:pt x="1005" y="492"/>
                </a:lnTo>
                <a:lnTo>
                  <a:pt x="989" y="487"/>
                </a:lnTo>
                <a:lnTo>
                  <a:pt x="989" y="487"/>
                </a:lnTo>
                <a:lnTo>
                  <a:pt x="961" y="477"/>
                </a:lnTo>
                <a:lnTo>
                  <a:pt x="926" y="461"/>
                </a:lnTo>
                <a:lnTo>
                  <a:pt x="926" y="461"/>
                </a:lnTo>
                <a:lnTo>
                  <a:pt x="889" y="445"/>
                </a:lnTo>
                <a:lnTo>
                  <a:pt x="851" y="430"/>
                </a:lnTo>
                <a:lnTo>
                  <a:pt x="813" y="416"/>
                </a:lnTo>
                <a:lnTo>
                  <a:pt x="795" y="410"/>
                </a:lnTo>
                <a:lnTo>
                  <a:pt x="777" y="404"/>
                </a:lnTo>
                <a:lnTo>
                  <a:pt x="777" y="404"/>
                </a:lnTo>
                <a:lnTo>
                  <a:pt x="767" y="402"/>
                </a:lnTo>
                <a:lnTo>
                  <a:pt x="756" y="401"/>
                </a:lnTo>
                <a:lnTo>
                  <a:pt x="745" y="401"/>
                </a:lnTo>
                <a:lnTo>
                  <a:pt x="735" y="401"/>
                </a:lnTo>
                <a:lnTo>
                  <a:pt x="724" y="402"/>
                </a:lnTo>
                <a:lnTo>
                  <a:pt x="712" y="404"/>
                </a:lnTo>
                <a:lnTo>
                  <a:pt x="691" y="410"/>
                </a:lnTo>
                <a:lnTo>
                  <a:pt x="670" y="417"/>
                </a:lnTo>
                <a:lnTo>
                  <a:pt x="648" y="426"/>
                </a:lnTo>
                <a:lnTo>
                  <a:pt x="628" y="436"/>
                </a:lnTo>
                <a:lnTo>
                  <a:pt x="609" y="446"/>
                </a:lnTo>
                <a:lnTo>
                  <a:pt x="609" y="446"/>
                </a:lnTo>
                <a:lnTo>
                  <a:pt x="542" y="438"/>
                </a:lnTo>
                <a:lnTo>
                  <a:pt x="503" y="434"/>
                </a:lnTo>
                <a:lnTo>
                  <a:pt x="474" y="432"/>
                </a:lnTo>
                <a:lnTo>
                  <a:pt x="474" y="432"/>
                </a:lnTo>
                <a:lnTo>
                  <a:pt x="445" y="432"/>
                </a:lnTo>
                <a:lnTo>
                  <a:pt x="413" y="433"/>
                </a:lnTo>
                <a:lnTo>
                  <a:pt x="396" y="428"/>
                </a:lnTo>
                <a:lnTo>
                  <a:pt x="396" y="428"/>
                </a:lnTo>
                <a:lnTo>
                  <a:pt x="351" y="414"/>
                </a:lnTo>
                <a:lnTo>
                  <a:pt x="312" y="403"/>
                </a:lnTo>
                <a:lnTo>
                  <a:pt x="293" y="398"/>
                </a:lnTo>
                <a:lnTo>
                  <a:pt x="274" y="394"/>
                </a:lnTo>
                <a:lnTo>
                  <a:pt x="274" y="394"/>
                </a:lnTo>
                <a:lnTo>
                  <a:pt x="155" y="371"/>
                </a:lnTo>
                <a:lnTo>
                  <a:pt x="155" y="371"/>
                </a:lnTo>
                <a:lnTo>
                  <a:pt x="167" y="354"/>
                </a:lnTo>
                <a:lnTo>
                  <a:pt x="179" y="336"/>
                </a:lnTo>
                <a:lnTo>
                  <a:pt x="191" y="320"/>
                </a:lnTo>
                <a:lnTo>
                  <a:pt x="204" y="304"/>
                </a:lnTo>
                <a:lnTo>
                  <a:pt x="217" y="288"/>
                </a:lnTo>
                <a:lnTo>
                  <a:pt x="231" y="272"/>
                </a:lnTo>
                <a:lnTo>
                  <a:pt x="245" y="257"/>
                </a:lnTo>
                <a:lnTo>
                  <a:pt x="260" y="242"/>
                </a:lnTo>
                <a:lnTo>
                  <a:pt x="275" y="228"/>
                </a:lnTo>
                <a:lnTo>
                  <a:pt x="291" y="214"/>
                </a:lnTo>
                <a:lnTo>
                  <a:pt x="307" y="201"/>
                </a:lnTo>
                <a:lnTo>
                  <a:pt x="323" y="189"/>
                </a:lnTo>
                <a:lnTo>
                  <a:pt x="340" y="177"/>
                </a:lnTo>
                <a:lnTo>
                  <a:pt x="357" y="165"/>
                </a:lnTo>
                <a:lnTo>
                  <a:pt x="375" y="153"/>
                </a:lnTo>
                <a:lnTo>
                  <a:pt x="392" y="143"/>
                </a:lnTo>
                <a:lnTo>
                  <a:pt x="411" y="133"/>
                </a:lnTo>
                <a:lnTo>
                  <a:pt x="430" y="123"/>
                </a:lnTo>
                <a:lnTo>
                  <a:pt x="448" y="115"/>
                </a:lnTo>
                <a:lnTo>
                  <a:pt x="467" y="107"/>
                </a:lnTo>
                <a:lnTo>
                  <a:pt x="488" y="99"/>
                </a:lnTo>
                <a:lnTo>
                  <a:pt x="507" y="91"/>
                </a:lnTo>
                <a:lnTo>
                  <a:pt x="527" y="85"/>
                </a:lnTo>
                <a:lnTo>
                  <a:pt x="548" y="79"/>
                </a:lnTo>
                <a:lnTo>
                  <a:pt x="569" y="74"/>
                </a:lnTo>
                <a:lnTo>
                  <a:pt x="589" y="69"/>
                </a:lnTo>
                <a:lnTo>
                  <a:pt x="611" y="65"/>
                </a:lnTo>
                <a:lnTo>
                  <a:pt x="632" y="62"/>
                </a:lnTo>
                <a:lnTo>
                  <a:pt x="654" y="60"/>
                </a:lnTo>
                <a:lnTo>
                  <a:pt x="676" y="58"/>
                </a:lnTo>
                <a:lnTo>
                  <a:pt x="698" y="57"/>
                </a:lnTo>
                <a:lnTo>
                  <a:pt x="721" y="56"/>
                </a:lnTo>
                <a:lnTo>
                  <a:pt x="721" y="56"/>
                </a:lnTo>
                <a:close/>
                <a:moveTo>
                  <a:pt x="127" y="423"/>
                </a:moveTo>
                <a:lnTo>
                  <a:pt x="127" y="423"/>
                </a:lnTo>
                <a:lnTo>
                  <a:pt x="263" y="449"/>
                </a:lnTo>
                <a:lnTo>
                  <a:pt x="263" y="449"/>
                </a:lnTo>
                <a:lnTo>
                  <a:pt x="286" y="454"/>
                </a:lnTo>
                <a:lnTo>
                  <a:pt x="310" y="461"/>
                </a:lnTo>
                <a:lnTo>
                  <a:pt x="356" y="475"/>
                </a:lnTo>
                <a:lnTo>
                  <a:pt x="356" y="475"/>
                </a:lnTo>
                <a:lnTo>
                  <a:pt x="358" y="478"/>
                </a:lnTo>
                <a:lnTo>
                  <a:pt x="358" y="478"/>
                </a:lnTo>
                <a:lnTo>
                  <a:pt x="355" y="501"/>
                </a:lnTo>
                <a:lnTo>
                  <a:pt x="352" y="528"/>
                </a:lnTo>
                <a:lnTo>
                  <a:pt x="347" y="558"/>
                </a:lnTo>
                <a:lnTo>
                  <a:pt x="341" y="587"/>
                </a:lnTo>
                <a:lnTo>
                  <a:pt x="341" y="587"/>
                </a:lnTo>
                <a:lnTo>
                  <a:pt x="325" y="654"/>
                </a:lnTo>
                <a:lnTo>
                  <a:pt x="301" y="751"/>
                </a:lnTo>
                <a:lnTo>
                  <a:pt x="275" y="847"/>
                </a:lnTo>
                <a:lnTo>
                  <a:pt x="256" y="913"/>
                </a:lnTo>
                <a:lnTo>
                  <a:pt x="256" y="913"/>
                </a:lnTo>
                <a:lnTo>
                  <a:pt x="230" y="915"/>
                </a:lnTo>
                <a:lnTo>
                  <a:pt x="212" y="916"/>
                </a:lnTo>
                <a:lnTo>
                  <a:pt x="195" y="917"/>
                </a:lnTo>
                <a:lnTo>
                  <a:pt x="195" y="917"/>
                </a:lnTo>
                <a:lnTo>
                  <a:pt x="174" y="916"/>
                </a:lnTo>
                <a:lnTo>
                  <a:pt x="144" y="915"/>
                </a:lnTo>
                <a:lnTo>
                  <a:pt x="84" y="910"/>
                </a:lnTo>
                <a:lnTo>
                  <a:pt x="84" y="910"/>
                </a:lnTo>
                <a:lnTo>
                  <a:pt x="78" y="887"/>
                </a:lnTo>
                <a:lnTo>
                  <a:pt x="72" y="864"/>
                </a:lnTo>
                <a:lnTo>
                  <a:pt x="67" y="840"/>
                </a:lnTo>
                <a:lnTo>
                  <a:pt x="63" y="817"/>
                </a:lnTo>
                <a:lnTo>
                  <a:pt x="60" y="794"/>
                </a:lnTo>
                <a:lnTo>
                  <a:pt x="58" y="769"/>
                </a:lnTo>
                <a:lnTo>
                  <a:pt x="57" y="745"/>
                </a:lnTo>
                <a:lnTo>
                  <a:pt x="56" y="721"/>
                </a:lnTo>
                <a:lnTo>
                  <a:pt x="56" y="721"/>
                </a:lnTo>
                <a:lnTo>
                  <a:pt x="58" y="681"/>
                </a:lnTo>
                <a:lnTo>
                  <a:pt x="61" y="641"/>
                </a:lnTo>
                <a:lnTo>
                  <a:pt x="67" y="603"/>
                </a:lnTo>
                <a:lnTo>
                  <a:pt x="75" y="565"/>
                </a:lnTo>
                <a:lnTo>
                  <a:pt x="84" y="528"/>
                </a:lnTo>
                <a:lnTo>
                  <a:pt x="97" y="492"/>
                </a:lnTo>
                <a:lnTo>
                  <a:pt x="111" y="457"/>
                </a:lnTo>
                <a:lnTo>
                  <a:pt x="127" y="423"/>
                </a:lnTo>
                <a:lnTo>
                  <a:pt x="127" y="423"/>
                </a:lnTo>
                <a:close/>
                <a:moveTo>
                  <a:pt x="721" y="1384"/>
                </a:moveTo>
                <a:lnTo>
                  <a:pt x="721" y="1384"/>
                </a:lnTo>
                <a:lnTo>
                  <a:pt x="694" y="1383"/>
                </a:lnTo>
                <a:lnTo>
                  <a:pt x="669" y="1382"/>
                </a:lnTo>
                <a:lnTo>
                  <a:pt x="643" y="1379"/>
                </a:lnTo>
                <a:lnTo>
                  <a:pt x="618" y="1376"/>
                </a:lnTo>
                <a:lnTo>
                  <a:pt x="592" y="1372"/>
                </a:lnTo>
                <a:lnTo>
                  <a:pt x="568" y="1367"/>
                </a:lnTo>
                <a:lnTo>
                  <a:pt x="544" y="1361"/>
                </a:lnTo>
                <a:lnTo>
                  <a:pt x="520" y="1354"/>
                </a:lnTo>
                <a:lnTo>
                  <a:pt x="497" y="1345"/>
                </a:lnTo>
                <a:lnTo>
                  <a:pt x="474" y="1336"/>
                </a:lnTo>
                <a:lnTo>
                  <a:pt x="451" y="1327"/>
                </a:lnTo>
                <a:lnTo>
                  <a:pt x="429" y="1317"/>
                </a:lnTo>
                <a:lnTo>
                  <a:pt x="408" y="1306"/>
                </a:lnTo>
                <a:lnTo>
                  <a:pt x="386" y="1294"/>
                </a:lnTo>
                <a:lnTo>
                  <a:pt x="365" y="1280"/>
                </a:lnTo>
                <a:lnTo>
                  <a:pt x="345" y="1267"/>
                </a:lnTo>
                <a:lnTo>
                  <a:pt x="325" y="1253"/>
                </a:lnTo>
                <a:lnTo>
                  <a:pt x="306" y="1239"/>
                </a:lnTo>
                <a:lnTo>
                  <a:pt x="288" y="1223"/>
                </a:lnTo>
                <a:lnTo>
                  <a:pt x="269" y="1206"/>
                </a:lnTo>
                <a:lnTo>
                  <a:pt x="252" y="1190"/>
                </a:lnTo>
                <a:lnTo>
                  <a:pt x="235" y="1173"/>
                </a:lnTo>
                <a:lnTo>
                  <a:pt x="218" y="1154"/>
                </a:lnTo>
                <a:lnTo>
                  <a:pt x="203" y="1136"/>
                </a:lnTo>
                <a:lnTo>
                  <a:pt x="188" y="1117"/>
                </a:lnTo>
                <a:lnTo>
                  <a:pt x="174" y="1097"/>
                </a:lnTo>
                <a:lnTo>
                  <a:pt x="161" y="1076"/>
                </a:lnTo>
                <a:lnTo>
                  <a:pt x="147" y="1056"/>
                </a:lnTo>
                <a:lnTo>
                  <a:pt x="136" y="1035"/>
                </a:lnTo>
                <a:lnTo>
                  <a:pt x="125" y="1013"/>
                </a:lnTo>
                <a:lnTo>
                  <a:pt x="114" y="991"/>
                </a:lnTo>
                <a:lnTo>
                  <a:pt x="105" y="968"/>
                </a:lnTo>
                <a:lnTo>
                  <a:pt x="105" y="968"/>
                </a:lnTo>
                <a:lnTo>
                  <a:pt x="155" y="972"/>
                </a:lnTo>
                <a:lnTo>
                  <a:pt x="195" y="973"/>
                </a:lnTo>
                <a:lnTo>
                  <a:pt x="195" y="973"/>
                </a:lnTo>
                <a:lnTo>
                  <a:pt x="214" y="973"/>
                </a:lnTo>
                <a:lnTo>
                  <a:pt x="244" y="971"/>
                </a:lnTo>
                <a:lnTo>
                  <a:pt x="260" y="968"/>
                </a:lnTo>
                <a:lnTo>
                  <a:pt x="274" y="966"/>
                </a:lnTo>
                <a:lnTo>
                  <a:pt x="287" y="962"/>
                </a:lnTo>
                <a:lnTo>
                  <a:pt x="292" y="960"/>
                </a:lnTo>
                <a:lnTo>
                  <a:pt x="296" y="958"/>
                </a:lnTo>
                <a:lnTo>
                  <a:pt x="296" y="958"/>
                </a:lnTo>
                <a:lnTo>
                  <a:pt x="300" y="954"/>
                </a:lnTo>
                <a:lnTo>
                  <a:pt x="304" y="947"/>
                </a:lnTo>
                <a:lnTo>
                  <a:pt x="309" y="933"/>
                </a:lnTo>
                <a:lnTo>
                  <a:pt x="317" y="906"/>
                </a:lnTo>
                <a:lnTo>
                  <a:pt x="317" y="906"/>
                </a:lnTo>
                <a:lnTo>
                  <a:pt x="459" y="1032"/>
                </a:lnTo>
                <a:lnTo>
                  <a:pt x="459" y="1032"/>
                </a:lnTo>
                <a:lnTo>
                  <a:pt x="476" y="1048"/>
                </a:lnTo>
                <a:lnTo>
                  <a:pt x="476" y="1048"/>
                </a:lnTo>
                <a:lnTo>
                  <a:pt x="523" y="1091"/>
                </a:lnTo>
                <a:lnTo>
                  <a:pt x="563" y="1126"/>
                </a:lnTo>
                <a:lnTo>
                  <a:pt x="594" y="1153"/>
                </a:lnTo>
                <a:lnTo>
                  <a:pt x="620" y="1174"/>
                </a:lnTo>
                <a:lnTo>
                  <a:pt x="640" y="1189"/>
                </a:lnTo>
                <a:lnTo>
                  <a:pt x="655" y="1199"/>
                </a:lnTo>
                <a:lnTo>
                  <a:pt x="667" y="1205"/>
                </a:lnTo>
                <a:lnTo>
                  <a:pt x="676" y="1208"/>
                </a:lnTo>
                <a:lnTo>
                  <a:pt x="676" y="1208"/>
                </a:lnTo>
                <a:lnTo>
                  <a:pt x="692" y="1210"/>
                </a:lnTo>
                <a:lnTo>
                  <a:pt x="707" y="1211"/>
                </a:lnTo>
                <a:lnTo>
                  <a:pt x="707" y="1211"/>
                </a:lnTo>
                <a:lnTo>
                  <a:pt x="719" y="1211"/>
                </a:lnTo>
                <a:lnTo>
                  <a:pt x="731" y="1209"/>
                </a:lnTo>
                <a:lnTo>
                  <a:pt x="742" y="1207"/>
                </a:lnTo>
                <a:lnTo>
                  <a:pt x="752" y="1205"/>
                </a:lnTo>
                <a:lnTo>
                  <a:pt x="771" y="1198"/>
                </a:lnTo>
                <a:lnTo>
                  <a:pt x="787" y="1191"/>
                </a:lnTo>
                <a:lnTo>
                  <a:pt x="787" y="1191"/>
                </a:lnTo>
                <a:lnTo>
                  <a:pt x="796" y="1195"/>
                </a:lnTo>
                <a:lnTo>
                  <a:pt x="805" y="1198"/>
                </a:lnTo>
                <a:lnTo>
                  <a:pt x="814" y="1200"/>
                </a:lnTo>
                <a:lnTo>
                  <a:pt x="825" y="1200"/>
                </a:lnTo>
                <a:lnTo>
                  <a:pt x="825" y="1200"/>
                </a:lnTo>
                <a:lnTo>
                  <a:pt x="830" y="1200"/>
                </a:lnTo>
                <a:lnTo>
                  <a:pt x="830" y="1200"/>
                </a:lnTo>
                <a:lnTo>
                  <a:pt x="846" y="1198"/>
                </a:lnTo>
                <a:lnTo>
                  <a:pt x="860" y="1194"/>
                </a:lnTo>
                <a:lnTo>
                  <a:pt x="873" y="1190"/>
                </a:lnTo>
                <a:lnTo>
                  <a:pt x="884" y="1184"/>
                </a:lnTo>
                <a:lnTo>
                  <a:pt x="894" y="1177"/>
                </a:lnTo>
                <a:lnTo>
                  <a:pt x="904" y="1171"/>
                </a:lnTo>
                <a:lnTo>
                  <a:pt x="913" y="1164"/>
                </a:lnTo>
                <a:lnTo>
                  <a:pt x="919" y="1157"/>
                </a:lnTo>
                <a:lnTo>
                  <a:pt x="919" y="1157"/>
                </a:lnTo>
                <a:lnTo>
                  <a:pt x="928" y="1159"/>
                </a:lnTo>
                <a:lnTo>
                  <a:pt x="937" y="1160"/>
                </a:lnTo>
                <a:lnTo>
                  <a:pt x="937" y="1160"/>
                </a:lnTo>
                <a:lnTo>
                  <a:pt x="937" y="1160"/>
                </a:lnTo>
                <a:lnTo>
                  <a:pt x="937" y="1160"/>
                </a:lnTo>
                <a:lnTo>
                  <a:pt x="950" y="1159"/>
                </a:lnTo>
                <a:lnTo>
                  <a:pt x="961" y="1156"/>
                </a:lnTo>
                <a:lnTo>
                  <a:pt x="973" y="1153"/>
                </a:lnTo>
                <a:lnTo>
                  <a:pt x="984" y="1149"/>
                </a:lnTo>
                <a:lnTo>
                  <a:pt x="993" y="1144"/>
                </a:lnTo>
                <a:lnTo>
                  <a:pt x="1002" y="1139"/>
                </a:lnTo>
                <a:lnTo>
                  <a:pt x="1011" y="1133"/>
                </a:lnTo>
                <a:lnTo>
                  <a:pt x="1018" y="1127"/>
                </a:lnTo>
                <a:lnTo>
                  <a:pt x="1031" y="1114"/>
                </a:lnTo>
                <a:lnTo>
                  <a:pt x="1043" y="1102"/>
                </a:lnTo>
                <a:lnTo>
                  <a:pt x="1050" y="1090"/>
                </a:lnTo>
                <a:lnTo>
                  <a:pt x="1055" y="1083"/>
                </a:lnTo>
                <a:lnTo>
                  <a:pt x="1055" y="1083"/>
                </a:lnTo>
                <a:lnTo>
                  <a:pt x="1066" y="1083"/>
                </a:lnTo>
                <a:lnTo>
                  <a:pt x="1075" y="1083"/>
                </a:lnTo>
                <a:lnTo>
                  <a:pt x="1084" y="1082"/>
                </a:lnTo>
                <a:lnTo>
                  <a:pt x="1091" y="1079"/>
                </a:lnTo>
                <a:lnTo>
                  <a:pt x="1099" y="1076"/>
                </a:lnTo>
                <a:lnTo>
                  <a:pt x="1106" y="1073"/>
                </a:lnTo>
                <a:lnTo>
                  <a:pt x="1111" y="1069"/>
                </a:lnTo>
                <a:lnTo>
                  <a:pt x="1116" y="1065"/>
                </a:lnTo>
                <a:lnTo>
                  <a:pt x="1116" y="1065"/>
                </a:lnTo>
                <a:lnTo>
                  <a:pt x="1121" y="1060"/>
                </a:lnTo>
                <a:lnTo>
                  <a:pt x="1126" y="1055"/>
                </a:lnTo>
                <a:lnTo>
                  <a:pt x="1130" y="1049"/>
                </a:lnTo>
                <a:lnTo>
                  <a:pt x="1133" y="1043"/>
                </a:lnTo>
                <a:lnTo>
                  <a:pt x="1138" y="1029"/>
                </a:lnTo>
                <a:lnTo>
                  <a:pt x="1141" y="1015"/>
                </a:lnTo>
                <a:lnTo>
                  <a:pt x="1142" y="1001"/>
                </a:lnTo>
                <a:lnTo>
                  <a:pt x="1142" y="987"/>
                </a:lnTo>
                <a:lnTo>
                  <a:pt x="1140" y="974"/>
                </a:lnTo>
                <a:lnTo>
                  <a:pt x="1137" y="959"/>
                </a:lnTo>
                <a:lnTo>
                  <a:pt x="1153" y="946"/>
                </a:lnTo>
                <a:lnTo>
                  <a:pt x="1153" y="946"/>
                </a:lnTo>
                <a:lnTo>
                  <a:pt x="1156" y="955"/>
                </a:lnTo>
                <a:lnTo>
                  <a:pt x="1160" y="961"/>
                </a:lnTo>
                <a:lnTo>
                  <a:pt x="1162" y="964"/>
                </a:lnTo>
                <a:lnTo>
                  <a:pt x="1165" y="966"/>
                </a:lnTo>
                <a:lnTo>
                  <a:pt x="1165" y="966"/>
                </a:lnTo>
                <a:lnTo>
                  <a:pt x="1169" y="969"/>
                </a:lnTo>
                <a:lnTo>
                  <a:pt x="1173" y="972"/>
                </a:lnTo>
                <a:lnTo>
                  <a:pt x="1184" y="975"/>
                </a:lnTo>
                <a:lnTo>
                  <a:pt x="1197" y="977"/>
                </a:lnTo>
                <a:lnTo>
                  <a:pt x="1211" y="979"/>
                </a:lnTo>
                <a:lnTo>
                  <a:pt x="1240" y="981"/>
                </a:lnTo>
                <a:lnTo>
                  <a:pt x="1259" y="981"/>
                </a:lnTo>
                <a:lnTo>
                  <a:pt x="1259" y="981"/>
                </a:lnTo>
                <a:lnTo>
                  <a:pt x="1291" y="980"/>
                </a:lnTo>
                <a:lnTo>
                  <a:pt x="1332" y="978"/>
                </a:lnTo>
                <a:lnTo>
                  <a:pt x="1332" y="978"/>
                </a:lnTo>
                <a:lnTo>
                  <a:pt x="1322" y="1000"/>
                </a:lnTo>
                <a:lnTo>
                  <a:pt x="1312" y="1021"/>
                </a:lnTo>
                <a:lnTo>
                  <a:pt x="1300" y="1043"/>
                </a:lnTo>
                <a:lnTo>
                  <a:pt x="1289" y="1063"/>
                </a:lnTo>
                <a:lnTo>
                  <a:pt x="1275" y="1083"/>
                </a:lnTo>
                <a:lnTo>
                  <a:pt x="1262" y="1104"/>
                </a:lnTo>
                <a:lnTo>
                  <a:pt x="1248" y="1123"/>
                </a:lnTo>
                <a:lnTo>
                  <a:pt x="1233" y="1141"/>
                </a:lnTo>
                <a:lnTo>
                  <a:pt x="1217" y="1160"/>
                </a:lnTo>
                <a:lnTo>
                  <a:pt x="1201" y="1178"/>
                </a:lnTo>
                <a:lnTo>
                  <a:pt x="1184" y="1194"/>
                </a:lnTo>
                <a:lnTo>
                  <a:pt x="1167" y="1211"/>
                </a:lnTo>
                <a:lnTo>
                  <a:pt x="1148" y="1227"/>
                </a:lnTo>
                <a:lnTo>
                  <a:pt x="1130" y="1242"/>
                </a:lnTo>
                <a:lnTo>
                  <a:pt x="1111" y="1256"/>
                </a:lnTo>
                <a:lnTo>
                  <a:pt x="1091" y="1270"/>
                </a:lnTo>
                <a:lnTo>
                  <a:pt x="1071" y="1284"/>
                </a:lnTo>
                <a:lnTo>
                  <a:pt x="1051" y="1296"/>
                </a:lnTo>
                <a:lnTo>
                  <a:pt x="1029" y="1307"/>
                </a:lnTo>
                <a:lnTo>
                  <a:pt x="1008" y="1318"/>
                </a:lnTo>
                <a:lnTo>
                  <a:pt x="986" y="1328"/>
                </a:lnTo>
                <a:lnTo>
                  <a:pt x="963" y="1337"/>
                </a:lnTo>
                <a:lnTo>
                  <a:pt x="941" y="1347"/>
                </a:lnTo>
                <a:lnTo>
                  <a:pt x="918" y="1354"/>
                </a:lnTo>
                <a:lnTo>
                  <a:pt x="894" y="1361"/>
                </a:lnTo>
                <a:lnTo>
                  <a:pt x="870" y="1367"/>
                </a:lnTo>
                <a:lnTo>
                  <a:pt x="846" y="1372"/>
                </a:lnTo>
                <a:lnTo>
                  <a:pt x="821" y="1376"/>
                </a:lnTo>
                <a:lnTo>
                  <a:pt x="797" y="1380"/>
                </a:lnTo>
                <a:lnTo>
                  <a:pt x="771" y="1382"/>
                </a:lnTo>
                <a:lnTo>
                  <a:pt x="746" y="1383"/>
                </a:lnTo>
                <a:lnTo>
                  <a:pt x="721" y="1384"/>
                </a:lnTo>
                <a:lnTo>
                  <a:pt x="721" y="1384"/>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73" name="Gruppieren 72"/>
          <p:cNvGrpSpPr/>
          <p:nvPr/>
        </p:nvGrpSpPr>
        <p:grpSpPr>
          <a:xfrm>
            <a:off x="4317821" y="3835862"/>
            <a:ext cx="280800" cy="280800"/>
            <a:chOff x="3222922" y="5580788"/>
            <a:chExt cx="280800" cy="280800"/>
          </a:xfrm>
        </p:grpSpPr>
        <p:sp>
          <p:nvSpPr>
            <p:cNvPr id="72" name="Ellipse 71"/>
            <p:cNvSpPr/>
            <p:nvPr/>
          </p:nvSpPr>
          <p:spPr>
            <a:xfrm>
              <a:off x="3222922" y="5580788"/>
              <a:ext cx="280800" cy="28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spcAft>
                  <a:spcPts val="0"/>
                </a:spcAft>
              </a:pPr>
              <a:endParaRPr lang="de-DE" sz="1600" dirty="0">
                <a:ln>
                  <a:noFill/>
                </a:ln>
                <a:solidFill>
                  <a:schemeClr val="tx1"/>
                </a:solidFill>
              </a:endParaRPr>
            </a:p>
          </p:txBody>
        </p:sp>
        <p:sp>
          <p:nvSpPr>
            <p:cNvPr id="71" name="Freeform 5">
              <a:extLst>
                <a:ext uri="{FF2B5EF4-FFF2-40B4-BE49-F238E27FC236}">
                  <a16:creationId xmlns:a16="http://schemas.microsoft.com/office/drawing/2014/main" id="{34E952C4-91C6-46F4-9663-CFD04A10D406}"/>
                </a:ext>
              </a:extLst>
            </p:cNvPr>
            <p:cNvSpPr>
              <a:spLocks noEditPoints="1"/>
            </p:cNvSpPr>
            <p:nvPr/>
          </p:nvSpPr>
          <p:spPr bwMode="auto">
            <a:xfrm>
              <a:off x="3222922" y="5580788"/>
              <a:ext cx="280800" cy="280800"/>
            </a:xfrm>
            <a:custGeom>
              <a:avLst/>
              <a:gdLst>
                <a:gd name="T0" fmla="*/ 473 w 1440"/>
                <a:gd name="T1" fmla="*/ 44 h 1440"/>
                <a:gd name="T2" fmla="*/ 211 w 1440"/>
                <a:gd name="T3" fmla="*/ 211 h 1440"/>
                <a:gd name="T4" fmla="*/ 44 w 1440"/>
                <a:gd name="T5" fmla="*/ 473 h 1440"/>
                <a:gd name="T6" fmla="*/ 1 w 1440"/>
                <a:gd name="T7" fmla="*/ 757 h 1440"/>
                <a:gd name="T8" fmla="*/ 87 w 1440"/>
                <a:gd name="T9" fmla="*/ 1063 h 1440"/>
                <a:gd name="T10" fmla="*/ 290 w 1440"/>
                <a:gd name="T11" fmla="*/ 1298 h 1440"/>
                <a:gd name="T12" fmla="*/ 575 w 1440"/>
                <a:gd name="T13" fmla="*/ 1426 h 1440"/>
                <a:gd name="T14" fmla="*/ 865 w 1440"/>
                <a:gd name="T15" fmla="*/ 1426 h 1440"/>
                <a:gd name="T16" fmla="*/ 1151 w 1440"/>
                <a:gd name="T17" fmla="*/ 1298 h 1440"/>
                <a:gd name="T18" fmla="*/ 1354 w 1440"/>
                <a:gd name="T19" fmla="*/ 1063 h 1440"/>
                <a:gd name="T20" fmla="*/ 1439 w 1440"/>
                <a:gd name="T21" fmla="*/ 757 h 1440"/>
                <a:gd name="T22" fmla="*/ 1396 w 1440"/>
                <a:gd name="T23" fmla="*/ 473 h 1440"/>
                <a:gd name="T24" fmla="*/ 1230 w 1440"/>
                <a:gd name="T25" fmla="*/ 211 h 1440"/>
                <a:gd name="T26" fmla="*/ 967 w 1440"/>
                <a:gd name="T27" fmla="*/ 44 h 1440"/>
                <a:gd name="T28" fmla="*/ 909 w 1440"/>
                <a:gd name="T29" fmla="*/ 806 h 1440"/>
                <a:gd name="T30" fmla="*/ 866 w 1440"/>
                <a:gd name="T31" fmla="*/ 806 h 1440"/>
                <a:gd name="T32" fmla="*/ 732 w 1440"/>
                <a:gd name="T33" fmla="*/ 654 h 1440"/>
                <a:gd name="T34" fmla="*/ 692 w 1440"/>
                <a:gd name="T35" fmla="*/ 671 h 1440"/>
                <a:gd name="T36" fmla="*/ 553 w 1440"/>
                <a:gd name="T37" fmla="*/ 798 h 1440"/>
                <a:gd name="T38" fmla="*/ 522 w 1440"/>
                <a:gd name="T39" fmla="*/ 827 h 1440"/>
                <a:gd name="T40" fmla="*/ 664 w 1440"/>
                <a:gd name="T41" fmla="*/ 1136 h 1440"/>
                <a:gd name="T42" fmla="*/ 559 w 1440"/>
                <a:gd name="T43" fmla="*/ 1089 h 1440"/>
                <a:gd name="T44" fmla="*/ 477 w 1440"/>
                <a:gd name="T45" fmla="*/ 991 h 1440"/>
                <a:gd name="T46" fmla="*/ 437 w 1440"/>
                <a:gd name="T47" fmla="*/ 808 h 1440"/>
                <a:gd name="T48" fmla="*/ 500 w 1440"/>
                <a:gd name="T49" fmla="*/ 583 h 1440"/>
                <a:gd name="T50" fmla="*/ 669 w 1440"/>
                <a:gd name="T51" fmla="*/ 310 h 1440"/>
                <a:gd name="T52" fmla="*/ 860 w 1440"/>
                <a:gd name="T53" fmla="*/ 438 h 1440"/>
                <a:gd name="T54" fmla="*/ 982 w 1440"/>
                <a:gd name="T55" fmla="*/ 689 h 1440"/>
                <a:gd name="T56" fmla="*/ 999 w 1440"/>
                <a:gd name="T57" fmla="*/ 894 h 1440"/>
                <a:gd name="T58" fmla="*/ 928 w 1440"/>
                <a:gd name="T59" fmla="*/ 1044 h 1440"/>
                <a:gd name="T60" fmla="*/ 837 w 1440"/>
                <a:gd name="T61" fmla="*/ 1116 h 1440"/>
                <a:gd name="T62" fmla="*/ 909 w 1440"/>
                <a:gd name="T63" fmla="*/ 850 h 1440"/>
                <a:gd name="T64" fmla="*/ 909 w 1440"/>
                <a:gd name="T65" fmla="*/ 806 h 1440"/>
                <a:gd name="T66" fmla="*/ 1043 w 1440"/>
                <a:gd name="T67" fmla="*/ 1301 h 1440"/>
                <a:gd name="T68" fmla="*/ 781 w 1440"/>
                <a:gd name="T69" fmla="*/ 1381 h 1440"/>
                <a:gd name="T70" fmla="*/ 846 w 1440"/>
                <a:gd name="T71" fmla="*/ 1178 h 1440"/>
                <a:gd name="T72" fmla="*/ 964 w 1440"/>
                <a:gd name="T73" fmla="*/ 1094 h 1440"/>
                <a:gd name="T74" fmla="*/ 1054 w 1440"/>
                <a:gd name="T75" fmla="*/ 932 h 1440"/>
                <a:gd name="T76" fmla="*/ 1049 w 1440"/>
                <a:gd name="T77" fmla="*/ 704 h 1440"/>
                <a:gd name="T78" fmla="*/ 925 w 1440"/>
                <a:gd name="T79" fmla="*/ 428 h 1440"/>
                <a:gd name="T80" fmla="*/ 739 w 1440"/>
                <a:gd name="T81" fmla="*/ 169 h 1440"/>
                <a:gd name="T82" fmla="*/ 666 w 1440"/>
                <a:gd name="T83" fmla="*/ 211 h 1440"/>
                <a:gd name="T84" fmla="*/ 460 w 1440"/>
                <a:gd name="T85" fmla="*/ 525 h 1440"/>
                <a:gd name="T86" fmla="*/ 377 w 1440"/>
                <a:gd name="T87" fmla="*/ 785 h 1440"/>
                <a:gd name="T88" fmla="*/ 412 w 1440"/>
                <a:gd name="T89" fmla="*/ 999 h 1440"/>
                <a:gd name="T90" fmla="*/ 511 w 1440"/>
                <a:gd name="T91" fmla="*/ 1129 h 1440"/>
                <a:gd name="T92" fmla="*/ 641 w 1440"/>
                <a:gd name="T93" fmla="*/ 1193 h 1440"/>
                <a:gd name="T94" fmla="*/ 568 w 1440"/>
                <a:gd name="T95" fmla="*/ 1366 h 1440"/>
                <a:gd name="T96" fmla="*/ 321 w 1440"/>
                <a:gd name="T97" fmla="*/ 1250 h 1440"/>
                <a:gd name="T98" fmla="*/ 150 w 1440"/>
                <a:gd name="T99" fmla="*/ 1061 h 1440"/>
                <a:gd name="T100" fmla="*/ 60 w 1440"/>
                <a:gd name="T101" fmla="*/ 786 h 1440"/>
                <a:gd name="T102" fmla="*/ 85 w 1440"/>
                <a:gd name="T103" fmla="*/ 527 h 1440"/>
                <a:gd name="T104" fmla="*/ 229 w 1440"/>
                <a:gd name="T105" fmla="*/ 275 h 1440"/>
                <a:gd name="T106" fmla="*/ 437 w 1440"/>
                <a:gd name="T107" fmla="*/ 120 h 1440"/>
                <a:gd name="T108" fmla="*/ 721 w 1440"/>
                <a:gd name="T109" fmla="*/ 57 h 1440"/>
                <a:gd name="T110" fmla="*/ 975 w 1440"/>
                <a:gd name="T111" fmla="*/ 107 h 1440"/>
                <a:gd name="T112" fmla="*/ 1189 w 1440"/>
                <a:gd name="T113" fmla="*/ 251 h 1440"/>
                <a:gd name="T114" fmla="*/ 1344 w 1440"/>
                <a:gd name="T115" fmla="*/ 496 h 1440"/>
                <a:gd name="T116" fmla="*/ 1383 w 1440"/>
                <a:gd name="T117" fmla="*/ 753 h 1440"/>
                <a:gd name="T118" fmla="*/ 1306 w 1440"/>
                <a:gd name="T119" fmla="*/ 103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0" h="1440">
                  <a:moveTo>
                    <a:pt x="721" y="0"/>
                  </a:moveTo>
                  <a:lnTo>
                    <a:pt x="721" y="0"/>
                  </a:lnTo>
                  <a:lnTo>
                    <a:pt x="683" y="1"/>
                  </a:lnTo>
                  <a:lnTo>
                    <a:pt x="646" y="4"/>
                  </a:lnTo>
                  <a:lnTo>
                    <a:pt x="611" y="8"/>
                  </a:lnTo>
                  <a:lnTo>
                    <a:pt x="575" y="14"/>
                  </a:lnTo>
                  <a:lnTo>
                    <a:pt x="541" y="22"/>
                  </a:lnTo>
                  <a:lnTo>
                    <a:pt x="506" y="33"/>
                  </a:lnTo>
                  <a:lnTo>
                    <a:pt x="473" y="44"/>
                  </a:lnTo>
                  <a:lnTo>
                    <a:pt x="440" y="57"/>
                  </a:lnTo>
                  <a:lnTo>
                    <a:pt x="408" y="71"/>
                  </a:lnTo>
                  <a:lnTo>
                    <a:pt x="377" y="87"/>
                  </a:lnTo>
                  <a:lnTo>
                    <a:pt x="347" y="105"/>
                  </a:lnTo>
                  <a:lnTo>
                    <a:pt x="317" y="123"/>
                  </a:lnTo>
                  <a:lnTo>
                    <a:pt x="290" y="143"/>
                  </a:lnTo>
                  <a:lnTo>
                    <a:pt x="262" y="165"/>
                  </a:lnTo>
                  <a:lnTo>
                    <a:pt x="236" y="187"/>
                  </a:lnTo>
                  <a:lnTo>
                    <a:pt x="211" y="211"/>
                  </a:lnTo>
                  <a:lnTo>
                    <a:pt x="187" y="236"/>
                  </a:lnTo>
                  <a:lnTo>
                    <a:pt x="165" y="262"/>
                  </a:lnTo>
                  <a:lnTo>
                    <a:pt x="143" y="290"/>
                  </a:lnTo>
                  <a:lnTo>
                    <a:pt x="123" y="317"/>
                  </a:lnTo>
                  <a:lnTo>
                    <a:pt x="105" y="347"/>
                  </a:lnTo>
                  <a:lnTo>
                    <a:pt x="87" y="377"/>
                  </a:lnTo>
                  <a:lnTo>
                    <a:pt x="71" y="408"/>
                  </a:lnTo>
                  <a:lnTo>
                    <a:pt x="57" y="440"/>
                  </a:lnTo>
                  <a:lnTo>
                    <a:pt x="44" y="473"/>
                  </a:lnTo>
                  <a:lnTo>
                    <a:pt x="33" y="506"/>
                  </a:lnTo>
                  <a:lnTo>
                    <a:pt x="22" y="541"/>
                  </a:lnTo>
                  <a:lnTo>
                    <a:pt x="14" y="575"/>
                  </a:lnTo>
                  <a:lnTo>
                    <a:pt x="8" y="611"/>
                  </a:lnTo>
                  <a:lnTo>
                    <a:pt x="4" y="646"/>
                  </a:lnTo>
                  <a:lnTo>
                    <a:pt x="1" y="683"/>
                  </a:lnTo>
                  <a:lnTo>
                    <a:pt x="0" y="721"/>
                  </a:lnTo>
                  <a:lnTo>
                    <a:pt x="0" y="721"/>
                  </a:lnTo>
                  <a:lnTo>
                    <a:pt x="1" y="757"/>
                  </a:lnTo>
                  <a:lnTo>
                    <a:pt x="4" y="794"/>
                  </a:lnTo>
                  <a:lnTo>
                    <a:pt x="8" y="830"/>
                  </a:lnTo>
                  <a:lnTo>
                    <a:pt x="14" y="865"/>
                  </a:lnTo>
                  <a:lnTo>
                    <a:pt x="22" y="900"/>
                  </a:lnTo>
                  <a:lnTo>
                    <a:pt x="33" y="934"/>
                  </a:lnTo>
                  <a:lnTo>
                    <a:pt x="44" y="967"/>
                  </a:lnTo>
                  <a:lnTo>
                    <a:pt x="57" y="1001"/>
                  </a:lnTo>
                  <a:lnTo>
                    <a:pt x="71" y="1032"/>
                  </a:lnTo>
                  <a:lnTo>
                    <a:pt x="87" y="1063"/>
                  </a:lnTo>
                  <a:lnTo>
                    <a:pt x="105" y="1093"/>
                  </a:lnTo>
                  <a:lnTo>
                    <a:pt x="123" y="1123"/>
                  </a:lnTo>
                  <a:lnTo>
                    <a:pt x="143" y="1151"/>
                  </a:lnTo>
                  <a:lnTo>
                    <a:pt x="165" y="1178"/>
                  </a:lnTo>
                  <a:lnTo>
                    <a:pt x="187" y="1204"/>
                  </a:lnTo>
                  <a:lnTo>
                    <a:pt x="211" y="1230"/>
                  </a:lnTo>
                  <a:lnTo>
                    <a:pt x="236" y="1253"/>
                  </a:lnTo>
                  <a:lnTo>
                    <a:pt x="262" y="1275"/>
                  </a:lnTo>
                  <a:lnTo>
                    <a:pt x="290" y="1298"/>
                  </a:lnTo>
                  <a:lnTo>
                    <a:pt x="317" y="1317"/>
                  </a:lnTo>
                  <a:lnTo>
                    <a:pt x="347" y="1336"/>
                  </a:lnTo>
                  <a:lnTo>
                    <a:pt x="377" y="1354"/>
                  </a:lnTo>
                  <a:lnTo>
                    <a:pt x="408" y="1369"/>
                  </a:lnTo>
                  <a:lnTo>
                    <a:pt x="440" y="1384"/>
                  </a:lnTo>
                  <a:lnTo>
                    <a:pt x="473" y="1396"/>
                  </a:lnTo>
                  <a:lnTo>
                    <a:pt x="506" y="1407"/>
                  </a:lnTo>
                  <a:lnTo>
                    <a:pt x="541" y="1418"/>
                  </a:lnTo>
                  <a:lnTo>
                    <a:pt x="575" y="1426"/>
                  </a:lnTo>
                  <a:lnTo>
                    <a:pt x="611" y="1432"/>
                  </a:lnTo>
                  <a:lnTo>
                    <a:pt x="646" y="1437"/>
                  </a:lnTo>
                  <a:lnTo>
                    <a:pt x="683" y="1439"/>
                  </a:lnTo>
                  <a:lnTo>
                    <a:pt x="721" y="1440"/>
                  </a:lnTo>
                  <a:lnTo>
                    <a:pt x="721" y="1440"/>
                  </a:lnTo>
                  <a:lnTo>
                    <a:pt x="757" y="1439"/>
                  </a:lnTo>
                  <a:lnTo>
                    <a:pt x="794" y="1437"/>
                  </a:lnTo>
                  <a:lnTo>
                    <a:pt x="830" y="1432"/>
                  </a:lnTo>
                  <a:lnTo>
                    <a:pt x="865" y="1426"/>
                  </a:lnTo>
                  <a:lnTo>
                    <a:pt x="900" y="1418"/>
                  </a:lnTo>
                  <a:lnTo>
                    <a:pt x="934" y="1407"/>
                  </a:lnTo>
                  <a:lnTo>
                    <a:pt x="967" y="1396"/>
                  </a:lnTo>
                  <a:lnTo>
                    <a:pt x="1001" y="1384"/>
                  </a:lnTo>
                  <a:lnTo>
                    <a:pt x="1032" y="1369"/>
                  </a:lnTo>
                  <a:lnTo>
                    <a:pt x="1063" y="1354"/>
                  </a:lnTo>
                  <a:lnTo>
                    <a:pt x="1093" y="1336"/>
                  </a:lnTo>
                  <a:lnTo>
                    <a:pt x="1123" y="1317"/>
                  </a:lnTo>
                  <a:lnTo>
                    <a:pt x="1151" y="1298"/>
                  </a:lnTo>
                  <a:lnTo>
                    <a:pt x="1178" y="1275"/>
                  </a:lnTo>
                  <a:lnTo>
                    <a:pt x="1204" y="1253"/>
                  </a:lnTo>
                  <a:lnTo>
                    <a:pt x="1230" y="1230"/>
                  </a:lnTo>
                  <a:lnTo>
                    <a:pt x="1253" y="1204"/>
                  </a:lnTo>
                  <a:lnTo>
                    <a:pt x="1275" y="1178"/>
                  </a:lnTo>
                  <a:lnTo>
                    <a:pt x="1298" y="1151"/>
                  </a:lnTo>
                  <a:lnTo>
                    <a:pt x="1317" y="1123"/>
                  </a:lnTo>
                  <a:lnTo>
                    <a:pt x="1336" y="1093"/>
                  </a:lnTo>
                  <a:lnTo>
                    <a:pt x="1354" y="1063"/>
                  </a:lnTo>
                  <a:lnTo>
                    <a:pt x="1369" y="1032"/>
                  </a:lnTo>
                  <a:lnTo>
                    <a:pt x="1384" y="1001"/>
                  </a:lnTo>
                  <a:lnTo>
                    <a:pt x="1396" y="967"/>
                  </a:lnTo>
                  <a:lnTo>
                    <a:pt x="1407" y="934"/>
                  </a:lnTo>
                  <a:lnTo>
                    <a:pt x="1418" y="900"/>
                  </a:lnTo>
                  <a:lnTo>
                    <a:pt x="1426" y="865"/>
                  </a:lnTo>
                  <a:lnTo>
                    <a:pt x="1432" y="830"/>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8"/>
                  </a:lnTo>
                  <a:lnTo>
                    <a:pt x="1354" y="377"/>
                  </a:lnTo>
                  <a:lnTo>
                    <a:pt x="1336" y="347"/>
                  </a:lnTo>
                  <a:lnTo>
                    <a:pt x="1317" y="317"/>
                  </a:lnTo>
                  <a:lnTo>
                    <a:pt x="1298" y="290"/>
                  </a:lnTo>
                  <a:lnTo>
                    <a:pt x="1275" y="262"/>
                  </a:lnTo>
                  <a:lnTo>
                    <a:pt x="1253" y="236"/>
                  </a:lnTo>
                  <a:lnTo>
                    <a:pt x="1230" y="211"/>
                  </a:lnTo>
                  <a:lnTo>
                    <a:pt x="1204" y="187"/>
                  </a:lnTo>
                  <a:lnTo>
                    <a:pt x="1178" y="165"/>
                  </a:lnTo>
                  <a:lnTo>
                    <a:pt x="1151" y="143"/>
                  </a:lnTo>
                  <a:lnTo>
                    <a:pt x="1123" y="123"/>
                  </a:lnTo>
                  <a:lnTo>
                    <a:pt x="1093" y="105"/>
                  </a:lnTo>
                  <a:lnTo>
                    <a:pt x="1063" y="87"/>
                  </a:lnTo>
                  <a:lnTo>
                    <a:pt x="1032" y="71"/>
                  </a:lnTo>
                  <a:lnTo>
                    <a:pt x="1001" y="57"/>
                  </a:lnTo>
                  <a:lnTo>
                    <a:pt x="967" y="44"/>
                  </a:lnTo>
                  <a:lnTo>
                    <a:pt x="934" y="33"/>
                  </a:lnTo>
                  <a:lnTo>
                    <a:pt x="900" y="22"/>
                  </a:lnTo>
                  <a:lnTo>
                    <a:pt x="865" y="14"/>
                  </a:lnTo>
                  <a:lnTo>
                    <a:pt x="830" y="8"/>
                  </a:lnTo>
                  <a:lnTo>
                    <a:pt x="794" y="4"/>
                  </a:lnTo>
                  <a:lnTo>
                    <a:pt x="757" y="1"/>
                  </a:lnTo>
                  <a:lnTo>
                    <a:pt x="721" y="0"/>
                  </a:lnTo>
                  <a:lnTo>
                    <a:pt x="721" y="0"/>
                  </a:lnTo>
                  <a:close/>
                  <a:moveTo>
                    <a:pt x="909" y="806"/>
                  </a:moveTo>
                  <a:lnTo>
                    <a:pt x="909" y="806"/>
                  </a:lnTo>
                  <a:lnTo>
                    <a:pt x="904" y="803"/>
                  </a:lnTo>
                  <a:lnTo>
                    <a:pt x="898" y="800"/>
                  </a:lnTo>
                  <a:lnTo>
                    <a:pt x="893" y="798"/>
                  </a:lnTo>
                  <a:lnTo>
                    <a:pt x="887" y="798"/>
                  </a:lnTo>
                  <a:lnTo>
                    <a:pt x="881" y="798"/>
                  </a:lnTo>
                  <a:lnTo>
                    <a:pt x="876" y="800"/>
                  </a:lnTo>
                  <a:lnTo>
                    <a:pt x="871" y="803"/>
                  </a:lnTo>
                  <a:lnTo>
                    <a:pt x="866" y="806"/>
                  </a:lnTo>
                  <a:lnTo>
                    <a:pt x="751" y="922"/>
                  </a:lnTo>
                  <a:lnTo>
                    <a:pt x="751" y="682"/>
                  </a:lnTo>
                  <a:lnTo>
                    <a:pt x="751" y="682"/>
                  </a:lnTo>
                  <a:lnTo>
                    <a:pt x="750" y="676"/>
                  </a:lnTo>
                  <a:lnTo>
                    <a:pt x="748" y="671"/>
                  </a:lnTo>
                  <a:lnTo>
                    <a:pt x="745" y="666"/>
                  </a:lnTo>
                  <a:lnTo>
                    <a:pt x="742" y="661"/>
                  </a:lnTo>
                  <a:lnTo>
                    <a:pt x="737" y="658"/>
                  </a:lnTo>
                  <a:lnTo>
                    <a:pt x="732" y="654"/>
                  </a:lnTo>
                  <a:lnTo>
                    <a:pt x="727" y="652"/>
                  </a:lnTo>
                  <a:lnTo>
                    <a:pt x="721" y="651"/>
                  </a:lnTo>
                  <a:lnTo>
                    <a:pt x="721" y="651"/>
                  </a:lnTo>
                  <a:lnTo>
                    <a:pt x="714" y="652"/>
                  </a:lnTo>
                  <a:lnTo>
                    <a:pt x="708" y="654"/>
                  </a:lnTo>
                  <a:lnTo>
                    <a:pt x="703" y="658"/>
                  </a:lnTo>
                  <a:lnTo>
                    <a:pt x="699" y="661"/>
                  </a:lnTo>
                  <a:lnTo>
                    <a:pt x="695" y="666"/>
                  </a:lnTo>
                  <a:lnTo>
                    <a:pt x="692" y="671"/>
                  </a:lnTo>
                  <a:lnTo>
                    <a:pt x="690" y="676"/>
                  </a:lnTo>
                  <a:lnTo>
                    <a:pt x="690" y="682"/>
                  </a:lnTo>
                  <a:lnTo>
                    <a:pt x="690" y="922"/>
                  </a:lnTo>
                  <a:lnTo>
                    <a:pt x="574" y="806"/>
                  </a:lnTo>
                  <a:lnTo>
                    <a:pt x="574" y="806"/>
                  </a:lnTo>
                  <a:lnTo>
                    <a:pt x="570" y="803"/>
                  </a:lnTo>
                  <a:lnTo>
                    <a:pt x="564" y="800"/>
                  </a:lnTo>
                  <a:lnTo>
                    <a:pt x="559" y="798"/>
                  </a:lnTo>
                  <a:lnTo>
                    <a:pt x="553" y="798"/>
                  </a:lnTo>
                  <a:lnTo>
                    <a:pt x="547" y="798"/>
                  </a:lnTo>
                  <a:lnTo>
                    <a:pt x="542" y="800"/>
                  </a:lnTo>
                  <a:lnTo>
                    <a:pt x="537" y="803"/>
                  </a:lnTo>
                  <a:lnTo>
                    <a:pt x="531" y="806"/>
                  </a:lnTo>
                  <a:lnTo>
                    <a:pt x="531" y="806"/>
                  </a:lnTo>
                  <a:lnTo>
                    <a:pt x="527" y="811"/>
                  </a:lnTo>
                  <a:lnTo>
                    <a:pt x="524" y="816"/>
                  </a:lnTo>
                  <a:lnTo>
                    <a:pt x="523" y="822"/>
                  </a:lnTo>
                  <a:lnTo>
                    <a:pt x="522" y="827"/>
                  </a:lnTo>
                  <a:lnTo>
                    <a:pt x="523" y="833"/>
                  </a:lnTo>
                  <a:lnTo>
                    <a:pt x="524" y="839"/>
                  </a:lnTo>
                  <a:lnTo>
                    <a:pt x="527" y="844"/>
                  </a:lnTo>
                  <a:lnTo>
                    <a:pt x="531" y="850"/>
                  </a:lnTo>
                  <a:lnTo>
                    <a:pt x="690" y="1007"/>
                  </a:lnTo>
                  <a:lnTo>
                    <a:pt x="690" y="1140"/>
                  </a:lnTo>
                  <a:lnTo>
                    <a:pt x="690" y="1140"/>
                  </a:lnTo>
                  <a:lnTo>
                    <a:pt x="677" y="1138"/>
                  </a:lnTo>
                  <a:lnTo>
                    <a:pt x="664" y="1136"/>
                  </a:lnTo>
                  <a:lnTo>
                    <a:pt x="651" y="1133"/>
                  </a:lnTo>
                  <a:lnTo>
                    <a:pt x="639" y="1130"/>
                  </a:lnTo>
                  <a:lnTo>
                    <a:pt x="626" y="1125"/>
                  </a:lnTo>
                  <a:lnTo>
                    <a:pt x="615" y="1121"/>
                  </a:lnTo>
                  <a:lnTo>
                    <a:pt x="603" y="1116"/>
                  </a:lnTo>
                  <a:lnTo>
                    <a:pt x="591" y="1110"/>
                  </a:lnTo>
                  <a:lnTo>
                    <a:pt x="580" y="1104"/>
                  </a:lnTo>
                  <a:lnTo>
                    <a:pt x="569" y="1097"/>
                  </a:lnTo>
                  <a:lnTo>
                    <a:pt x="559" y="1089"/>
                  </a:lnTo>
                  <a:lnTo>
                    <a:pt x="549" y="1081"/>
                  </a:lnTo>
                  <a:lnTo>
                    <a:pt x="539" y="1072"/>
                  </a:lnTo>
                  <a:lnTo>
                    <a:pt x="529" y="1063"/>
                  </a:lnTo>
                  <a:lnTo>
                    <a:pt x="520" y="1054"/>
                  </a:lnTo>
                  <a:lnTo>
                    <a:pt x="512" y="1044"/>
                  </a:lnTo>
                  <a:lnTo>
                    <a:pt x="512" y="1044"/>
                  </a:lnTo>
                  <a:lnTo>
                    <a:pt x="499" y="1026"/>
                  </a:lnTo>
                  <a:lnTo>
                    <a:pt x="487" y="1009"/>
                  </a:lnTo>
                  <a:lnTo>
                    <a:pt x="477" y="991"/>
                  </a:lnTo>
                  <a:lnTo>
                    <a:pt x="466" y="973"/>
                  </a:lnTo>
                  <a:lnTo>
                    <a:pt x="458" y="954"/>
                  </a:lnTo>
                  <a:lnTo>
                    <a:pt x="452" y="934"/>
                  </a:lnTo>
                  <a:lnTo>
                    <a:pt x="446" y="915"/>
                  </a:lnTo>
                  <a:lnTo>
                    <a:pt x="442" y="894"/>
                  </a:lnTo>
                  <a:lnTo>
                    <a:pt x="438" y="874"/>
                  </a:lnTo>
                  <a:lnTo>
                    <a:pt x="437" y="853"/>
                  </a:lnTo>
                  <a:lnTo>
                    <a:pt x="436" y="830"/>
                  </a:lnTo>
                  <a:lnTo>
                    <a:pt x="437" y="808"/>
                  </a:lnTo>
                  <a:lnTo>
                    <a:pt x="438" y="786"/>
                  </a:lnTo>
                  <a:lnTo>
                    <a:pt x="442" y="762"/>
                  </a:lnTo>
                  <a:lnTo>
                    <a:pt x="446" y="739"/>
                  </a:lnTo>
                  <a:lnTo>
                    <a:pt x="452" y="714"/>
                  </a:lnTo>
                  <a:lnTo>
                    <a:pt x="458" y="689"/>
                  </a:lnTo>
                  <a:lnTo>
                    <a:pt x="467" y="664"/>
                  </a:lnTo>
                  <a:lnTo>
                    <a:pt x="477" y="638"/>
                  </a:lnTo>
                  <a:lnTo>
                    <a:pt x="488" y="611"/>
                  </a:lnTo>
                  <a:lnTo>
                    <a:pt x="500" y="583"/>
                  </a:lnTo>
                  <a:lnTo>
                    <a:pt x="513" y="556"/>
                  </a:lnTo>
                  <a:lnTo>
                    <a:pt x="528" y="527"/>
                  </a:lnTo>
                  <a:lnTo>
                    <a:pt x="544" y="498"/>
                  </a:lnTo>
                  <a:lnTo>
                    <a:pt x="562" y="468"/>
                  </a:lnTo>
                  <a:lnTo>
                    <a:pt x="580" y="438"/>
                  </a:lnTo>
                  <a:lnTo>
                    <a:pt x="601" y="406"/>
                  </a:lnTo>
                  <a:lnTo>
                    <a:pt x="622" y="375"/>
                  </a:lnTo>
                  <a:lnTo>
                    <a:pt x="644" y="342"/>
                  </a:lnTo>
                  <a:lnTo>
                    <a:pt x="669" y="310"/>
                  </a:lnTo>
                  <a:lnTo>
                    <a:pt x="693" y="275"/>
                  </a:lnTo>
                  <a:lnTo>
                    <a:pt x="721" y="241"/>
                  </a:lnTo>
                  <a:lnTo>
                    <a:pt x="721" y="241"/>
                  </a:lnTo>
                  <a:lnTo>
                    <a:pt x="747" y="275"/>
                  </a:lnTo>
                  <a:lnTo>
                    <a:pt x="772" y="310"/>
                  </a:lnTo>
                  <a:lnTo>
                    <a:pt x="796" y="342"/>
                  </a:lnTo>
                  <a:lnTo>
                    <a:pt x="819" y="375"/>
                  </a:lnTo>
                  <a:lnTo>
                    <a:pt x="840" y="406"/>
                  </a:lnTo>
                  <a:lnTo>
                    <a:pt x="860" y="438"/>
                  </a:lnTo>
                  <a:lnTo>
                    <a:pt x="879" y="468"/>
                  </a:lnTo>
                  <a:lnTo>
                    <a:pt x="896" y="498"/>
                  </a:lnTo>
                  <a:lnTo>
                    <a:pt x="913" y="527"/>
                  </a:lnTo>
                  <a:lnTo>
                    <a:pt x="927" y="556"/>
                  </a:lnTo>
                  <a:lnTo>
                    <a:pt x="941" y="583"/>
                  </a:lnTo>
                  <a:lnTo>
                    <a:pt x="953" y="611"/>
                  </a:lnTo>
                  <a:lnTo>
                    <a:pt x="963" y="638"/>
                  </a:lnTo>
                  <a:lnTo>
                    <a:pt x="974" y="664"/>
                  </a:lnTo>
                  <a:lnTo>
                    <a:pt x="982" y="689"/>
                  </a:lnTo>
                  <a:lnTo>
                    <a:pt x="989" y="714"/>
                  </a:lnTo>
                  <a:lnTo>
                    <a:pt x="994" y="739"/>
                  </a:lnTo>
                  <a:lnTo>
                    <a:pt x="999" y="762"/>
                  </a:lnTo>
                  <a:lnTo>
                    <a:pt x="1002" y="786"/>
                  </a:lnTo>
                  <a:lnTo>
                    <a:pt x="1004" y="808"/>
                  </a:lnTo>
                  <a:lnTo>
                    <a:pt x="1004" y="830"/>
                  </a:lnTo>
                  <a:lnTo>
                    <a:pt x="1004" y="853"/>
                  </a:lnTo>
                  <a:lnTo>
                    <a:pt x="1002" y="874"/>
                  </a:lnTo>
                  <a:lnTo>
                    <a:pt x="999" y="894"/>
                  </a:lnTo>
                  <a:lnTo>
                    <a:pt x="994" y="915"/>
                  </a:lnTo>
                  <a:lnTo>
                    <a:pt x="989" y="934"/>
                  </a:lnTo>
                  <a:lnTo>
                    <a:pt x="982" y="953"/>
                  </a:lnTo>
                  <a:lnTo>
                    <a:pt x="974" y="973"/>
                  </a:lnTo>
                  <a:lnTo>
                    <a:pt x="964" y="991"/>
                  </a:lnTo>
                  <a:lnTo>
                    <a:pt x="953" y="1009"/>
                  </a:lnTo>
                  <a:lnTo>
                    <a:pt x="941" y="1026"/>
                  </a:lnTo>
                  <a:lnTo>
                    <a:pt x="928" y="1044"/>
                  </a:lnTo>
                  <a:lnTo>
                    <a:pt x="928" y="1044"/>
                  </a:lnTo>
                  <a:lnTo>
                    <a:pt x="920" y="1054"/>
                  </a:lnTo>
                  <a:lnTo>
                    <a:pt x="911" y="1063"/>
                  </a:lnTo>
                  <a:lnTo>
                    <a:pt x="901" y="1072"/>
                  </a:lnTo>
                  <a:lnTo>
                    <a:pt x="891" y="1081"/>
                  </a:lnTo>
                  <a:lnTo>
                    <a:pt x="882" y="1089"/>
                  </a:lnTo>
                  <a:lnTo>
                    <a:pt x="871" y="1097"/>
                  </a:lnTo>
                  <a:lnTo>
                    <a:pt x="861" y="1104"/>
                  </a:lnTo>
                  <a:lnTo>
                    <a:pt x="850" y="1110"/>
                  </a:lnTo>
                  <a:lnTo>
                    <a:pt x="837" y="1116"/>
                  </a:lnTo>
                  <a:lnTo>
                    <a:pt x="826" y="1121"/>
                  </a:lnTo>
                  <a:lnTo>
                    <a:pt x="814" y="1125"/>
                  </a:lnTo>
                  <a:lnTo>
                    <a:pt x="802" y="1130"/>
                  </a:lnTo>
                  <a:lnTo>
                    <a:pt x="790" y="1133"/>
                  </a:lnTo>
                  <a:lnTo>
                    <a:pt x="776" y="1136"/>
                  </a:lnTo>
                  <a:lnTo>
                    <a:pt x="763" y="1138"/>
                  </a:lnTo>
                  <a:lnTo>
                    <a:pt x="751" y="1140"/>
                  </a:lnTo>
                  <a:lnTo>
                    <a:pt x="751" y="1007"/>
                  </a:lnTo>
                  <a:lnTo>
                    <a:pt x="909" y="850"/>
                  </a:lnTo>
                  <a:lnTo>
                    <a:pt x="909" y="850"/>
                  </a:lnTo>
                  <a:lnTo>
                    <a:pt x="913" y="844"/>
                  </a:lnTo>
                  <a:lnTo>
                    <a:pt x="916" y="839"/>
                  </a:lnTo>
                  <a:lnTo>
                    <a:pt x="917" y="833"/>
                  </a:lnTo>
                  <a:lnTo>
                    <a:pt x="918" y="827"/>
                  </a:lnTo>
                  <a:lnTo>
                    <a:pt x="917" y="822"/>
                  </a:lnTo>
                  <a:lnTo>
                    <a:pt x="916" y="816"/>
                  </a:lnTo>
                  <a:lnTo>
                    <a:pt x="913" y="811"/>
                  </a:lnTo>
                  <a:lnTo>
                    <a:pt x="909" y="806"/>
                  </a:lnTo>
                  <a:lnTo>
                    <a:pt x="909" y="806"/>
                  </a:lnTo>
                  <a:close/>
                  <a:moveTo>
                    <a:pt x="1189" y="1189"/>
                  </a:moveTo>
                  <a:lnTo>
                    <a:pt x="1189" y="1189"/>
                  </a:lnTo>
                  <a:lnTo>
                    <a:pt x="1167" y="1210"/>
                  </a:lnTo>
                  <a:lnTo>
                    <a:pt x="1143" y="1231"/>
                  </a:lnTo>
                  <a:lnTo>
                    <a:pt x="1119" y="1250"/>
                  </a:lnTo>
                  <a:lnTo>
                    <a:pt x="1094" y="1268"/>
                  </a:lnTo>
                  <a:lnTo>
                    <a:pt x="1068" y="1285"/>
                  </a:lnTo>
                  <a:lnTo>
                    <a:pt x="1043" y="1301"/>
                  </a:lnTo>
                  <a:lnTo>
                    <a:pt x="1015" y="1315"/>
                  </a:lnTo>
                  <a:lnTo>
                    <a:pt x="988" y="1327"/>
                  </a:lnTo>
                  <a:lnTo>
                    <a:pt x="959" y="1339"/>
                  </a:lnTo>
                  <a:lnTo>
                    <a:pt x="931" y="1350"/>
                  </a:lnTo>
                  <a:lnTo>
                    <a:pt x="902" y="1359"/>
                  </a:lnTo>
                  <a:lnTo>
                    <a:pt x="872" y="1366"/>
                  </a:lnTo>
                  <a:lnTo>
                    <a:pt x="842" y="1372"/>
                  </a:lnTo>
                  <a:lnTo>
                    <a:pt x="812" y="1377"/>
                  </a:lnTo>
                  <a:lnTo>
                    <a:pt x="781" y="1381"/>
                  </a:lnTo>
                  <a:lnTo>
                    <a:pt x="751" y="1383"/>
                  </a:lnTo>
                  <a:lnTo>
                    <a:pt x="751" y="1201"/>
                  </a:lnTo>
                  <a:lnTo>
                    <a:pt x="751" y="1201"/>
                  </a:lnTo>
                  <a:lnTo>
                    <a:pt x="767" y="1199"/>
                  </a:lnTo>
                  <a:lnTo>
                    <a:pt x="784" y="1196"/>
                  </a:lnTo>
                  <a:lnTo>
                    <a:pt x="800" y="1193"/>
                  </a:lnTo>
                  <a:lnTo>
                    <a:pt x="815" y="1189"/>
                  </a:lnTo>
                  <a:lnTo>
                    <a:pt x="830" y="1184"/>
                  </a:lnTo>
                  <a:lnTo>
                    <a:pt x="846" y="1178"/>
                  </a:lnTo>
                  <a:lnTo>
                    <a:pt x="861" y="1172"/>
                  </a:lnTo>
                  <a:lnTo>
                    <a:pt x="875" y="1165"/>
                  </a:lnTo>
                  <a:lnTo>
                    <a:pt x="889" y="1156"/>
                  </a:lnTo>
                  <a:lnTo>
                    <a:pt x="903" y="1148"/>
                  </a:lnTo>
                  <a:lnTo>
                    <a:pt x="917" y="1138"/>
                  </a:lnTo>
                  <a:lnTo>
                    <a:pt x="929" y="1129"/>
                  </a:lnTo>
                  <a:lnTo>
                    <a:pt x="942" y="1118"/>
                  </a:lnTo>
                  <a:lnTo>
                    <a:pt x="953" y="1107"/>
                  </a:lnTo>
                  <a:lnTo>
                    <a:pt x="964" y="1094"/>
                  </a:lnTo>
                  <a:lnTo>
                    <a:pt x="976" y="1082"/>
                  </a:lnTo>
                  <a:lnTo>
                    <a:pt x="976" y="1082"/>
                  </a:lnTo>
                  <a:lnTo>
                    <a:pt x="991" y="1062"/>
                  </a:lnTo>
                  <a:lnTo>
                    <a:pt x="1005" y="1042"/>
                  </a:lnTo>
                  <a:lnTo>
                    <a:pt x="1017" y="1020"/>
                  </a:lnTo>
                  <a:lnTo>
                    <a:pt x="1028" y="999"/>
                  </a:lnTo>
                  <a:lnTo>
                    <a:pt x="1039" y="978"/>
                  </a:lnTo>
                  <a:lnTo>
                    <a:pt x="1047" y="955"/>
                  </a:lnTo>
                  <a:lnTo>
                    <a:pt x="1054" y="932"/>
                  </a:lnTo>
                  <a:lnTo>
                    <a:pt x="1059" y="909"/>
                  </a:lnTo>
                  <a:lnTo>
                    <a:pt x="1063" y="885"/>
                  </a:lnTo>
                  <a:lnTo>
                    <a:pt x="1065" y="861"/>
                  </a:lnTo>
                  <a:lnTo>
                    <a:pt x="1066" y="836"/>
                  </a:lnTo>
                  <a:lnTo>
                    <a:pt x="1066" y="811"/>
                  </a:lnTo>
                  <a:lnTo>
                    <a:pt x="1064" y="785"/>
                  </a:lnTo>
                  <a:lnTo>
                    <a:pt x="1060" y="758"/>
                  </a:lnTo>
                  <a:lnTo>
                    <a:pt x="1055" y="732"/>
                  </a:lnTo>
                  <a:lnTo>
                    <a:pt x="1049" y="704"/>
                  </a:lnTo>
                  <a:lnTo>
                    <a:pt x="1041" y="676"/>
                  </a:lnTo>
                  <a:lnTo>
                    <a:pt x="1031" y="647"/>
                  </a:lnTo>
                  <a:lnTo>
                    <a:pt x="1021" y="618"/>
                  </a:lnTo>
                  <a:lnTo>
                    <a:pt x="1009" y="587"/>
                  </a:lnTo>
                  <a:lnTo>
                    <a:pt x="995" y="557"/>
                  </a:lnTo>
                  <a:lnTo>
                    <a:pt x="980" y="525"/>
                  </a:lnTo>
                  <a:lnTo>
                    <a:pt x="962" y="494"/>
                  </a:lnTo>
                  <a:lnTo>
                    <a:pt x="944" y="460"/>
                  </a:lnTo>
                  <a:lnTo>
                    <a:pt x="925" y="428"/>
                  </a:lnTo>
                  <a:lnTo>
                    <a:pt x="903" y="393"/>
                  </a:lnTo>
                  <a:lnTo>
                    <a:pt x="881" y="359"/>
                  </a:lnTo>
                  <a:lnTo>
                    <a:pt x="857" y="323"/>
                  </a:lnTo>
                  <a:lnTo>
                    <a:pt x="830" y="287"/>
                  </a:lnTo>
                  <a:lnTo>
                    <a:pt x="803" y="250"/>
                  </a:lnTo>
                  <a:lnTo>
                    <a:pt x="774" y="211"/>
                  </a:lnTo>
                  <a:lnTo>
                    <a:pt x="744" y="173"/>
                  </a:lnTo>
                  <a:lnTo>
                    <a:pt x="744" y="173"/>
                  </a:lnTo>
                  <a:lnTo>
                    <a:pt x="739" y="169"/>
                  </a:lnTo>
                  <a:lnTo>
                    <a:pt x="734" y="165"/>
                  </a:lnTo>
                  <a:lnTo>
                    <a:pt x="727" y="163"/>
                  </a:lnTo>
                  <a:lnTo>
                    <a:pt x="721" y="163"/>
                  </a:lnTo>
                  <a:lnTo>
                    <a:pt x="713" y="163"/>
                  </a:lnTo>
                  <a:lnTo>
                    <a:pt x="707" y="165"/>
                  </a:lnTo>
                  <a:lnTo>
                    <a:pt x="701" y="169"/>
                  </a:lnTo>
                  <a:lnTo>
                    <a:pt x="696" y="173"/>
                  </a:lnTo>
                  <a:lnTo>
                    <a:pt x="696" y="173"/>
                  </a:lnTo>
                  <a:lnTo>
                    <a:pt x="666" y="211"/>
                  </a:lnTo>
                  <a:lnTo>
                    <a:pt x="637" y="250"/>
                  </a:lnTo>
                  <a:lnTo>
                    <a:pt x="610" y="287"/>
                  </a:lnTo>
                  <a:lnTo>
                    <a:pt x="584" y="323"/>
                  </a:lnTo>
                  <a:lnTo>
                    <a:pt x="560" y="359"/>
                  </a:lnTo>
                  <a:lnTo>
                    <a:pt x="537" y="393"/>
                  </a:lnTo>
                  <a:lnTo>
                    <a:pt x="515" y="428"/>
                  </a:lnTo>
                  <a:lnTo>
                    <a:pt x="496" y="460"/>
                  </a:lnTo>
                  <a:lnTo>
                    <a:pt x="478" y="494"/>
                  </a:lnTo>
                  <a:lnTo>
                    <a:pt x="460" y="525"/>
                  </a:lnTo>
                  <a:lnTo>
                    <a:pt x="445" y="557"/>
                  </a:lnTo>
                  <a:lnTo>
                    <a:pt x="432" y="587"/>
                  </a:lnTo>
                  <a:lnTo>
                    <a:pt x="420" y="618"/>
                  </a:lnTo>
                  <a:lnTo>
                    <a:pt x="409" y="647"/>
                  </a:lnTo>
                  <a:lnTo>
                    <a:pt x="399" y="676"/>
                  </a:lnTo>
                  <a:lnTo>
                    <a:pt x="391" y="704"/>
                  </a:lnTo>
                  <a:lnTo>
                    <a:pt x="385" y="732"/>
                  </a:lnTo>
                  <a:lnTo>
                    <a:pt x="380" y="758"/>
                  </a:lnTo>
                  <a:lnTo>
                    <a:pt x="377" y="785"/>
                  </a:lnTo>
                  <a:lnTo>
                    <a:pt x="375" y="811"/>
                  </a:lnTo>
                  <a:lnTo>
                    <a:pt x="374" y="836"/>
                  </a:lnTo>
                  <a:lnTo>
                    <a:pt x="375" y="861"/>
                  </a:lnTo>
                  <a:lnTo>
                    <a:pt x="378" y="885"/>
                  </a:lnTo>
                  <a:lnTo>
                    <a:pt x="382" y="909"/>
                  </a:lnTo>
                  <a:lnTo>
                    <a:pt x="387" y="932"/>
                  </a:lnTo>
                  <a:lnTo>
                    <a:pt x="394" y="955"/>
                  </a:lnTo>
                  <a:lnTo>
                    <a:pt x="402" y="978"/>
                  </a:lnTo>
                  <a:lnTo>
                    <a:pt x="412" y="999"/>
                  </a:lnTo>
                  <a:lnTo>
                    <a:pt x="423" y="1020"/>
                  </a:lnTo>
                  <a:lnTo>
                    <a:pt x="436" y="1042"/>
                  </a:lnTo>
                  <a:lnTo>
                    <a:pt x="449" y="1062"/>
                  </a:lnTo>
                  <a:lnTo>
                    <a:pt x="465" y="1082"/>
                  </a:lnTo>
                  <a:lnTo>
                    <a:pt x="465" y="1082"/>
                  </a:lnTo>
                  <a:lnTo>
                    <a:pt x="476" y="1094"/>
                  </a:lnTo>
                  <a:lnTo>
                    <a:pt x="487" y="1107"/>
                  </a:lnTo>
                  <a:lnTo>
                    <a:pt x="499" y="1118"/>
                  </a:lnTo>
                  <a:lnTo>
                    <a:pt x="511" y="1129"/>
                  </a:lnTo>
                  <a:lnTo>
                    <a:pt x="524" y="1138"/>
                  </a:lnTo>
                  <a:lnTo>
                    <a:pt x="538" y="1148"/>
                  </a:lnTo>
                  <a:lnTo>
                    <a:pt x="551" y="1156"/>
                  </a:lnTo>
                  <a:lnTo>
                    <a:pt x="565" y="1165"/>
                  </a:lnTo>
                  <a:lnTo>
                    <a:pt x="579" y="1172"/>
                  </a:lnTo>
                  <a:lnTo>
                    <a:pt x="594" y="1178"/>
                  </a:lnTo>
                  <a:lnTo>
                    <a:pt x="610" y="1184"/>
                  </a:lnTo>
                  <a:lnTo>
                    <a:pt x="625" y="1189"/>
                  </a:lnTo>
                  <a:lnTo>
                    <a:pt x="641" y="1193"/>
                  </a:lnTo>
                  <a:lnTo>
                    <a:pt x="658" y="1196"/>
                  </a:lnTo>
                  <a:lnTo>
                    <a:pt x="674" y="1199"/>
                  </a:lnTo>
                  <a:lnTo>
                    <a:pt x="690" y="1201"/>
                  </a:lnTo>
                  <a:lnTo>
                    <a:pt x="690" y="1383"/>
                  </a:lnTo>
                  <a:lnTo>
                    <a:pt x="690" y="1383"/>
                  </a:lnTo>
                  <a:lnTo>
                    <a:pt x="659" y="1381"/>
                  </a:lnTo>
                  <a:lnTo>
                    <a:pt x="628" y="1377"/>
                  </a:lnTo>
                  <a:lnTo>
                    <a:pt x="598" y="1372"/>
                  </a:lnTo>
                  <a:lnTo>
                    <a:pt x="568" y="1366"/>
                  </a:lnTo>
                  <a:lnTo>
                    <a:pt x="539" y="1359"/>
                  </a:lnTo>
                  <a:lnTo>
                    <a:pt x="509" y="1350"/>
                  </a:lnTo>
                  <a:lnTo>
                    <a:pt x="481" y="1339"/>
                  </a:lnTo>
                  <a:lnTo>
                    <a:pt x="452" y="1327"/>
                  </a:lnTo>
                  <a:lnTo>
                    <a:pt x="425" y="1315"/>
                  </a:lnTo>
                  <a:lnTo>
                    <a:pt x="398" y="1301"/>
                  </a:lnTo>
                  <a:lnTo>
                    <a:pt x="372" y="1285"/>
                  </a:lnTo>
                  <a:lnTo>
                    <a:pt x="347" y="1268"/>
                  </a:lnTo>
                  <a:lnTo>
                    <a:pt x="321" y="1250"/>
                  </a:lnTo>
                  <a:lnTo>
                    <a:pt x="297" y="1231"/>
                  </a:lnTo>
                  <a:lnTo>
                    <a:pt x="273" y="1210"/>
                  </a:lnTo>
                  <a:lnTo>
                    <a:pt x="251" y="1189"/>
                  </a:lnTo>
                  <a:lnTo>
                    <a:pt x="251" y="1189"/>
                  </a:lnTo>
                  <a:lnTo>
                    <a:pt x="229" y="1166"/>
                  </a:lnTo>
                  <a:lnTo>
                    <a:pt x="207" y="1140"/>
                  </a:lnTo>
                  <a:lnTo>
                    <a:pt x="187" y="1115"/>
                  </a:lnTo>
                  <a:lnTo>
                    <a:pt x="168" y="1088"/>
                  </a:lnTo>
                  <a:lnTo>
                    <a:pt x="150" y="1061"/>
                  </a:lnTo>
                  <a:lnTo>
                    <a:pt x="135" y="1032"/>
                  </a:lnTo>
                  <a:lnTo>
                    <a:pt x="120" y="1004"/>
                  </a:lnTo>
                  <a:lnTo>
                    <a:pt x="107" y="975"/>
                  </a:lnTo>
                  <a:lnTo>
                    <a:pt x="96" y="944"/>
                  </a:lnTo>
                  <a:lnTo>
                    <a:pt x="85" y="914"/>
                  </a:lnTo>
                  <a:lnTo>
                    <a:pt x="77" y="882"/>
                  </a:lnTo>
                  <a:lnTo>
                    <a:pt x="70" y="851"/>
                  </a:lnTo>
                  <a:lnTo>
                    <a:pt x="64" y="818"/>
                  </a:lnTo>
                  <a:lnTo>
                    <a:pt x="60" y="786"/>
                  </a:lnTo>
                  <a:lnTo>
                    <a:pt x="58" y="753"/>
                  </a:lnTo>
                  <a:lnTo>
                    <a:pt x="57" y="721"/>
                  </a:lnTo>
                  <a:lnTo>
                    <a:pt x="57" y="721"/>
                  </a:lnTo>
                  <a:lnTo>
                    <a:pt x="58" y="687"/>
                  </a:lnTo>
                  <a:lnTo>
                    <a:pt x="60" y="654"/>
                  </a:lnTo>
                  <a:lnTo>
                    <a:pt x="64" y="622"/>
                  </a:lnTo>
                  <a:lnTo>
                    <a:pt x="70" y="589"/>
                  </a:lnTo>
                  <a:lnTo>
                    <a:pt x="77" y="558"/>
                  </a:lnTo>
                  <a:lnTo>
                    <a:pt x="85" y="527"/>
                  </a:lnTo>
                  <a:lnTo>
                    <a:pt x="96" y="496"/>
                  </a:lnTo>
                  <a:lnTo>
                    <a:pt x="107" y="466"/>
                  </a:lnTo>
                  <a:lnTo>
                    <a:pt x="120" y="437"/>
                  </a:lnTo>
                  <a:lnTo>
                    <a:pt x="135" y="408"/>
                  </a:lnTo>
                  <a:lnTo>
                    <a:pt x="150" y="380"/>
                  </a:lnTo>
                  <a:lnTo>
                    <a:pt x="168" y="353"/>
                  </a:lnTo>
                  <a:lnTo>
                    <a:pt x="187" y="326"/>
                  </a:lnTo>
                  <a:lnTo>
                    <a:pt x="207" y="300"/>
                  </a:lnTo>
                  <a:lnTo>
                    <a:pt x="229" y="275"/>
                  </a:lnTo>
                  <a:lnTo>
                    <a:pt x="251" y="251"/>
                  </a:lnTo>
                  <a:lnTo>
                    <a:pt x="251" y="251"/>
                  </a:lnTo>
                  <a:lnTo>
                    <a:pt x="275" y="229"/>
                  </a:lnTo>
                  <a:lnTo>
                    <a:pt x="300" y="207"/>
                  </a:lnTo>
                  <a:lnTo>
                    <a:pt x="326" y="187"/>
                  </a:lnTo>
                  <a:lnTo>
                    <a:pt x="353" y="168"/>
                  </a:lnTo>
                  <a:lnTo>
                    <a:pt x="380" y="150"/>
                  </a:lnTo>
                  <a:lnTo>
                    <a:pt x="408" y="134"/>
                  </a:lnTo>
                  <a:lnTo>
                    <a:pt x="437" y="120"/>
                  </a:lnTo>
                  <a:lnTo>
                    <a:pt x="466" y="107"/>
                  </a:lnTo>
                  <a:lnTo>
                    <a:pt x="496" y="96"/>
                  </a:lnTo>
                  <a:lnTo>
                    <a:pt x="527" y="85"/>
                  </a:lnTo>
                  <a:lnTo>
                    <a:pt x="558" y="77"/>
                  </a:lnTo>
                  <a:lnTo>
                    <a:pt x="589" y="70"/>
                  </a:lnTo>
                  <a:lnTo>
                    <a:pt x="622" y="64"/>
                  </a:lnTo>
                  <a:lnTo>
                    <a:pt x="654" y="60"/>
                  </a:lnTo>
                  <a:lnTo>
                    <a:pt x="687" y="58"/>
                  </a:lnTo>
                  <a:lnTo>
                    <a:pt x="721" y="57"/>
                  </a:lnTo>
                  <a:lnTo>
                    <a:pt x="721" y="57"/>
                  </a:lnTo>
                  <a:lnTo>
                    <a:pt x="753" y="58"/>
                  </a:lnTo>
                  <a:lnTo>
                    <a:pt x="786" y="60"/>
                  </a:lnTo>
                  <a:lnTo>
                    <a:pt x="818" y="64"/>
                  </a:lnTo>
                  <a:lnTo>
                    <a:pt x="851" y="70"/>
                  </a:lnTo>
                  <a:lnTo>
                    <a:pt x="882" y="77"/>
                  </a:lnTo>
                  <a:lnTo>
                    <a:pt x="914" y="85"/>
                  </a:lnTo>
                  <a:lnTo>
                    <a:pt x="944" y="96"/>
                  </a:lnTo>
                  <a:lnTo>
                    <a:pt x="975" y="107"/>
                  </a:lnTo>
                  <a:lnTo>
                    <a:pt x="1004" y="120"/>
                  </a:lnTo>
                  <a:lnTo>
                    <a:pt x="1032" y="134"/>
                  </a:lnTo>
                  <a:lnTo>
                    <a:pt x="1061" y="150"/>
                  </a:lnTo>
                  <a:lnTo>
                    <a:pt x="1088" y="168"/>
                  </a:lnTo>
                  <a:lnTo>
                    <a:pt x="1115" y="187"/>
                  </a:lnTo>
                  <a:lnTo>
                    <a:pt x="1140" y="207"/>
                  </a:lnTo>
                  <a:lnTo>
                    <a:pt x="1166" y="229"/>
                  </a:lnTo>
                  <a:lnTo>
                    <a:pt x="1189" y="251"/>
                  </a:lnTo>
                  <a:lnTo>
                    <a:pt x="1189" y="251"/>
                  </a:lnTo>
                  <a:lnTo>
                    <a:pt x="1212" y="275"/>
                  </a:lnTo>
                  <a:lnTo>
                    <a:pt x="1234" y="300"/>
                  </a:lnTo>
                  <a:lnTo>
                    <a:pt x="1254" y="326"/>
                  </a:lnTo>
                  <a:lnTo>
                    <a:pt x="1272" y="353"/>
                  </a:lnTo>
                  <a:lnTo>
                    <a:pt x="1290" y="380"/>
                  </a:lnTo>
                  <a:lnTo>
                    <a:pt x="1306" y="408"/>
                  </a:lnTo>
                  <a:lnTo>
                    <a:pt x="1320" y="437"/>
                  </a:lnTo>
                  <a:lnTo>
                    <a:pt x="1333" y="466"/>
                  </a:lnTo>
                  <a:lnTo>
                    <a:pt x="1344" y="496"/>
                  </a:lnTo>
                  <a:lnTo>
                    <a:pt x="1355" y="527"/>
                  </a:lnTo>
                  <a:lnTo>
                    <a:pt x="1364" y="558"/>
                  </a:lnTo>
                  <a:lnTo>
                    <a:pt x="1371" y="589"/>
                  </a:lnTo>
                  <a:lnTo>
                    <a:pt x="1376" y="622"/>
                  </a:lnTo>
                  <a:lnTo>
                    <a:pt x="1380" y="654"/>
                  </a:lnTo>
                  <a:lnTo>
                    <a:pt x="1383" y="687"/>
                  </a:lnTo>
                  <a:lnTo>
                    <a:pt x="1383" y="721"/>
                  </a:lnTo>
                  <a:lnTo>
                    <a:pt x="1383" y="721"/>
                  </a:lnTo>
                  <a:lnTo>
                    <a:pt x="1383" y="753"/>
                  </a:lnTo>
                  <a:lnTo>
                    <a:pt x="1380" y="786"/>
                  </a:lnTo>
                  <a:lnTo>
                    <a:pt x="1376" y="818"/>
                  </a:lnTo>
                  <a:lnTo>
                    <a:pt x="1371" y="851"/>
                  </a:lnTo>
                  <a:lnTo>
                    <a:pt x="1364" y="882"/>
                  </a:lnTo>
                  <a:lnTo>
                    <a:pt x="1355" y="914"/>
                  </a:lnTo>
                  <a:lnTo>
                    <a:pt x="1344" y="944"/>
                  </a:lnTo>
                  <a:lnTo>
                    <a:pt x="1333" y="975"/>
                  </a:lnTo>
                  <a:lnTo>
                    <a:pt x="1320" y="1004"/>
                  </a:lnTo>
                  <a:lnTo>
                    <a:pt x="1306" y="1032"/>
                  </a:lnTo>
                  <a:lnTo>
                    <a:pt x="1290" y="1061"/>
                  </a:lnTo>
                  <a:lnTo>
                    <a:pt x="1272" y="1088"/>
                  </a:lnTo>
                  <a:lnTo>
                    <a:pt x="1254" y="1115"/>
                  </a:lnTo>
                  <a:lnTo>
                    <a:pt x="1234" y="1140"/>
                  </a:lnTo>
                  <a:lnTo>
                    <a:pt x="1212" y="1166"/>
                  </a:lnTo>
                  <a:lnTo>
                    <a:pt x="1189" y="1189"/>
                  </a:lnTo>
                  <a:lnTo>
                    <a:pt x="1189" y="1189"/>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56" name="Freeform 5">
            <a:extLst>
              <a:ext uri="{FF2B5EF4-FFF2-40B4-BE49-F238E27FC236}">
                <a16:creationId xmlns:a16="http://schemas.microsoft.com/office/drawing/2014/main" id="{4BA3A052-599F-42C6-81EC-DB2309E28F5E}"/>
              </a:ext>
            </a:extLst>
          </p:cNvPr>
          <p:cNvSpPr>
            <a:spLocks noEditPoints="1"/>
          </p:cNvSpPr>
          <p:nvPr/>
        </p:nvSpPr>
        <p:spPr bwMode="auto">
          <a:xfrm>
            <a:off x="10734189" y="1756986"/>
            <a:ext cx="360000" cy="360000"/>
          </a:xfrm>
          <a:custGeom>
            <a:avLst/>
            <a:gdLst>
              <a:gd name="T0" fmla="*/ 187 w 1440"/>
              <a:gd name="T1" fmla="*/ 236 h 1440"/>
              <a:gd name="T2" fmla="*/ 8 w 1440"/>
              <a:gd name="T3" fmla="*/ 830 h 1440"/>
              <a:gd name="T4" fmla="*/ 376 w 1440"/>
              <a:gd name="T5" fmla="*/ 1354 h 1440"/>
              <a:gd name="T6" fmla="*/ 1000 w 1440"/>
              <a:gd name="T7" fmla="*/ 1384 h 1440"/>
              <a:gd name="T8" fmla="*/ 1418 w 1440"/>
              <a:gd name="T9" fmla="*/ 900 h 1440"/>
              <a:gd name="T10" fmla="*/ 1297 w 1440"/>
              <a:gd name="T11" fmla="*/ 290 h 1440"/>
              <a:gd name="T12" fmla="*/ 721 w 1440"/>
              <a:gd name="T13" fmla="*/ 0 h 1440"/>
              <a:gd name="T14" fmla="*/ 293 w 1440"/>
              <a:gd name="T15" fmla="*/ 962 h 1440"/>
              <a:gd name="T16" fmla="*/ 392 w 1440"/>
              <a:gd name="T17" fmla="*/ 1296 h 1440"/>
              <a:gd name="T18" fmla="*/ 514 w 1440"/>
              <a:gd name="T19" fmla="*/ 928 h 1440"/>
              <a:gd name="T20" fmla="*/ 441 w 1440"/>
              <a:gd name="T21" fmla="*/ 879 h 1440"/>
              <a:gd name="T22" fmla="*/ 488 w 1440"/>
              <a:gd name="T23" fmla="*/ 613 h 1440"/>
              <a:gd name="T24" fmla="*/ 592 w 1440"/>
              <a:gd name="T25" fmla="*/ 757 h 1440"/>
              <a:gd name="T26" fmla="*/ 863 w 1440"/>
              <a:gd name="T27" fmla="*/ 526 h 1440"/>
              <a:gd name="T28" fmla="*/ 752 w 1440"/>
              <a:gd name="T29" fmla="*/ 739 h 1440"/>
              <a:gd name="T30" fmla="*/ 564 w 1440"/>
              <a:gd name="T31" fmla="*/ 587 h 1440"/>
              <a:gd name="T32" fmla="*/ 592 w 1440"/>
              <a:gd name="T33" fmla="*/ 311 h 1440"/>
              <a:gd name="T34" fmla="*/ 733 w 1440"/>
              <a:gd name="T35" fmla="*/ 184 h 1440"/>
              <a:gd name="T36" fmla="*/ 842 w 1440"/>
              <a:gd name="T37" fmla="*/ 346 h 1440"/>
              <a:gd name="T38" fmla="*/ 625 w 1440"/>
              <a:gd name="T39" fmla="*/ 395 h 1440"/>
              <a:gd name="T40" fmla="*/ 935 w 1440"/>
              <a:gd name="T41" fmla="*/ 655 h 1440"/>
              <a:gd name="T42" fmla="*/ 1038 w 1440"/>
              <a:gd name="T43" fmla="*/ 907 h 1440"/>
              <a:gd name="T44" fmla="*/ 862 w 1440"/>
              <a:gd name="T45" fmla="*/ 842 h 1440"/>
              <a:gd name="T46" fmla="*/ 923 w 1440"/>
              <a:gd name="T47" fmla="*/ 654 h 1440"/>
              <a:gd name="T48" fmla="*/ 1029 w 1440"/>
              <a:gd name="T49" fmla="*/ 536 h 1440"/>
              <a:gd name="T50" fmla="*/ 976 w 1440"/>
              <a:gd name="T51" fmla="*/ 374 h 1440"/>
              <a:gd name="T52" fmla="*/ 1171 w 1440"/>
              <a:gd name="T53" fmla="*/ 374 h 1440"/>
              <a:gd name="T54" fmla="*/ 1283 w 1440"/>
              <a:gd name="T55" fmla="*/ 779 h 1440"/>
              <a:gd name="T56" fmla="*/ 1052 w 1440"/>
              <a:gd name="T57" fmla="*/ 847 h 1440"/>
              <a:gd name="T58" fmla="*/ 1029 w 1440"/>
              <a:gd name="T59" fmla="*/ 609 h 1440"/>
              <a:gd name="T60" fmla="*/ 1269 w 1440"/>
              <a:gd name="T61" fmla="*/ 631 h 1440"/>
              <a:gd name="T62" fmla="*/ 289 w 1440"/>
              <a:gd name="T63" fmla="*/ 506 h 1440"/>
              <a:gd name="T64" fmla="*/ 306 w 1440"/>
              <a:gd name="T65" fmla="*/ 343 h 1440"/>
              <a:gd name="T66" fmla="*/ 488 w 1440"/>
              <a:gd name="T67" fmla="*/ 417 h 1440"/>
              <a:gd name="T68" fmla="*/ 362 w 1440"/>
              <a:gd name="T69" fmla="*/ 575 h 1440"/>
              <a:gd name="T70" fmla="*/ 430 w 1440"/>
              <a:gd name="T71" fmla="*/ 805 h 1440"/>
              <a:gd name="T72" fmla="*/ 191 w 1440"/>
              <a:gd name="T73" fmla="*/ 828 h 1440"/>
              <a:gd name="T74" fmla="*/ 215 w 1440"/>
              <a:gd name="T75" fmla="*/ 589 h 1440"/>
              <a:gd name="T76" fmla="*/ 454 w 1440"/>
              <a:gd name="T77" fmla="*/ 1275 h 1440"/>
              <a:gd name="T78" fmla="*/ 675 w 1440"/>
              <a:gd name="T79" fmla="*/ 840 h 1440"/>
              <a:gd name="T80" fmla="*/ 905 w 1440"/>
              <a:gd name="T81" fmla="*/ 1014 h 1440"/>
              <a:gd name="T82" fmla="*/ 757 w 1440"/>
              <a:gd name="T83" fmla="*/ 1381 h 1440"/>
              <a:gd name="T84" fmla="*/ 1002 w 1440"/>
              <a:gd name="T85" fmla="*/ 1058 h 1440"/>
              <a:gd name="T86" fmla="*/ 1194 w 1440"/>
              <a:gd name="T87" fmla="*/ 978 h 1440"/>
              <a:gd name="T88" fmla="*/ 1291 w 1440"/>
              <a:gd name="T89" fmla="*/ 867 h 1440"/>
              <a:gd name="T90" fmla="*/ 1321 w 1440"/>
              <a:gd name="T91" fmla="*/ 609 h 1440"/>
              <a:gd name="T92" fmla="*/ 1236 w 1440"/>
              <a:gd name="T93" fmla="*/ 367 h 1440"/>
              <a:gd name="T94" fmla="*/ 956 w 1440"/>
              <a:gd name="T95" fmla="*/ 313 h 1440"/>
              <a:gd name="T96" fmla="*/ 893 w 1440"/>
              <a:gd name="T97" fmla="*/ 375 h 1440"/>
              <a:gd name="T98" fmla="*/ 758 w 1440"/>
              <a:gd name="T99" fmla="*/ 131 h 1440"/>
              <a:gd name="T100" fmla="*/ 535 w 1440"/>
              <a:gd name="T101" fmla="*/ 311 h 1440"/>
              <a:gd name="T102" fmla="*/ 537 w 1440"/>
              <a:gd name="T103" fmla="*/ 383 h 1440"/>
              <a:gd name="T104" fmla="*/ 264 w 1440"/>
              <a:gd name="T105" fmla="*/ 302 h 1440"/>
              <a:gd name="T106" fmla="*/ 164 w 1440"/>
              <a:gd name="T107" fmla="*/ 555 h 1440"/>
              <a:gd name="T108" fmla="*/ 104 w 1440"/>
              <a:gd name="T109" fmla="*/ 800 h 1440"/>
              <a:gd name="T110" fmla="*/ 138 w 1440"/>
              <a:gd name="T111" fmla="*/ 998 h 1440"/>
              <a:gd name="T112" fmla="*/ 107 w 1440"/>
              <a:gd name="T113" fmla="*/ 466 h 1440"/>
              <a:gd name="T114" fmla="*/ 526 w 1440"/>
              <a:gd name="T115" fmla="*/ 86 h 1440"/>
              <a:gd name="T116" fmla="*/ 1087 w 1440"/>
              <a:gd name="T117" fmla="*/ 169 h 1440"/>
              <a:gd name="T118" fmla="*/ 1380 w 1440"/>
              <a:gd name="T119" fmla="*/ 654 h 1440"/>
              <a:gd name="T120" fmla="*/ 1223 w 1440"/>
              <a:gd name="T121" fmla="*/ 927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0" h="1440">
                <a:moveTo>
                  <a:pt x="721" y="0"/>
                </a:moveTo>
                <a:lnTo>
                  <a:pt x="721" y="0"/>
                </a:lnTo>
                <a:lnTo>
                  <a:pt x="683" y="1"/>
                </a:lnTo>
                <a:lnTo>
                  <a:pt x="646" y="4"/>
                </a:lnTo>
                <a:lnTo>
                  <a:pt x="610" y="8"/>
                </a:lnTo>
                <a:lnTo>
                  <a:pt x="574" y="14"/>
                </a:lnTo>
                <a:lnTo>
                  <a:pt x="540" y="23"/>
                </a:lnTo>
                <a:lnTo>
                  <a:pt x="506" y="32"/>
                </a:lnTo>
                <a:lnTo>
                  <a:pt x="472" y="44"/>
                </a:lnTo>
                <a:lnTo>
                  <a:pt x="440" y="56"/>
                </a:lnTo>
                <a:lnTo>
                  <a:pt x="408" y="71"/>
                </a:lnTo>
                <a:lnTo>
                  <a:pt x="376" y="87"/>
                </a:lnTo>
                <a:lnTo>
                  <a:pt x="347" y="104"/>
                </a:lnTo>
                <a:lnTo>
                  <a:pt x="318" y="123"/>
                </a:lnTo>
                <a:lnTo>
                  <a:pt x="289" y="144"/>
                </a:lnTo>
                <a:lnTo>
                  <a:pt x="261" y="164"/>
                </a:lnTo>
                <a:lnTo>
                  <a:pt x="235" y="187"/>
                </a:lnTo>
                <a:lnTo>
                  <a:pt x="211" y="211"/>
                </a:lnTo>
                <a:lnTo>
                  <a:pt x="187" y="236"/>
                </a:lnTo>
                <a:lnTo>
                  <a:pt x="164" y="262"/>
                </a:lnTo>
                <a:lnTo>
                  <a:pt x="143" y="290"/>
                </a:lnTo>
                <a:lnTo>
                  <a:pt x="122" y="317"/>
                </a:lnTo>
                <a:lnTo>
                  <a:pt x="104" y="347"/>
                </a:lnTo>
                <a:lnTo>
                  <a:pt x="86" y="377"/>
                </a:lnTo>
                <a:lnTo>
                  <a:pt x="71" y="409"/>
                </a:lnTo>
                <a:lnTo>
                  <a:pt x="56" y="440"/>
                </a:lnTo>
                <a:lnTo>
                  <a:pt x="43" y="473"/>
                </a:lnTo>
                <a:lnTo>
                  <a:pt x="32" y="506"/>
                </a:lnTo>
                <a:lnTo>
                  <a:pt x="23" y="540"/>
                </a:lnTo>
                <a:lnTo>
                  <a:pt x="14" y="575"/>
                </a:lnTo>
                <a:lnTo>
                  <a:pt x="8" y="611"/>
                </a:lnTo>
                <a:lnTo>
                  <a:pt x="4" y="647"/>
                </a:lnTo>
                <a:lnTo>
                  <a:pt x="0" y="683"/>
                </a:lnTo>
                <a:lnTo>
                  <a:pt x="0" y="720"/>
                </a:lnTo>
                <a:lnTo>
                  <a:pt x="0" y="720"/>
                </a:lnTo>
                <a:lnTo>
                  <a:pt x="0" y="757"/>
                </a:lnTo>
                <a:lnTo>
                  <a:pt x="4" y="794"/>
                </a:lnTo>
                <a:lnTo>
                  <a:pt x="8" y="830"/>
                </a:lnTo>
                <a:lnTo>
                  <a:pt x="14" y="865"/>
                </a:lnTo>
                <a:lnTo>
                  <a:pt x="23" y="900"/>
                </a:lnTo>
                <a:lnTo>
                  <a:pt x="32" y="934"/>
                </a:lnTo>
                <a:lnTo>
                  <a:pt x="43" y="968"/>
                </a:lnTo>
                <a:lnTo>
                  <a:pt x="56" y="1000"/>
                </a:lnTo>
                <a:lnTo>
                  <a:pt x="71" y="1033"/>
                </a:lnTo>
                <a:lnTo>
                  <a:pt x="86" y="1064"/>
                </a:lnTo>
                <a:lnTo>
                  <a:pt x="104" y="1094"/>
                </a:lnTo>
                <a:lnTo>
                  <a:pt x="122" y="1123"/>
                </a:lnTo>
                <a:lnTo>
                  <a:pt x="143" y="1151"/>
                </a:lnTo>
                <a:lnTo>
                  <a:pt x="164" y="1178"/>
                </a:lnTo>
                <a:lnTo>
                  <a:pt x="187" y="1204"/>
                </a:lnTo>
                <a:lnTo>
                  <a:pt x="211" y="1229"/>
                </a:lnTo>
                <a:lnTo>
                  <a:pt x="235" y="1253"/>
                </a:lnTo>
                <a:lnTo>
                  <a:pt x="261" y="1276"/>
                </a:lnTo>
                <a:lnTo>
                  <a:pt x="289" y="1297"/>
                </a:lnTo>
                <a:lnTo>
                  <a:pt x="318" y="1317"/>
                </a:lnTo>
                <a:lnTo>
                  <a:pt x="347" y="1336"/>
                </a:lnTo>
                <a:lnTo>
                  <a:pt x="376" y="1354"/>
                </a:lnTo>
                <a:lnTo>
                  <a:pt x="408" y="1369"/>
                </a:lnTo>
                <a:lnTo>
                  <a:pt x="440" y="1384"/>
                </a:lnTo>
                <a:lnTo>
                  <a:pt x="472" y="1397"/>
                </a:lnTo>
                <a:lnTo>
                  <a:pt x="506" y="1408"/>
                </a:lnTo>
                <a:lnTo>
                  <a:pt x="540" y="1417"/>
                </a:lnTo>
                <a:lnTo>
                  <a:pt x="574" y="1426"/>
                </a:lnTo>
                <a:lnTo>
                  <a:pt x="610" y="1432"/>
                </a:lnTo>
                <a:lnTo>
                  <a:pt x="646" y="1436"/>
                </a:lnTo>
                <a:lnTo>
                  <a:pt x="683" y="1439"/>
                </a:lnTo>
                <a:lnTo>
                  <a:pt x="721" y="1440"/>
                </a:lnTo>
                <a:lnTo>
                  <a:pt x="721" y="1440"/>
                </a:lnTo>
                <a:lnTo>
                  <a:pt x="757" y="1439"/>
                </a:lnTo>
                <a:lnTo>
                  <a:pt x="794" y="1436"/>
                </a:lnTo>
                <a:lnTo>
                  <a:pt x="830" y="1432"/>
                </a:lnTo>
                <a:lnTo>
                  <a:pt x="866" y="1426"/>
                </a:lnTo>
                <a:lnTo>
                  <a:pt x="900" y="1417"/>
                </a:lnTo>
                <a:lnTo>
                  <a:pt x="934" y="1408"/>
                </a:lnTo>
                <a:lnTo>
                  <a:pt x="968" y="1397"/>
                </a:lnTo>
                <a:lnTo>
                  <a:pt x="1000" y="1384"/>
                </a:lnTo>
                <a:lnTo>
                  <a:pt x="1032" y="1369"/>
                </a:lnTo>
                <a:lnTo>
                  <a:pt x="1064" y="1354"/>
                </a:lnTo>
                <a:lnTo>
                  <a:pt x="1093" y="1336"/>
                </a:lnTo>
                <a:lnTo>
                  <a:pt x="1123" y="1317"/>
                </a:lnTo>
                <a:lnTo>
                  <a:pt x="1151" y="1297"/>
                </a:lnTo>
                <a:lnTo>
                  <a:pt x="1179" y="1276"/>
                </a:lnTo>
                <a:lnTo>
                  <a:pt x="1205" y="1253"/>
                </a:lnTo>
                <a:lnTo>
                  <a:pt x="1229" y="1229"/>
                </a:lnTo>
                <a:lnTo>
                  <a:pt x="1253" y="1204"/>
                </a:lnTo>
                <a:lnTo>
                  <a:pt x="1276" y="1178"/>
                </a:lnTo>
                <a:lnTo>
                  <a:pt x="1297" y="1151"/>
                </a:lnTo>
                <a:lnTo>
                  <a:pt x="1318" y="1123"/>
                </a:lnTo>
                <a:lnTo>
                  <a:pt x="1336" y="1094"/>
                </a:lnTo>
                <a:lnTo>
                  <a:pt x="1354" y="1064"/>
                </a:lnTo>
                <a:lnTo>
                  <a:pt x="1369" y="1033"/>
                </a:lnTo>
                <a:lnTo>
                  <a:pt x="1384" y="1000"/>
                </a:lnTo>
                <a:lnTo>
                  <a:pt x="1397" y="968"/>
                </a:lnTo>
                <a:lnTo>
                  <a:pt x="1408" y="934"/>
                </a:lnTo>
                <a:lnTo>
                  <a:pt x="1418" y="900"/>
                </a:lnTo>
                <a:lnTo>
                  <a:pt x="1426" y="865"/>
                </a:lnTo>
                <a:lnTo>
                  <a:pt x="1433" y="830"/>
                </a:lnTo>
                <a:lnTo>
                  <a:pt x="1436" y="794"/>
                </a:lnTo>
                <a:lnTo>
                  <a:pt x="1440" y="757"/>
                </a:lnTo>
                <a:lnTo>
                  <a:pt x="1440" y="720"/>
                </a:lnTo>
                <a:lnTo>
                  <a:pt x="1440" y="720"/>
                </a:lnTo>
                <a:lnTo>
                  <a:pt x="1440" y="683"/>
                </a:lnTo>
                <a:lnTo>
                  <a:pt x="1436" y="647"/>
                </a:lnTo>
                <a:lnTo>
                  <a:pt x="1433" y="611"/>
                </a:lnTo>
                <a:lnTo>
                  <a:pt x="1426" y="575"/>
                </a:lnTo>
                <a:lnTo>
                  <a:pt x="1418" y="540"/>
                </a:lnTo>
                <a:lnTo>
                  <a:pt x="1408" y="506"/>
                </a:lnTo>
                <a:lnTo>
                  <a:pt x="1397" y="473"/>
                </a:lnTo>
                <a:lnTo>
                  <a:pt x="1384" y="440"/>
                </a:lnTo>
                <a:lnTo>
                  <a:pt x="1369" y="409"/>
                </a:lnTo>
                <a:lnTo>
                  <a:pt x="1354" y="377"/>
                </a:lnTo>
                <a:lnTo>
                  <a:pt x="1336" y="347"/>
                </a:lnTo>
                <a:lnTo>
                  <a:pt x="1318" y="317"/>
                </a:lnTo>
                <a:lnTo>
                  <a:pt x="1297" y="290"/>
                </a:lnTo>
                <a:lnTo>
                  <a:pt x="1276" y="262"/>
                </a:lnTo>
                <a:lnTo>
                  <a:pt x="1253" y="236"/>
                </a:lnTo>
                <a:lnTo>
                  <a:pt x="1229" y="211"/>
                </a:lnTo>
                <a:lnTo>
                  <a:pt x="1205" y="187"/>
                </a:lnTo>
                <a:lnTo>
                  <a:pt x="1179" y="164"/>
                </a:lnTo>
                <a:lnTo>
                  <a:pt x="1151" y="144"/>
                </a:lnTo>
                <a:lnTo>
                  <a:pt x="1123" y="123"/>
                </a:lnTo>
                <a:lnTo>
                  <a:pt x="1093" y="104"/>
                </a:lnTo>
                <a:lnTo>
                  <a:pt x="1064" y="87"/>
                </a:lnTo>
                <a:lnTo>
                  <a:pt x="1032" y="71"/>
                </a:lnTo>
                <a:lnTo>
                  <a:pt x="1000" y="56"/>
                </a:lnTo>
                <a:lnTo>
                  <a:pt x="968" y="44"/>
                </a:lnTo>
                <a:lnTo>
                  <a:pt x="934" y="32"/>
                </a:lnTo>
                <a:lnTo>
                  <a:pt x="900" y="23"/>
                </a:lnTo>
                <a:lnTo>
                  <a:pt x="866" y="14"/>
                </a:lnTo>
                <a:lnTo>
                  <a:pt x="830" y="8"/>
                </a:lnTo>
                <a:lnTo>
                  <a:pt x="794" y="4"/>
                </a:lnTo>
                <a:lnTo>
                  <a:pt x="757" y="1"/>
                </a:lnTo>
                <a:lnTo>
                  <a:pt x="721" y="0"/>
                </a:lnTo>
                <a:lnTo>
                  <a:pt x="721" y="0"/>
                </a:lnTo>
                <a:close/>
                <a:moveTo>
                  <a:pt x="252" y="1188"/>
                </a:moveTo>
                <a:lnTo>
                  <a:pt x="252" y="1188"/>
                </a:lnTo>
                <a:lnTo>
                  <a:pt x="225" y="1161"/>
                </a:lnTo>
                <a:lnTo>
                  <a:pt x="200" y="1132"/>
                </a:lnTo>
                <a:lnTo>
                  <a:pt x="177" y="1101"/>
                </a:lnTo>
                <a:lnTo>
                  <a:pt x="157" y="1070"/>
                </a:lnTo>
                <a:lnTo>
                  <a:pt x="157" y="1070"/>
                </a:lnTo>
                <a:lnTo>
                  <a:pt x="174" y="1045"/>
                </a:lnTo>
                <a:lnTo>
                  <a:pt x="192" y="1023"/>
                </a:lnTo>
                <a:lnTo>
                  <a:pt x="210" y="1005"/>
                </a:lnTo>
                <a:lnTo>
                  <a:pt x="228" y="990"/>
                </a:lnTo>
                <a:lnTo>
                  <a:pt x="237" y="982"/>
                </a:lnTo>
                <a:lnTo>
                  <a:pt x="246" y="978"/>
                </a:lnTo>
                <a:lnTo>
                  <a:pt x="255" y="973"/>
                </a:lnTo>
                <a:lnTo>
                  <a:pt x="265" y="968"/>
                </a:lnTo>
                <a:lnTo>
                  <a:pt x="273" y="966"/>
                </a:lnTo>
                <a:lnTo>
                  <a:pt x="283" y="963"/>
                </a:lnTo>
                <a:lnTo>
                  <a:pt x="293" y="962"/>
                </a:lnTo>
                <a:lnTo>
                  <a:pt x="301" y="961"/>
                </a:lnTo>
                <a:lnTo>
                  <a:pt x="301" y="961"/>
                </a:lnTo>
                <a:lnTo>
                  <a:pt x="313" y="962"/>
                </a:lnTo>
                <a:lnTo>
                  <a:pt x="325" y="964"/>
                </a:lnTo>
                <a:lnTo>
                  <a:pt x="336" y="967"/>
                </a:lnTo>
                <a:lnTo>
                  <a:pt x="347" y="972"/>
                </a:lnTo>
                <a:lnTo>
                  <a:pt x="356" y="976"/>
                </a:lnTo>
                <a:lnTo>
                  <a:pt x="367" y="982"/>
                </a:lnTo>
                <a:lnTo>
                  <a:pt x="376" y="990"/>
                </a:lnTo>
                <a:lnTo>
                  <a:pt x="386" y="998"/>
                </a:lnTo>
                <a:lnTo>
                  <a:pt x="404" y="1015"/>
                </a:lnTo>
                <a:lnTo>
                  <a:pt x="421" y="1034"/>
                </a:lnTo>
                <a:lnTo>
                  <a:pt x="435" y="1054"/>
                </a:lnTo>
                <a:lnTo>
                  <a:pt x="448" y="1075"/>
                </a:lnTo>
                <a:lnTo>
                  <a:pt x="448" y="1075"/>
                </a:lnTo>
                <a:lnTo>
                  <a:pt x="433" y="1125"/>
                </a:lnTo>
                <a:lnTo>
                  <a:pt x="417" y="1180"/>
                </a:lnTo>
                <a:lnTo>
                  <a:pt x="404" y="1236"/>
                </a:lnTo>
                <a:lnTo>
                  <a:pt x="392" y="1296"/>
                </a:lnTo>
                <a:lnTo>
                  <a:pt x="392" y="1296"/>
                </a:lnTo>
                <a:lnTo>
                  <a:pt x="373" y="1285"/>
                </a:lnTo>
                <a:lnTo>
                  <a:pt x="355" y="1273"/>
                </a:lnTo>
                <a:lnTo>
                  <a:pt x="336" y="1260"/>
                </a:lnTo>
                <a:lnTo>
                  <a:pt x="319" y="1247"/>
                </a:lnTo>
                <a:lnTo>
                  <a:pt x="301" y="1234"/>
                </a:lnTo>
                <a:lnTo>
                  <a:pt x="284" y="1220"/>
                </a:lnTo>
                <a:lnTo>
                  <a:pt x="267" y="1204"/>
                </a:lnTo>
                <a:lnTo>
                  <a:pt x="252" y="1188"/>
                </a:lnTo>
                <a:lnTo>
                  <a:pt x="252" y="1188"/>
                </a:lnTo>
                <a:close/>
                <a:moveTo>
                  <a:pt x="650" y="788"/>
                </a:moveTo>
                <a:lnTo>
                  <a:pt x="650" y="788"/>
                </a:lnTo>
                <a:lnTo>
                  <a:pt x="629" y="799"/>
                </a:lnTo>
                <a:lnTo>
                  <a:pt x="609" y="813"/>
                </a:lnTo>
                <a:lnTo>
                  <a:pt x="589" y="831"/>
                </a:lnTo>
                <a:lnTo>
                  <a:pt x="570" y="851"/>
                </a:lnTo>
                <a:lnTo>
                  <a:pt x="550" y="875"/>
                </a:lnTo>
                <a:lnTo>
                  <a:pt x="532" y="900"/>
                </a:lnTo>
                <a:lnTo>
                  <a:pt x="514" y="928"/>
                </a:lnTo>
                <a:lnTo>
                  <a:pt x="498" y="960"/>
                </a:lnTo>
                <a:lnTo>
                  <a:pt x="498" y="960"/>
                </a:lnTo>
                <a:lnTo>
                  <a:pt x="486" y="984"/>
                </a:lnTo>
                <a:lnTo>
                  <a:pt x="474" y="1010"/>
                </a:lnTo>
                <a:lnTo>
                  <a:pt x="474" y="1010"/>
                </a:lnTo>
                <a:lnTo>
                  <a:pt x="462" y="994"/>
                </a:lnTo>
                <a:lnTo>
                  <a:pt x="450" y="980"/>
                </a:lnTo>
                <a:lnTo>
                  <a:pt x="438" y="967"/>
                </a:lnTo>
                <a:lnTo>
                  <a:pt x="424" y="955"/>
                </a:lnTo>
                <a:lnTo>
                  <a:pt x="411" y="944"/>
                </a:lnTo>
                <a:lnTo>
                  <a:pt x="398" y="934"/>
                </a:lnTo>
                <a:lnTo>
                  <a:pt x="385" y="927"/>
                </a:lnTo>
                <a:lnTo>
                  <a:pt x="372" y="920"/>
                </a:lnTo>
                <a:lnTo>
                  <a:pt x="372" y="920"/>
                </a:lnTo>
                <a:lnTo>
                  <a:pt x="386" y="914"/>
                </a:lnTo>
                <a:lnTo>
                  <a:pt x="402" y="907"/>
                </a:lnTo>
                <a:lnTo>
                  <a:pt x="416" y="899"/>
                </a:lnTo>
                <a:lnTo>
                  <a:pt x="429" y="889"/>
                </a:lnTo>
                <a:lnTo>
                  <a:pt x="441" y="879"/>
                </a:lnTo>
                <a:lnTo>
                  <a:pt x="453" y="867"/>
                </a:lnTo>
                <a:lnTo>
                  <a:pt x="464" y="855"/>
                </a:lnTo>
                <a:lnTo>
                  <a:pt x="475" y="843"/>
                </a:lnTo>
                <a:lnTo>
                  <a:pt x="483" y="829"/>
                </a:lnTo>
                <a:lnTo>
                  <a:pt x="492" y="816"/>
                </a:lnTo>
                <a:lnTo>
                  <a:pt x="499" y="800"/>
                </a:lnTo>
                <a:lnTo>
                  <a:pt x="505" y="785"/>
                </a:lnTo>
                <a:lnTo>
                  <a:pt x="508" y="769"/>
                </a:lnTo>
                <a:lnTo>
                  <a:pt x="512" y="752"/>
                </a:lnTo>
                <a:lnTo>
                  <a:pt x="514" y="736"/>
                </a:lnTo>
                <a:lnTo>
                  <a:pt x="514" y="718"/>
                </a:lnTo>
                <a:lnTo>
                  <a:pt x="514" y="718"/>
                </a:lnTo>
                <a:lnTo>
                  <a:pt x="514" y="702"/>
                </a:lnTo>
                <a:lnTo>
                  <a:pt x="512" y="686"/>
                </a:lnTo>
                <a:lnTo>
                  <a:pt x="510" y="671"/>
                </a:lnTo>
                <a:lnTo>
                  <a:pt x="506" y="655"/>
                </a:lnTo>
                <a:lnTo>
                  <a:pt x="500" y="641"/>
                </a:lnTo>
                <a:lnTo>
                  <a:pt x="494" y="627"/>
                </a:lnTo>
                <a:lnTo>
                  <a:pt x="488" y="613"/>
                </a:lnTo>
                <a:lnTo>
                  <a:pt x="480" y="600"/>
                </a:lnTo>
                <a:lnTo>
                  <a:pt x="480" y="600"/>
                </a:lnTo>
                <a:lnTo>
                  <a:pt x="494" y="588"/>
                </a:lnTo>
                <a:lnTo>
                  <a:pt x="507" y="575"/>
                </a:lnTo>
                <a:lnTo>
                  <a:pt x="507" y="575"/>
                </a:lnTo>
                <a:lnTo>
                  <a:pt x="506" y="587"/>
                </a:lnTo>
                <a:lnTo>
                  <a:pt x="506" y="587"/>
                </a:lnTo>
                <a:lnTo>
                  <a:pt x="507" y="604"/>
                </a:lnTo>
                <a:lnTo>
                  <a:pt x="510" y="621"/>
                </a:lnTo>
                <a:lnTo>
                  <a:pt x="512" y="637"/>
                </a:lnTo>
                <a:lnTo>
                  <a:pt x="517" y="653"/>
                </a:lnTo>
                <a:lnTo>
                  <a:pt x="523" y="668"/>
                </a:lnTo>
                <a:lnTo>
                  <a:pt x="530" y="684"/>
                </a:lnTo>
                <a:lnTo>
                  <a:pt x="538" y="698"/>
                </a:lnTo>
                <a:lnTo>
                  <a:pt x="547" y="712"/>
                </a:lnTo>
                <a:lnTo>
                  <a:pt x="558" y="725"/>
                </a:lnTo>
                <a:lnTo>
                  <a:pt x="568" y="737"/>
                </a:lnTo>
                <a:lnTo>
                  <a:pt x="580" y="748"/>
                </a:lnTo>
                <a:lnTo>
                  <a:pt x="592" y="757"/>
                </a:lnTo>
                <a:lnTo>
                  <a:pt x="605" y="767"/>
                </a:lnTo>
                <a:lnTo>
                  <a:pt x="620" y="775"/>
                </a:lnTo>
                <a:lnTo>
                  <a:pt x="634" y="782"/>
                </a:lnTo>
                <a:lnTo>
                  <a:pt x="650" y="788"/>
                </a:lnTo>
                <a:lnTo>
                  <a:pt x="650" y="788"/>
                </a:lnTo>
                <a:close/>
                <a:moveTo>
                  <a:pt x="719" y="431"/>
                </a:moveTo>
                <a:lnTo>
                  <a:pt x="719" y="431"/>
                </a:lnTo>
                <a:lnTo>
                  <a:pt x="736" y="431"/>
                </a:lnTo>
                <a:lnTo>
                  <a:pt x="752" y="434"/>
                </a:lnTo>
                <a:lnTo>
                  <a:pt x="766" y="438"/>
                </a:lnTo>
                <a:lnTo>
                  <a:pt x="781" y="443"/>
                </a:lnTo>
                <a:lnTo>
                  <a:pt x="794" y="449"/>
                </a:lnTo>
                <a:lnTo>
                  <a:pt x="807" y="458"/>
                </a:lnTo>
                <a:lnTo>
                  <a:pt x="819" y="466"/>
                </a:lnTo>
                <a:lnTo>
                  <a:pt x="830" y="477"/>
                </a:lnTo>
                <a:lnTo>
                  <a:pt x="840" y="488"/>
                </a:lnTo>
                <a:lnTo>
                  <a:pt x="849" y="500"/>
                </a:lnTo>
                <a:lnTo>
                  <a:pt x="857" y="513"/>
                </a:lnTo>
                <a:lnTo>
                  <a:pt x="863" y="526"/>
                </a:lnTo>
                <a:lnTo>
                  <a:pt x="869" y="540"/>
                </a:lnTo>
                <a:lnTo>
                  <a:pt x="873" y="556"/>
                </a:lnTo>
                <a:lnTo>
                  <a:pt x="875" y="571"/>
                </a:lnTo>
                <a:lnTo>
                  <a:pt x="876" y="587"/>
                </a:lnTo>
                <a:lnTo>
                  <a:pt x="876" y="587"/>
                </a:lnTo>
                <a:lnTo>
                  <a:pt x="875" y="603"/>
                </a:lnTo>
                <a:lnTo>
                  <a:pt x="873" y="618"/>
                </a:lnTo>
                <a:lnTo>
                  <a:pt x="869" y="633"/>
                </a:lnTo>
                <a:lnTo>
                  <a:pt x="863" y="647"/>
                </a:lnTo>
                <a:lnTo>
                  <a:pt x="857" y="661"/>
                </a:lnTo>
                <a:lnTo>
                  <a:pt x="849" y="673"/>
                </a:lnTo>
                <a:lnTo>
                  <a:pt x="840" y="685"/>
                </a:lnTo>
                <a:lnTo>
                  <a:pt x="830" y="697"/>
                </a:lnTo>
                <a:lnTo>
                  <a:pt x="819" y="707"/>
                </a:lnTo>
                <a:lnTo>
                  <a:pt x="807" y="716"/>
                </a:lnTo>
                <a:lnTo>
                  <a:pt x="794" y="724"/>
                </a:lnTo>
                <a:lnTo>
                  <a:pt x="781" y="731"/>
                </a:lnTo>
                <a:lnTo>
                  <a:pt x="766" y="736"/>
                </a:lnTo>
                <a:lnTo>
                  <a:pt x="752" y="739"/>
                </a:lnTo>
                <a:lnTo>
                  <a:pt x="736" y="742"/>
                </a:lnTo>
                <a:lnTo>
                  <a:pt x="719" y="743"/>
                </a:lnTo>
                <a:lnTo>
                  <a:pt x="719" y="743"/>
                </a:lnTo>
                <a:lnTo>
                  <a:pt x="704" y="742"/>
                </a:lnTo>
                <a:lnTo>
                  <a:pt x="688" y="739"/>
                </a:lnTo>
                <a:lnTo>
                  <a:pt x="674" y="736"/>
                </a:lnTo>
                <a:lnTo>
                  <a:pt x="659" y="731"/>
                </a:lnTo>
                <a:lnTo>
                  <a:pt x="646" y="724"/>
                </a:lnTo>
                <a:lnTo>
                  <a:pt x="633" y="716"/>
                </a:lnTo>
                <a:lnTo>
                  <a:pt x="621" y="707"/>
                </a:lnTo>
                <a:lnTo>
                  <a:pt x="610" y="697"/>
                </a:lnTo>
                <a:lnTo>
                  <a:pt x="600" y="685"/>
                </a:lnTo>
                <a:lnTo>
                  <a:pt x="591" y="673"/>
                </a:lnTo>
                <a:lnTo>
                  <a:pt x="583" y="661"/>
                </a:lnTo>
                <a:lnTo>
                  <a:pt x="577" y="647"/>
                </a:lnTo>
                <a:lnTo>
                  <a:pt x="571" y="633"/>
                </a:lnTo>
                <a:lnTo>
                  <a:pt x="567" y="618"/>
                </a:lnTo>
                <a:lnTo>
                  <a:pt x="565" y="603"/>
                </a:lnTo>
                <a:lnTo>
                  <a:pt x="564" y="587"/>
                </a:lnTo>
                <a:lnTo>
                  <a:pt x="564" y="587"/>
                </a:lnTo>
                <a:lnTo>
                  <a:pt x="565" y="571"/>
                </a:lnTo>
                <a:lnTo>
                  <a:pt x="567" y="556"/>
                </a:lnTo>
                <a:lnTo>
                  <a:pt x="571" y="540"/>
                </a:lnTo>
                <a:lnTo>
                  <a:pt x="577" y="526"/>
                </a:lnTo>
                <a:lnTo>
                  <a:pt x="583" y="513"/>
                </a:lnTo>
                <a:lnTo>
                  <a:pt x="591" y="500"/>
                </a:lnTo>
                <a:lnTo>
                  <a:pt x="600" y="488"/>
                </a:lnTo>
                <a:lnTo>
                  <a:pt x="610" y="477"/>
                </a:lnTo>
                <a:lnTo>
                  <a:pt x="621" y="466"/>
                </a:lnTo>
                <a:lnTo>
                  <a:pt x="633" y="458"/>
                </a:lnTo>
                <a:lnTo>
                  <a:pt x="646" y="449"/>
                </a:lnTo>
                <a:lnTo>
                  <a:pt x="659" y="443"/>
                </a:lnTo>
                <a:lnTo>
                  <a:pt x="674" y="438"/>
                </a:lnTo>
                <a:lnTo>
                  <a:pt x="688" y="434"/>
                </a:lnTo>
                <a:lnTo>
                  <a:pt x="704" y="431"/>
                </a:lnTo>
                <a:lnTo>
                  <a:pt x="719" y="431"/>
                </a:lnTo>
                <a:lnTo>
                  <a:pt x="719" y="431"/>
                </a:lnTo>
                <a:close/>
                <a:moveTo>
                  <a:pt x="592" y="311"/>
                </a:moveTo>
                <a:lnTo>
                  <a:pt x="592" y="311"/>
                </a:lnTo>
                <a:lnTo>
                  <a:pt x="594" y="298"/>
                </a:lnTo>
                <a:lnTo>
                  <a:pt x="596" y="285"/>
                </a:lnTo>
                <a:lnTo>
                  <a:pt x="598" y="273"/>
                </a:lnTo>
                <a:lnTo>
                  <a:pt x="603" y="262"/>
                </a:lnTo>
                <a:lnTo>
                  <a:pt x="608" y="250"/>
                </a:lnTo>
                <a:lnTo>
                  <a:pt x="615" y="241"/>
                </a:lnTo>
                <a:lnTo>
                  <a:pt x="622" y="230"/>
                </a:lnTo>
                <a:lnTo>
                  <a:pt x="631" y="222"/>
                </a:lnTo>
                <a:lnTo>
                  <a:pt x="639" y="213"/>
                </a:lnTo>
                <a:lnTo>
                  <a:pt x="649" y="206"/>
                </a:lnTo>
                <a:lnTo>
                  <a:pt x="659" y="200"/>
                </a:lnTo>
                <a:lnTo>
                  <a:pt x="670" y="194"/>
                </a:lnTo>
                <a:lnTo>
                  <a:pt x="682" y="190"/>
                </a:lnTo>
                <a:lnTo>
                  <a:pt x="694" y="187"/>
                </a:lnTo>
                <a:lnTo>
                  <a:pt x="707" y="184"/>
                </a:lnTo>
                <a:lnTo>
                  <a:pt x="721" y="184"/>
                </a:lnTo>
                <a:lnTo>
                  <a:pt x="721" y="184"/>
                </a:lnTo>
                <a:lnTo>
                  <a:pt x="733" y="184"/>
                </a:lnTo>
                <a:lnTo>
                  <a:pt x="746" y="187"/>
                </a:lnTo>
                <a:lnTo>
                  <a:pt x="758" y="190"/>
                </a:lnTo>
                <a:lnTo>
                  <a:pt x="770" y="194"/>
                </a:lnTo>
                <a:lnTo>
                  <a:pt x="781" y="200"/>
                </a:lnTo>
                <a:lnTo>
                  <a:pt x="791" y="206"/>
                </a:lnTo>
                <a:lnTo>
                  <a:pt x="801" y="213"/>
                </a:lnTo>
                <a:lnTo>
                  <a:pt x="809" y="222"/>
                </a:lnTo>
                <a:lnTo>
                  <a:pt x="818" y="230"/>
                </a:lnTo>
                <a:lnTo>
                  <a:pt x="825" y="241"/>
                </a:lnTo>
                <a:lnTo>
                  <a:pt x="832" y="250"/>
                </a:lnTo>
                <a:lnTo>
                  <a:pt x="837" y="262"/>
                </a:lnTo>
                <a:lnTo>
                  <a:pt x="842" y="273"/>
                </a:lnTo>
                <a:lnTo>
                  <a:pt x="844" y="285"/>
                </a:lnTo>
                <a:lnTo>
                  <a:pt x="846" y="298"/>
                </a:lnTo>
                <a:lnTo>
                  <a:pt x="848" y="311"/>
                </a:lnTo>
                <a:lnTo>
                  <a:pt x="848" y="311"/>
                </a:lnTo>
                <a:lnTo>
                  <a:pt x="846" y="323"/>
                </a:lnTo>
                <a:lnTo>
                  <a:pt x="845" y="335"/>
                </a:lnTo>
                <a:lnTo>
                  <a:pt x="842" y="346"/>
                </a:lnTo>
                <a:lnTo>
                  <a:pt x="838" y="357"/>
                </a:lnTo>
                <a:lnTo>
                  <a:pt x="833" y="368"/>
                </a:lnTo>
                <a:lnTo>
                  <a:pt x="829" y="377"/>
                </a:lnTo>
                <a:lnTo>
                  <a:pt x="823" y="387"/>
                </a:lnTo>
                <a:lnTo>
                  <a:pt x="815" y="395"/>
                </a:lnTo>
                <a:lnTo>
                  <a:pt x="815" y="395"/>
                </a:lnTo>
                <a:lnTo>
                  <a:pt x="793" y="386"/>
                </a:lnTo>
                <a:lnTo>
                  <a:pt x="770" y="380"/>
                </a:lnTo>
                <a:lnTo>
                  <a:pt x="758" y="376"/>
                </a:lnTo>
                <a:lnTo>
                  <a:pt x="745" y="375"/>
                </a:lnTo>
                <a:lnTo>
                  <a:pt x="733" y="374"/>
                </a:lnTo>
                <a:lnTo>
                  <a:pt x="719" y="374"/>
                </a:lnTo>
                <a:lnTo>
                  <a:pt x="719" y="374"/>
                </a:lnTo>
                <a:lnTo>
                  <a:pt x="707" y="374"/>
                </a:lnTo>
                <a:lnTo>
                  <a:pt x="695" y="375"/>
                </a:lnTo>
                <a:lnTo>
                  <a:pt x="682" y="376"/>
                </a:lnTo>
                <a:lnTo>
                  <a:pt x="670" y="380"/>
                </a:lnTo>
                <a:lnTo>
                  <a:pt x="647" y="386"/>
                </a:lnTo>
                <a:lnTo>
                  <a:pt x="625" y="395"/>
                </a:lnTo>
                <a:lnTo>
                  <a:pt x="625" y="395"/>
                </a:lnTo>
                <a:lnTo>
                  <a:pt x="617" y="387"/>
                </a:lnTo>
                <a:lnTo>
                  <a:pt x="611" y="377"/>
                </a:lnTo>
                <a:lnTo>
                  <a:pt x="607" y="368"/>
                </a:lnTo>
                <a:lnTo>
                  <a:pt x="602" y="357"/>
                </a:lnTo>
                <a:lnTo>
                  <a:pt x="598" y="346"/>
                </a:lnTo>
                <a:lnTo>
                  <a:pt x="595" y="335"/>
                </a:lnTo>
                <a:lnTo>
                  <a:pt x="594" y="323"/>
                </a:lnTo>
                <a:lnTo>
                  <a:pt x="592" y="311"/>
                </a:lnTo>
                <a:lnTo>
                  <a:pt x="592" y="311"/>
                </a:lnTo>
                <a:close/>
                <a:moveTo>
                  <a:pt x="933" y="574"/>
                </a:moveTo>
                <a:lnTo>
                  <a:pt x="933" y="574"/>
                </a:lnTo>
                <a:lnTo>
                  <a:pt x="946" y="588"/>
                </a:lnTo>
                <a:lnTo>
                  <a:pt x="960" y="600"/>
                </a:lnTo>
                <a:lnTo>
                  <a:pt x="960" y="600"/>
                </a:lnTo>
                <a:lnTo>
                  <a:pt x="953" y="613"/>
                </a:lnTo>
                <a:lnTo>
                  <a:pt x="946" y="627"/>
                </a:lnTo>
                <a:lnTo>
                  <a:pt x="940" y="641"/>
                </a:lnTo>
                <a:lnTo>
                  <a:pt x="935" y="655"/>
                </a:lnTo>
                <a:lnTo>
                  <a:pt x="930" y="671"/>
                </a:lnTo>
                <a:lnTo>
                  <a:pt x="928" y="686"/>
                </a:lnTo>
                <a:lnTo>
                  <a:pt x="926" y="702"/>
                </a:lnTo>
                <a:lnTo>
                  <a:pt x="926" y="718"/>
                </a:lnTo>
                <a:lnTo>
                  <a:pt x="926" y="718"/>
                </a:lnTo>
                <a:lnTo>
                  <a:pt x="926" y="736"/>
                </a:lnTo>
                <a:lnTo>
                  <a:pt x="928" y="752"/>
                </a:lnTo>
                <a:lnTo>
                  <a:pt x="932" y="769"/>
                </a:lnTo>
                <a:lnTo>
                  <a:pt x="936" y="785"/>
                </a:lnTo>
                <a:lnTo>
                  <a:pt x="942" y="800"/>
                </a:lnTo>
                <a:lnTo>
                  <a:pt x="948" y="816"/>
                </a:lnTo>
                <a:lnTo>
                  <a:pt x="957" y="829"/>
                </a:lnTo>
                <a:lnTo>
                  <a:pt x="966" y="843"/>
                </a:lnTo>
                <a:lnTo>
                  <a:pt x="976" y="855"/>
                </a:lnTo>
                <a:lnTo>
                  <a:pt x="987" y="867"/>
                </a:lnTo>
                <a:lnTo>
                  <a:pt x="999" y="879"/>
                </a:lnTo>
                <a:lnTo>
                  <a:pt x="1012" y="889"/>
                </a:lnTo>
                <a:lnTo>
                  <a:pt x="1025" y="899"/>
                </a:lnTo>
                <a:lnTo>
                  <a:pt x="1038" y="907"/>
                </a:lnTo>
                <a:lnTo>
                  <a:pt x="1054" y="914"/>
                </a:lnTo>
                <a:lnTo>
                  <a:pt x="1070" y="920"/>
                </a:lnTo>
                <a:lnTo>
                  <a:pt x="1070" y="920"/>
                </a:lnTo>
                <a:lnTo>
                  <a:pt x="1055" y="927"/>
                </a:lnTo>
                <a:lnTo>
                  <a:pt x="1042" y="934"/>
                </a:lnTo>
                <a:lnTo>
                  <a:pt x="1029" y="944"/>
                </a:lnTo>
                <a:lnTo>
                  <a:pt x="1016" y="955"/>
                </a:lnTo>
                <a:lnTo>
                  <a:pt x="1004" y="967"/>
                </a:lnTo>
                <a:lnTo>
                  <a:pt x="990" y="980"/>
                </a:lnTo>
                <a:lnTo>
                  <a:pt x="978" y="994"/>
                </a:lnTo>
                <a:lnTo>
                  <a:pt x="966" y="1010"/>
                </a:lnTo>
                <a:lnTo>
                  <a:pt x="966" y="1010"/>
                </a:lnTo>
                <a:lnTo>
                  <a:pt x="947" y="968"/>
                </a:lnTo>
                <a:lnTo>
                  <a:pt x="927" y="931"/>
                </a:lnTo>
                <a:lnTo>
                  <a:pt x="906" y="897"/>
                </a:lnTo>
                <a:lnTo>
                  <a:pt x="896" y="882"/>
                </a:lnTo>
                <a:lnTo>
                  <a:pt x="885" y="867"/>
                </a:lnTo>
                <a:lnTo>
                  <a:pt x="873" y="854"/>
                </a:lnTo>
                <a:lnTo>
                  <a:pt x="862" y="842"/>
                </a:lnTo>
                <a:lnTo>
                  <a:pt x="850" y="830"/>
                </a:lnTo>
                <a:lnTo>
                  <a:pt x="838" y="819"/>
                </a:lnTo>
                <a:lnTo>
                  <a:pt x="826" y="811"/>
                </a:lnTo>
                <a:lnTo>
                  <a:pt x="814" y="803"/>
                </a:lnTo>
                <a:lnTo>
                  <a:pt x="802" y="794"/>
                </a:lnTo>
                <a:lnTo>
                  <a:pt x="790" y="788"/>
                </a:lnTo>
                <a:lnTo>
                  <a:pt x="790" y="788"/>
                </a:lnTo>
                <a:lnTo>
                  <a:pt x="806" y="782"/>
                </a:lnTo>
                <a:lnTo>
                  <a:pt x="820" y="775"/>
                </a:lnTo>
                <a:lnTo>
                  <a:pt x="835" y="767"/>
                </a:lnTo>
                <a:lnTo>
                  <a:pt x="848" y="758"/>
                </a:lnTo>
                <a:lnTo>
                  <a:pt x="860" y="748"/>
                </a:lnTo>
                <a:lnTo>
                  <a:pt x="872" y="737"/>
                </a:lnTo>
                <a:lnTo>
                  <a:pt x="882" y="725"/>
                </a:lnTo>
                <a:lnTo>
                  <a:pt x="893" y="712"/>
                </a:lnTo>
                <a:lnTo>
                  <a:pt x="902" y="698"/>
                </a:lnTo>
                <a:lnTo>
                  <a:pt x="910" y="684"/>
                </a:lnTo>
                <a:lnTo>
                  <a:pt x="917" y="668"/>
                </a:lnTo>
                <a:lnTo>
                  <a:pt x="923" y="654"/>
                </a:lnTo>
                <a:lnTo>
                  <a:pt x="927" y="637"/>
                </a:lnTo>
                <a:lnTo>
                  <a:pt x="930" y="621"/>
                </a:lnTo>
                <a:lnTo>
                  <a:pt x="933" y="604"/>
                </a:lnTo>
                <a:lnTo>
                  <a:pt x="934" y="587"/>
                </a:lnTo>
                <a:lnTo>
                  <a:pt x="934" y="587"/>
                </a:lnTo>
                <a:lnTo>
                  <a:pt x="933" y="574"/>
                </a:lnTo>
                <a:lnTo>
                  <a:pt x="933" y="574"/>
                </a:lnTo>
                <a:close/>
                <a:moveTo>
                  <a:pt x="1187" y="510"/>
                </a:moveTo>
                <a:lnTo>
                  <a:pt x="1187" y="510"/>
                </a:lnTo>
                <a:lnTo>
                  <a:pt x="1163" y="507"/>
                </a:lnTo>
                <a:lnTo>
                  <a:pt x="1151" y="506"/>
                </a:lnTo>
                <a:lnTo>
                  <a:pt x="1139" y="504"/>
                </a:lnTo>
                <a:lnTo>
                  <a:pt x="1139" y="504"/>
                </a:lnTo>
                <a:lnTo>
                  <a:pt x="1119" y="506"/>
                </a:lnTo>
                <a:lnTo>
                  <a:pt x="1099" y="508"/>
                </a:lnTo>
                <a:lnTo>
                  <a:pt x="1081" y="513"/>
                </a:lnTo>
                <a:lnTo>
                  <a:pt x="1064" y="519"/>
                </a:lnTo>
                <a:lnTo>
                  <a:pt x="1046" y="526"/>
                </a:lnTo>
                <a:lnTo>
                  <a:pt x="1029" y="536"/>
                </a:lnTo>
                <a:lnTo>
                  <a:pt x="1013" y="545"/>
                </a:lnTo>
                <a:lnTo>
                  <a:pt x="999" y="557"/>
                </a:lnTo>
                <a:lnTo>
                  <a:pt x="999" y="557"/>
                </a:lnTo>
                <a:lnTo>
                  <a:pt x="988" y="547"/>
                </a:lnTo>
                <a:lnTo>
                  <a:pt x="977" y="538"/>
                </a:lnTo>
                <a:lnTo>
                  <a:pt x="969" y="526"/>
                </a:lnTo>
                <a:lnTo>
                  <a:pt x="960" y="513"/>
                </a:lnTo>
                <a:lnTo>
                  <a:pt x="954" y="500"/>
                </a:lnTo>
                <a:lnTo>
                  <a:pt x="950" y="485"/>
                </a:lnTo>
                <a:lnTo>
                  <a:pt x="947" y="470"/>
                </a:lnTo>
                <a:lnTo>
                  <a:pt x="946" y="454"/>
                </a:lnTo>
                <a:lnTo>
                  <a:pt x="946" y="454"/>
                </a:lnTo>
                <a:lnTo>
                  <a:pt x="947" y="442"/>
                </a:lnTo>
                <a:lnTo>
                  <a:pt x="948" y="429"/>
                </a:lnTo>
                <a:lnTo>
                  <a:pt x="952" y="417"/>
                </a:lnTo>
                <a:lnTo>
                  <a:pt x="957" y="405"/>
                </a:lnTo>
                <a:lnTo>
                  <a:pt x="962" y="394"/>
                </a:lnTo>
                <a:lnTo>
                  <a:pt x="968" y="383"/>
                </a:lnTo>
                <a:lnTo>
                  <a:pt x="976" y="374"/>
                </a:lnTo>
                <a:lnTo>
                  <a:pt x="983" y="364"/>
                </a:lnTo>
                <a:lnTo>
                  <a:pt x="993" y="357"/>
                </a:lnTo>
                <a:lnTo>
                  <a:pt x="1002" y="350"/>
                </a:lnTo>
                <a:lnTo>
                  <a:pt x="1013" y="343"/>
                </a:lnTo>
                <a:lnTo>
                  <a:pt x="1024" y="338"/>
                </a:lnTo>
                <a:lnTo>
                  <a:pt x="1036" y="333"/>
                </a:lnTo>
                <a:lnTo>
                  <a:pt x="1048" y="331"/>
                </a:lnTo>
                <a:lnTo>
                  <a:pt x="1061" y="328"/>
                </a:lnTo>
                <a:lnTo>
                  <a:pt x="1073" y="327"/>
                </a:lnTo>
                <a:lnTo>
                  <a:pt x="1073" y="327"/>
                </a:lnTo>
                <a:lnTo>
                  <a:pt x="1086" y="328"/>
                </a:lnTo>
                <a:lnTo>
                  <a:pt x="1099" y="331"/>
                </a:lnTo>
                <a:lnTo>
                  <a:pt x="1111" y="333"/>
                </a:lnTo>
                <a:lnTo>
                  <a:pt x="1123" y="338"/>
                </a:lnTo>
                <a:lnTo>
                  <a:pt x="1134" y="343"/>
                </a:lnTo>
                <a:lnTo>
                  <a:pt x="1145" y="350"/>
                </a:lnTo>
                <a:lnTo>
                  <a:pt x="1155" y="357"/>
                </a:lnTo>
                <a:lnTo>
                  <a:pt x="1163" y="364"/>
                </a:lnTo>
                <a:lnTo>
                  <a:pt x="1171" y="374"/>
                </a:lnTo>
                <a:lnTo>
                  <a:pt x="1179" y="383"/>
                </a:lnTo>
                <a:lnTo>
                  <a:pt x="1186" y="394"/>
                </a:lnTo>
                <a:lnTo>
                  <a:pt x="1191" y="405"/>
                </a:lnTo>
                <a:lnTo>
                  <a:pt x="1195" y="417"/>
                </a:lnTo>
                <a:lnTo>
                  <a:pt x="1198" y="429"/>
                </a:lnTo>
                <a:lnTo>
                  <a:pt x="1200" y="442"/>
                </a:lnTo>
                <a:lnTo>
                  <a:pt x="1200" y="454"/>
                </a:lnTo>
                <a:lnTo>
                  <a:pt x="1200" y="454"/>
                </a:lnTo>
                <a:lnTo>
                  <a:pt x="1200" y="470"/>
                </a:lnTo>
                <a:lnTo>
                  <a:pt x="1197" y="484"/>
                </a:lnTo>
                <a:lnTo>
                  <a:pt x="1193" y="497"/>
                </a:lnTo>
                <a:lnTo>
                  <a:pt x="1187" y="510"/>
                </a:lnTo>
                <a:lnTo>
                  <a:pt x="1187" y="510"/>
                </a:lnTo>
                <a:close/>
                <a:moveTo>
                  <a:pt x="1295" y="718"/>
                </a:moveTo>
                <a:lnTo>
                  <a:pt x="1295" y="718"/>
                </a:lnTo>
                <a:lnTo>
                  <a:pt x="1294" y="734"/>
                </a:lnTo>
                <a:lnTo>
                  <a:pt x="1291" y="750"/>
                </a:lnTo>
                <a:lnTo>
                  <a:pt x="1288" y="764"/>
                </a:lnTo>
                <a:lnTo>
                  <a:pt x="1283" y="779"/>
                </a:lnTo>
                <a:lnTo>
                  <a:pt x="1276" y="792"/>
                </a:lnTo>
                <a:lnTo>
                  <a:pt x="1269" y="805"/>
                </a:lnTo>
                <a:lnTo>
                  <a:pt x="1259" y="817"/>
                </a:lnTo>
                <a:lnTo>
                  <a:pt x="1249" y="828"/>
                </a:lnTo>
                <a:lnTo>
                  <a:pt x="1239" y="839"/>
                </a:lnTo>
                <a:lnTo>
                  <a:pt x="1227" y="847"/>
                </a:lnTo>
                <a:lnTo>
                  <a:pt x="1213" y="855"/>
                </a:lnTo>
                <a:lnTo>
                  <a:pt x="1199" y="861"/>
                </a:lnTo>
                <a:lnTo>
                  <a:pt x="1186" y="867"/>
                </a:lnTo>
                <a:lnTo>
                  <a:pt x="1170" y="871"/>
                </a:lnTo>
                <a:lnTo>
                  <a:pt x="1155" y="873"/>
                </a:lnTo>
                <a:lnTo>
                  <a:pt x="1139" y="875"/>
                </a:lnTo>
                <a:lnTo>
                  <a:pt x="1139" y="875"/>
                </a:lnTo>
                <a:lnTo>
                  <a:pt x="1123" y="873"/>
                </a:lnTo>
                <a:lnTo>
                  <a:pt x="1108" y="871"/>
                </a:lnTo>
                <a:lnTo>
                  <a:pt x="1092" y="867"/>
                </a:lnTo>
                <a:lnTo>
                  <a:pt x="1078" y="861"/>
                </a:lnTo>
                <a:lnTo>
                  <a:pt x="1065" y="855"/>
                </a:lnTo>
                <a:lnTo>
                  <a:pt x="1052" y="847"/>
                </a:lnTo>
                <a:lnTo>
                  <a:pt x="1040" y="839"/>
                </a:lnTo>
                <a:lnTo>
                  <a:pt x="1029" y="828"/>
                </a:lnTo>
                <a:lnTo>
                  <a:pt x="1019" y="817"/>
                </a:lnTo>
                <a:lnTo>
                  <a:pt x="1010" y="805"/>
                </a:lnTo>
                <a:lnTo>
                  <a:pt x="1002" y="792"/>
                </a:lnTo>
                <a:lnTo>
                  <a:pt x="995" y="779"/>
                </a:lnTo>
                <a:lnTo>
                  <a:pt x="990" y="764"/>
                </a:lnTo>
                <a:lnTo>
                  <a:pt x="986" y="750"/>
                </a:lnTo>
                <a:lnTo>
                  <a:pt x="983" y="734"/>
                </a:lnTo>
                <a:lnTo>
                  <a:pt x="983" y="718"/>
                </a:lnTo>
                <a:lnTo>
                  <a:pt x="983" y="718"/>
                </a:lnTo>
                <a:lnTo>
                  <a:pt x="983" y="702"/>
                </a:lnTo>
                <a:lnTo>
                  <a:pt x="986" y="686"/>
                </a:lnTo>
                <a:lnTo>
                  <a:pt x="990" y="672"/>
                </a:lnTo>
                <a:lnTo>
                  <a:pt x="995" y="658"/>
                </a:lnTo>
                <a:lnTo>
                  <a:pt x="1002" y="645"/>
                </a:lnTo>
                <a:lnTo>
                  <a:pt x="1010" y="631"/>
                </a:lnTo>
                <a:lnTo>
                  <a:pt x="1019" y="619"/>
                </a:lnTo>
                <a:lnTo>
                  <a:pt x="1029" y="609"/>
                </a:lnTo>
                <a:lnTo>
                  <a:pt x="1040" y="598"/>
                </a:lnTo>
                <a:lnTo>
                  <a:pt x="1052" y="589"/>
                </a:lnTo>
                <a:lnTo>
                  <a:pt x="1065" y="581"/>
                </a:lnTo>
                <a:lnTo>
                  <a:pt x="1078" y="575"/>
                </a:lnTo>
                <a:lnTo>
                  <a:pt x="1092" y="569"/>
                </a:lnTo>
                <a:lnTo>
                  <a:pt x="1108" y="565"/>
                </a:lnTo>
                <a:lnTo>
                  <a:pt x="1123" y="563"/>
                </a:lnTo>
                <a:lnTo>
                  <a:pt x="1139" y="562"/>
                </a:lnTo>
                <a:lnTo>
                  <a:pt x="1139" y="562"/>
                </a:lnTo>
                <a:lnTo>
                  <a:pt x="1155" y="563"/>
                </a:lnTo>
                <a:lnTo>
                  <a:pt x="1170" y="565"/>
                </a:lnTo>
                <a:lnTo>
                  <a:pt x="1186" y="569"/>
                </a:lnTo>
                <a:lnTo>
                  <a:pt x="1199" y="575"/>
                </a:lnTo>
                <a:lnTo>
                  <a:pt x="1213" y="581"/>
                </a:lnTo>
                <a:lnTo>
                  <a:pt x="1227" y="589"/>
                </a:lnTo>
                <a:lnTo>
                  <a:pt x="1239" y="598"/>
                </a:lnTo>
                <a:lnTo>
                  <a:pt x="1249" y="609"/>
                </a:lnTo>
                <a:lnTo>
                  <a:pt x="1259" y="619"/>
                </a:lnTo>
                <a:lnTo>
                  <a:pt x="1269" y="631"/>
                </a:lnTo>
                <a:lnTo>
                  <a:pt x="1276" y="645"/>
                </a:lnTo>
                <a:lnTo>
                  <a:pt x="1283" y="658"/>
                </a:lnTo>
                <a:lnTo>
                  <a:pt x="1288" y="672"/>
                </a:lnTo>
                <a:lnTo>
                  <a:pt x="1291" y="686"/>
                </a:lnTo>
                <a:lnTo>
                  <a:pt x="1294" y="702"/>
                </a:lnTo>
                <a:lnTo>
                  <a:pt x="1295" y="718"/>
                </a:lnTo>
                <a:lnTo>
                  <a:pt x="1295" y="718"/>
                </a:lnTo>
                <a:close/>
                <a:moveTo>
                  <a:pt x="441" y="557"/>
                </a:moveTo>
                <a:lnTo>
                  <a:pt x="441" y="557"/>
                </a:lnTo>
                <a:lnTo>
                  <a:pt x="427" y="545"/>
                </a:lnTo>
                <a:lnTo>
                  <a:pt x="411" y="536"/>
                </a:lnTo>
                <a:lnTo>
                  <a:pt x="394" y="526"/>
                </a:lnTo>
                <a:lnTo>
                  <a:pt x="378" y="519"/>
                </a:lnTo>
                <a:lnTo>
                  <a:pt x="360" y="513"/>
                </a:lnTo>
                <a:lnTo>
                  <a:pt x="341" y="508"/>
                </a:lnTo>
                <a:lnTo>
                  <a:pt x="321" y="506"/>
                </a:lnTo>
                <a:lnTo>
                  <a:pt x="301" y="504"/>
                </a:lnTo>
                <a:lnTo>
                  <a:pt x="301" y="504"/>
                </a:lnTo>
                <a:lnTo>
                  <a:pt x="289" y="506"/>
                </a:lnTo>
                <a:lnTo>
                  <a:pt x="277" y="507"/>
                </a:lnTo>
                <a:lnTo>
                  <a:pt x="253" y="510"/>
                </a:lnTo>
                <a:lnTo>
                  <a:pt x="253" y="510"/>
                </a:lnTo>
                <a:lnTo>
                  <a:pt x="247" y="497"/>
                </a:lnTo>
                <a:lnTo>
                  <a:pt x="243" y="484"/>
                </a:lnTo>
                <a:lnTo>
                  <a:pt x="241" y="470"/>
                </a:lnTo>
                <a:lnTo>
                  <a:pt x="240" y="454"/>
                </a:lnTo>
                <a:lnTo>
                  <a:pt x="240" y="454"/>
                </a:lnTo>
                <a:lnTo>
                  <a:pt x="240" y="442"/>
                </a:lnTo>
                <a:lnTo>
                  <a:pt x="242" y="429"/>
                </a:lnTo>
                <a:lnTo>
                  <a:pt x="246" y="417"/>
                </a:lnTo>
                <a:lnTo>
                  <a:pt x="249" y="405"/>
                </a:lnTo>
                <a:lnTo>
                  <a:pt x="255" y="394"/>
                </a:lnTo>
                <a:lnTo>
                  <a:pt x="261" y="383"/>
                </a:lnTo>
                <a:lnTo>
                  <a:pt x="269" y="374"/>
                </a:lnTo>
                <a:lnTo>
                  <a:pt x="277" y="364"/>
                </a:lnTo>
                <a:lnTo>
                  <a:pt x="287" y="357"/>
                </a:lnTo>
                <a:lnTo>
                  <a:pt x="296" y="350"/>
                </a:lnTo>
                <a:lnTo>
                  <a:pt x="306" y="343"/>
                </a:lnTo>
                <a:lnTo>
                  <a:pt x="318" y="338"/>
                </a:lnTo>
                <a:lnTo>
                  <a:pt x="329" y="333"/>
                </a:lnTo>
                <a:lnTo>
                  <a:pt x="342" y="331"/>
                </a:lnTo>
                <a:lnTo>
                  <a:pt x="354" y="328"/>
                </a:lnTo>
                <a:lnTo>
                  <a:pt x="367" y="327"/>
                </a:lnTo>
                <a:lnTo>
                  <a:pt x="367" y="327"/>
                </a:lnTo>
                <a:lnTo>
                  <a:pt x="380" y="328"/>
                </a:lnTo>
                <a:lnTo>
                  <a:pt x="392" y="331"/>
                </a:lnTo>
                <a:lnTo>
                  <a:pt x="404" y="333"/>
                </a:lnTo>
                <a:lnTo>
                  <a:pt x="416" y="338"/>
                </a:lnTo>
                <a:lnTo>
                  <a:pt x="427" y="343"/>
                </a:lnTo>
                <a:lnTo>
                  <a:pt x="438" y="350"/>
                </a:lnTo>
                <a:lnTo>
                  <a:pt x="447" y="357"/>
                </a:lnTo>
                <a:lnTo>
                  <a:pt x="457" y="364"/>
                </a:lnTo>
                <a:lnTo>
                  <a:pt x="465" y="374"/>
                </a:lnTo>
                <a:lnTo>
                  <a:pt x="472" y="383"/>
                </a:lnTo>
                <a:lnTo>
                  <a:pt x="478" y="394"/>
                </a:lnTo>
                <a:lnTo>
                  <a:pt x="484" y="405"/>
                </a:lnTo>
                <a:lnTo>
                  <a:pt x="488" y="417"/>
                </a:lnTo>
                <a:lnTo>
                  <a:pt x="492" y="429"/>
                </a:lnTo>
                <a:lnTo>
                  <a:pt x="493" y="442"/>
                </a:lnTo>
                <a:lnTo>
                  <a:pt x="494" y="454"/>
                </a:lnTo>
                <a:lnTo>
                  <a:pt x="494" y="454"/>
                </a:lnTo>
                <a:lnTo>
                  <a:pt x="493" y="470"/>
                </a:lnTo>
                <a:lnTo>
                  <a:pt x="490" y="485"/>
                </a:lnTo>
                <a:lnTo>
                  <a:pt x="486" y="500"/>
                </a:lnTo>
                <a:lnTo>
                  <a:pt x="480" y="513"/>
                </a:lnTo>
                <a:lnTo>
                  <a:pt x="472" y="526"/>
                </a:lnTo>
                <a:lnTo>
                  <a:pt x="463" y="538"/>
                </a:lnTo>
                <a:lnTo>
                  <a:pt x="453" y="547"/>
                </a:lnTo>
                <a:lnTo>
                  <a:pt x="441" y="557"/>
                </a:lnTo>
                <a:lnTo>
                  <a:pt x="441" y="557"/>
                </a:lnTo>
                <a:close/>
                <a:moveTo>
                  <a:pt x="301" y="562"/>
                </a:moveTo>
                <a:lnTo>
                  <a:pt x="301" y="562"/>
                </a:lnTo>
                <a:lnTo>
                  <a:pt x="318" y="563"/>
                </a:lnTo>
                <a:lnTo>
                  <a:pt x="333" y="565"/>
                </a:lnTo>
                <a:lnTo>
                  <a:pt x="348" y="569"/>
                </a:lnTo>
                <a:lnTo>
                  <a:pt x="362" y="575"/>
                </a:lnTo>
                <a:lnTo>
                  <a:pt x="375" y="581"/>
                </a:lnTo>
                <a:lnTo>
                  <a:pt x="388" y="589"/>
                </a:lnTo>
                <a:lnTo>
                  <a:pt x="400" y="598"/>
                </a:lnTo>
                <a:lnTo>
                  <a:pt x="411" y="609"/>
                </a:lnTo>
                <a:lnTo>
                  <a:pt x="422" y="619"/>
                </a:lnTo>
                <a:lnTo>
                  <a:pt x="430" y="631"/>
                </a:lnTo>
                <a:lnTo>
                  <a:pt x="439" y="645"/>
                </a:lnTo>
                <a:lnTo>
                  <a:pt x="445" y="658"/>
                </a:lnTo>
                <a:lnTo>
                  <a:pt x="451" y="672"/>
                </a:lnTo>
                <a:lnTo>
                  <a:pt x="454" y="686"/>
                </a:lnTo>
                <a:lnTo>
                  <a:pt x="457" y="702"/>
                </a:lnTo>
                <a:lnTo>
                  <a:pt x="457" y="718"/>
                </a:lnTo>
                <a:lnTo>
                  <a:pt x="457" y="718"/>
                </a:lnTo>
                <a:lnTo>
                  <a:pt x="457" y="734"/>
                </a:lnTo>
                <a:lnTo>
                  <a:pt x="454" y="750"/>
                </a:lnTo>
                <a:lnTo>
                  <a:pt x="451" y="764"/>
                </a:lnTo>
                <a:lnTo>
                  <a:pt x="445" y="779"/>
                </a:lnTo>
                <a:lnTo>
                  <a:pt x="439" y="792"/>
                </a:lnTo>
                <a:lnTo>
                  <a:pt x="430" y="805"/>
                </a:lnTo>
                <a:lnTo>
                  <a:pt x="422" y="817"/>
                </a:lnTo>
                <a:lnTo>
                  <a:pt x="411" y="828"/>
                </a:lnTo>
                <a:lnTo>
                  <a:pt x="400" y="839"/>
                </a:lnTo>
                <a:lnTo>
                  <a:pt x="388" y="847"/>
                </a:lnTo>
                <a:lnTo>
                  <a:pt x="375" y="855"/>
                </a:lnTo>
                <a:lnTo>
                  <a:pt x="362" y="861"/>
                </a:lnTo>
                <a:lnTo>
                  <a:pt x="348" y="867"/>
                </a:lnTo>
                <a:lnTo>
                  <a:pt x="333" y="871"/>
                </a:lnTo>
                <a:lnTo>
                  <a:pt x="318" y="873"/>
                </a:lnTo>
                <a:lnTo>
                  <a:pt x="301" y="875"/>
                </a:lnTo>
                <a:lnTo>
                  <a:pt x="301" y="875"/>
                </a:lnTo>
                <a:lnTo>
                  <a:pt x="285" y="873"/>
                </a:lnTo>
                <a:lnTo>
                  <a:pt x="270" y="871"/>
                </a:lnTo>
                <a:lnTo>
                  <a:pt x="255" y="867"/>
                </a:lnTo>
                <a:lnTo>
                  <a:pt x="241" y="861"/>
                </a:lnTo>
                <a:lnTo>
                  <a:pt x="227" y="855"/>
                </a:lnTo>
                <a:lnTo>
                  <a:pt x="215" y="847"/>
                </a:lnTo>
                <a:lnTo>
                  <a:pt x="203" y="839"/>
                </a:lnTo>
                <a:lnTo>
                  <a:pt x="191" y="828"/>
                </a:lnTo>
                <a:lnTo>
                  <a:pt x="181" y="817"/>
                </a:lnTo>
                <a:lnTo>
                  <a:pt x="173" y="805"/>
                </a:lnTo>
                <a:lnTo>
                  <a:pt x="164" y="792"/>
                </a:lnTo>
                <a:lnTo>
                  <a:pt x="158" y="779"/>
                </a:lnTo>
                <a:lnTo>
                  <a:pt x="152" y="764"/>
                </a:lnTo>
                <a:lnTo>
                  <a:pt x="149" y="750"/>
                </a:lnTo>
                <a:lnTo>
                  <a:pt x="146" y="734"/>
                </a:lnTo>
                <a:lnTo>
                  <a:pt x="145" y="718"/>
                </a:lnTo>
                <a:lnTo>
                  <a:pt x="145" y="718"/>
                </a:lnTo>
                <a:lnTo>
                  <a:pt x="146" y="702"/>
                </a:lnTo>
                <a:lnTo>
                  <a:pt x="149" y="686"/>
                </a:lnTo>
                <a:lnTo>
                  <a:pt x="152" y="672"/>
                </a:lnTo>
                <a:lnTo>
                  <a:pt x="158" y="658"/>
                </a:lnTo>
                <a:lnTo>
                  <a:pt x="164" y="645"/>
                </a:lnTo>
                <a:lnTo>
                  <a:pt x="173" y="631"/>
                </a:lnTo>
                <a:lnTo>
                  <a:pt x="181" y="619"/>
                </a:lnTo>
                <a:lnTo>
                  <a:pt x="191" y="609"/>
                </a:lnTo>
                <a:lnTo>
                  <a:pt x="203" y="598"/>
                </a:lnTo>
                <a:lnTo>
                  <a:pt x="215" y="589"/>
                </a:lnTo>
                <a:lnTo>
                  <a:pt x="227" y="581"/>
                </a:lnTo>
                <a:lnTo>
                  <a:pt x="241" y="575"/>
                </a:lnTo>
                <a:lnTo>
                  <a:pt x="255" y="569"/>
                </a:lnTo>
                <a:lnTo>
                  <a:pt x="270" y="565"/>
                </a:lnTo>
                <a:lnTo>
                  <a:pt x="285" y="563"/>
                </a:lnTo>
                <a:lnTo>
                  <a:pt x="301" y="562"/>
                </a:lnTo>
                <a:lnTo>
                  <a:pt x="301" y="562"/>
                </a:lnTo>
                <a:close/>
                <a:moveTo>
                  <a:pt x="721" y="1382"/>
                </a:moveTo>
                <a:lnTo>
                  <a:pt x="721" y="1382"/>
                </a:lnTo>
                <a:lnTo>
                  <a:pt x="685" y="1381"/>
                </a:lnTo>
                <a:lnTo>
                  <a:pt x="649" y="1379"/>
                </a:lnTo>
                <a:lnTo>
                  <a:pt x="614" y="1374"/>
                </a:lnTo>
                <a:lnTo>
                  <a:pt x="579" y="1368"/>
                </a:lnTo>
                <a:lnTo>
                  <a:pt x="544" y="1360"/>
                </a:lnTo>
                <a:lnTo>
                  <a:pt x="511" y="1349"/>
                </a:lnTo>
                <a:lnTo>
                  <a:pt x="477" y="1337"/>
                </a:lnTo>
                <a:lnTo>
                  <a:pt x="446" y="1324"/>
                </a:lnTo>
                <a:lnTo>
                  <a:pt x="446" y="1324"/>
                </a:lnTo>
                <a:lnTo>
                  <a:pt x="454" y="1275"/>
                </a:lnTo>
                <a:lnTo>
                  <a:pt x="465" y="1227"/>
                </a:lnTo>
                <a:lnTo>
                  <a:pt x="476" y="1181"/>
                </a:lnTo>
                <a:lnTo>
                  <a:pt x="489" y="1137"/>
                </a:lnTo>
                <a:lnTo>
                  <a:pt x="502" y="1096"/>
                </a:lnTo>
                <a:lnTo>
                  <a:pt x="517" y="1057"/>
                </a:lnTo>
                <a:lnTo>
                  <a:pt x="532" y="1020"/>
                </a:lnTo>
                <a:lnTo>
                  <a:pt x="548" y="986"/>
                </a:lnTo>
                <a:lnTo>
                  <a:pt x="548" y="986"/>
                </a:lnTo>
                <a:lnTo>
                  <a:pt x="568" y="950"/>
                </a:lnTo>
                <a:lnTo>
                  <a:pt x="578" y="934"/>
                </a:lnTo>
                <a:lnTo>
                  <a:pt x="589" y="919"/>
                </a:lnTo>
                <a:lnTo>
                  <a:pt x="600" y="906"/>
                </a:lnTo>
                <a:lnTo>
                  <a:pt x="610" y="893"/>
                </a:lnTo>
                <a:lnTo>
                  <a:pt x="620" y="881"/>
                </a:lnTo>
                <a:lnTo>
                  <a:pt x="632" y="870"/>
                </a:lnTo>
                <a:lnTo>
                  <a:pt x="643" y="861"/>
                </a:lnTo>
                <a:lnTo>
                  <a:pt x="653" y="853"/>
                </a:lnTo>
                <a:lnTo>
                  <a:pt x="664" y="846"/>
                </a:lnTo>
                <a:lnTo>
                  <a:pt x="675" y="840"/>
                </a:lnTo>
                <a:lnTo>
                  <a:pt x="687" y="836"/>
                </a:lnTo>
                <a:lnTo>
                  <a:pt x="698" y="833"/>
                </a:lnTo>
                <a:lnTo>
                  <a:pt x="709" y="830"/>
                </a:lnTo>
                <a:lnTo>
                  <a:pt x="721" y="830"/>
                </a:lnTo>
                <a:lnTo>
                  <a:pt x="721" y="830"/>
                </a:lnTo>
                <a:lnTo>
                  <a:pt x="734" y="831"/>
                </a:lnTo>
                <a:lnTo>
                  <a:pt x="748" y="834"/>
                </a:lnTo>
                <a:lnTo>
                  <a:pt x="761" y="839"/>
                </a:lnTo>
                <a:lnTo>
                  <a:pt x="776" y="846"/>
                </a:lnTo>
                <a:lnTo>
                  <a:pt x="789" y="854"/>
                </a:lnTo>
                <a:lnTo>
                  <a:pt x="803" y="865"/>
                </a:lnTo>
                <a:lnTo>
                  <a:pt x="817" y="878"/>
                </a:lnTo>
                <a:lnTo>
                  <a:pt x="830" y="891"/>
                </a:lnTo>
                <a:lnTo>
                  <a:pt x="843" y="908"/>
                </a:lnTo>
                <a:lnTo>
                  <a:pt x="856" y="926"/>
                </a:lnTo>
                <a:lnTo>
                  <a:pt x="869" y="945"/>
                </a:lnTo>
                <a:lnTo>
                  <a:pt x="881" y="967"/>
                </a:lnTo>
                <a:lnTo>
                  <a:pt x="893" y="990"/>
                </a:lnTo>
                <a:lnTo>
                  <a:pt x="905" y="1014"/>
                </a:lnTo>
                <a:lnTo>
                  <a:pt x="916" y="1039"/>
                </a:lnTo>
                <a:lnTo>
                  <a:pt x="927" y="1066"/>
                </a:lnTo>
                <a:lnTo>
                  <a:pt x="927" y="1066"/>
                </a:lnTo>
                <a:lnTo>
                  <a:pt x="938" y="1095"/>
                </a:lnTo>
                <a:lnTo>
                  <a:pt x="947" y="1125"/>
                </a:lnTo>
                <a:lnTo>
                  <a:pt x="957" y="1155"/>
                </a:lnTo>
                <a:lnTo>
                  <a:pt x="965" y="1187"/>
                </a:lnTo>
                <a:lnTo>
                  <a:pt x="974" y="1220"/>
                </a:lnTo>
                <a:lnTo>
                  <a:pt x="981" y="1253"/>
                </a:lnTo>
                <a:lnTo>
                  <a:pt x="988" y="1288"/>
                </a:lnTo>
                <a:lnTo>
                  <a:pt x="995" y="1324"/>
                </a:lnTo>
                <a:lnTo>
                  <a:pt x="995" y="1324"/>
                </a:lnTo>
                <a:lnTo>
                  <a:pt x="963" y="1337"/>
                </a:lnTo>
                <a:lnTo>
                  <a:pt x="929" y="1349"/>
                </a:lnTo>
                <a:lnTo>
                  <a:pt x="896" y="1360"/>
                </a:lnTo>
                <a:lnTo>
                  <a:pt x="862" y="1368"/>
                </a:lnTo>
                <a:lnTo>
                  <a:pt x="827" y="1374"/>
                </a:lnTo>
                <a:lnTo>
                  <a:pt x="791" y="1379"/>
                </a:lnTo>
                <a:lnTo>
                  <a:pt x="757" y="1381"/>
                </a:lnTo>
                <a:lnTo>
                  <a:pt x="721" y="1382"/>
                </a:lnTo>
                <a:lnTo>
                  <a:pt x="721" y="1382"/>
                </a:lnTo>
                <a:close/>
                <a:moveTo>
                  <a:pt x="1189" y="1188"/>
                </a:moveTo>
                <a:lnTo>
                  <a:pt x="1189" y="1188"/>
                </a:lnTo>
                <a:lnTo>
                  <a:pt x="1173" y="1204"/>
                </a:lnTo>
                <a:lnTo>
                  <a:pt x="1156" y="1220"/>
                </a:lnTo>
                <a:lnTo>
                  <a:pt x="1139" y="1234"/>
                </a:lnTo>
                <a:lnTo>
                  <a:pt x="1122" y="1247"/>
                </a:lnTo>
                <a:lnTo>
                  <a:pt x="1104" y="1260"/>
                </a:lnTo>
                <a:lnTo>
                  <a:pt x="1086" y="1273"/>
                </a:lnTo>
                <a:lnTo>
                  <a:pt x="1067" y="1285"/>
                </a:lnTo>
                <a:lnTo>
                  <a:pt x="1048" y="1296"/>
                </a:lnTo>
                <a:lnTo>
                  <a:pt x="1048" y="1296"/>
                </a:lnTo>
                <a:lnTo>
                  <a:pt x="1036" y="1236"/>
                </a:lnTo>
                <a:lnTo>
                  <a:pt x="1023" y="1180"/>
                </a:lnTo>
                <a:lnTo>
                  <a:pt x="1008" y="1126"/>
                </a:lnTo>
                <a:lnTo>
                  <a:pt x="992" y="1075"/>
                </a:lnTo>
                <a:lnTo>
                  <a:pt x="992" y="1075"/>
                </a:lnTo>
                <a:lnTo>
                  <a:pt x="1002" y="1058"/>
                </a:lnTo>
                <a:lnTo>
                  <a:pt x="1013" y="1043"/>
                </a:lnTo>
                <a:lnTo>
                  <a:pt x="1024" y="1029"/>
                </a:lnTo>
                <a:lnTo>
                  <a:pt x="1034" y="1017"/>
                </a:lnTo>
                <a:lnTo>
                  <a:pt x="1044" y="1008"/>
                </a:lnTo>
                <a:lnTo>
                  <a:pt x="1054" y="998"/>
                </a:lnTo>
                <a:lnTo>
                  <a:pt x="1064" y="990"/>
                </a:lnTo>
                <a:lnTo>
                  <a:pt x="1073" y="984"/>
                </a:lnTo>
                <a:lnTo>
                  <a:pt x="1083" y="978"/>
                </a:lnTo>
                <a:lnTo>
                  <a:pt x="1092" y="973"/>
                </a:lnTo>
                <a:lnTo>
                  <a:pt x="1109" y="966"/>
                </a:lnTo>
                <a:lnTo>
                  <a:pt x="1125" y="962"/>
                </a:lnTo>
                <a:lnTo>
                  <a:pt x="1139" y="961"/>
                </a:lnTo>
                <a:lnTo>
                  <a:pt x="1139" y="961"/>
                </a:lnTo>
                <a:lnTo>
                  <a:pt x="1149" y="962"/>
                </a:lnTo>
                <a:lnTo>
                  <a:pt x="1157" y="963"/>
                </a:lnTo>
                <a:lnTo>
                  <a:pt x="1167" y="966"/>
                </a:lnTo>
                <a:lnTo>
                  <a:pt x="1176" y="968"/>
                </a:lnTo>
                <a:lnTo>
                  <a:pt x="1185" y="973"/>
                </a:lnTo>
                <a:lnTo>
                  <a:pt x="1194" y="978"/>
                </a:lnTo>
                <a:lnTo>
                  <a:pt x="1212" y="990"/>
                </a:lnTo>
                <a:lnTo>
                  <a:pt x="1231" y="1005"/>
                </a:lnTo>
                <a:lnTo>
                  <a:pt x="1248" y="1023"/>
                </a:lnTo>
                <a:lnTo>
                  <a:pt x="1266" y="1045"/>
                </a:lnTo>
                <a:lnTo>
                  <a:pt x="1283" y="1070"/>
                </a:lnTo>
                <a:lnTo>
                  <a:pt x="1283" y="1070"/>
                </a:lnTo>
                <a:lnTo>
                  <a:pt x="1263" y="1101"/>
                </a:lnTo>
                <a:lnTo>
                  <a:pt x="1240" y="1132"/>
                </a:lnTo>
                <a:lnTo>
                  <a:pt x="1216" y="1161"/>
                </a:lnTo>
                <a:lnTo>
                  <a:pt x="1189" y="1188"/>
                </a:lnTo>
                <a:lnTo>
                  <a:pt x="1189" y="1188"/>
                </a:lnTo>
                <a:close/>
                <a:moveTo>
                  <a:pt x="1209" y="920"/>
                </a:moveTo>
                <a:lnTo>
                  <a:pt x="1209" y="920"/>
                </a:lnTo>
                <a:lnTo>
                  <a:pt x="1224" y="914"/>
                </a:lnTo>
                <a:lnTo>
                  <a:pt x="1239" y="907"/>
                </a:lnTo>
                <a:lnTo>
                  <a:pt x="1253" y="899"/>
                </a:lnTo>
                <a:lnTo>
                  <a:pt x="1266" y="889"/>
                </a:lnTo>
                <a:lnTo>
                  <a:pt x="1279" y="879"/>
                </a:lnTo>
                <a:lnTo>
                  <a:pt x="1291" y="867"/>
                </a:lnTo>
                <a:lnTo>
                  <a:pt x="1302" y="855"/>
                </a:lnTo>
                <a:lnTo>
                  <a:pt x="1312" y="843"/>
                </a:lnTo>
                <a:lnTo>
                  <a:pt x="1321" y="829"/>
                </a:lnTo>
                <a:lnTo>
                  <a:pt x="1328" y="815"/>
                </a:lnTo>
                <a:lnTo>
                  <a:pt x="1336" y="800"/>
                </a:lnTo>
                <a:lnTo>
                  <a:pt x="1342" y="785"/>
                </a:lnTo>
                <a:lnTo>
                  <a:pt x="1346" y="769"/>
                </a:lnTo>
                <a:lnTo>
                  <a:pt x="1350" y="752"/>
                </a:lnTo>
                <a:lnTo>
                  <a:pt x="1351" y="736"/>
                </a:lnTo>
                <a:lnTo>
                  <a:pt x="1352" y="718"/>
                </a:lnTo>
                <a:lnTo>
                  <a:pt x="1352" y="718"/>
                </a:lnTo>
                <a:lnTo>
                  <a:pt x="1352" y="703"/>
                </a:lnTo>
                <a:lnTo>
                  <a:pt x="1350" y="689"/>
                </a:lnTo>
                <a:lnTo>
                  <a:pt x="1348" y="674"/>
                </a:lnTo>
                <a:lnTo>
                  <a:pt x="1344" y="660"/>
                </a:lnTo>
                <a:lnTo>
                  <a:pt x="1340" y="647"/>
                </a:lnTo>
                <a:lnTo>
                  <a:pt x="1334" y="634"/>
                </a:lnTo>
                <a:lnTo>
                  <a:pt x="1328" y="621"/>
                </a:lnTo>
                <a:lnTo>
                  <a:pt x="1321" y="609"/>
                </a:lnTo>
                <a:lnTo>
                  <a:pt x="1314" y="597"/>
                </a:lnTo>
                <a:lnTo>
                  <a:pt x="1306" y="585"/>
                </a:lnTo>
                <a:lnTo>
                  <a:pt x="1296" y="574"/>
                </a:lnTo>
                <a:lnTo>
                  <a:pt x="1287" y="564"/>
                </a:lnTo>
                <a:lnTo>
                  <a:pt x="1276" y="555"/>
                </a:lnTo>
                <a:lnTo>
                  <a:pt x="1265" y="546"/>
                </a:lnTo>
                <a:lnTo>
                  <a:pt x="1253" y="538"/>
                </a:lnTo>
                <a:lnTo>
                  <a:pt x="1241" y="531"/>
                </a:lnTo>
                <a:lnTo>
                  <a:pt x="1241" y="531"/>
                </a:lnTo>
                <a:lnTo>
                  <a:pt x="1248" y="513"/>
                </a:lnTo>
                <a:lnTo>
                  <a:pt x="1254" y="495"/>
                </a:lnTo>
                <a:lnTo>
                  <a:pt x="1257" y="474"/>
                </a:lnTo>
                <a:lnTo>
                  <a:pt x="1258" y="454"/>
                </a:lnTo>
                <a:lnTo>
                  <a:pt x="1258" y="454"/>
                </a:lnTo>
                <a:lnTo>
                  <a:pt x="1258" y="436"/>
                </a:lnTo>
                <a:lnTo>
                  <a:pt x="1254" y="417"/>
                </a:lnTo>
                <a:lnTo>
                  <a:pt x="1249" y="400"/>
                </a:lnTo>
                <a:lnTo>
                  <a:pt x="1243" y="383"/>
                </a:lnTo>
                <a:lnTo>
                  <a:pt x="1236" y="367"/>
                </a:lnTo>
                <a:lnTo>
                  <a:pt x="1227" y="351"/>
                </a:lnTo>
                <a:lnTo>
                  <a:pt x="1216" y="337"/>
                </a:lnTo>
                <a:lnTo>
                  <a:pt x="1204" y="325"/>
                </a:lnTo>
                <a:lnTo>
                  <a:pt x="1191" y="313"/>
                </a:lnTo>
                <a:lnTo>
                  <a:pt x="1176" y="302"/>
                </a:lnTo>
                <a:lnTo>
                  <a:pt x="1162" y="292"/>
                </a:lnTo>
                <a:lnTo>
                  <a:pt x="1145" y="285"/>
                </a:lnTo>
                <a:lnTo>
                  <a:pt x="1128" y="278"/>
                </a:lnTo>
                <a:lnTo>
                  <a:pt x="1110" y="274"/>
                </a:lnTo>
                <a:lnTo>
                  <a:pt x="1092" y="271"/>
                </a:lnTo>
                <a:lnTo>
                  <a:pt x="1073" y="270"/>
                </a:lnTo>
                <a:lnTo>
                  <a:pt x="1073" y="270"/>
                </a:lnTo>
                <a:lnTo>
                  <a:pt x="1055" y="271"/>
                </a:lnTo>
                <a:lnTo>
                  <a:pt x="1036" y="274"/>
                </a:lnTo>
                <a:lnTo>
                  <a:pt x="1019" y="278"/>
                </a:lnTo>
                <a:lnTo>
                  <a:pt x="1001" y="285"/>
                </a:lnTo>
                <a:lnTo>
                  <a:pt x="986" y="292"/>
                </a:lnTo>
                <a:lnTo>
                  <a:pt x="970" y="302"/>
                </a:lnTo>
                <a:lnTo>
                  <a:pt x="956" y="313"/>
                </a:lnTo>
                <a:lnTo>
                  <a:pt x="942" y="325"/>
                </a:lnTo>
                <a:lnTo>
                  <a:pt x="932" y="337"/>
                </a:lnTo>
                <a:lnTo>
                  <a:pt x="921" y="351"/>
                </a:lnTo>
                <a:lnTo>
                  <a:pt x="911" y="367"/>
                </a:lnTo>
                <a:lnTo>
                  <a:pt x="903" y="383"/>
                </a:lnTo>
                <a:lnTo>
                  <a:pt x="897" y="400"/>
                </a:lnTo>
                <a:lnTo>
                  <a:pt x="892" y="417"/>
                </a:lnTo>
                <a:lnTo>
                  <a:pt x="890" y="436"/>
                </a:lnTo>
                <a:lnTo>
                  <a:pt x="888" y="454"/>
                </a:lnTo>
                <a:lnTo>
                  <a:pt x="888" y="454"/>
                </a:lnTo>
                <a:lnTo>
                  <a:pt x="888" y="456"/>
                </a:lnTo>
                <a:lnTo>
                  <a:pt x="888" y="456"/>
                </a:lnTo>
                <a:lnTo>
                  <a:pt x="876" y="442"/>
                </a:lnTo>
                <a:lnTo>
                  <a:pt x="862" y="428"/>
                </a:lnTo>
                <a:lnTo>
                  <a:pt x="862" y="428"/>
                </a:lnTo>
                <a:lnTo>
                  <a:pt x="872" y="416"/>
                </a:lnTo>
                <a:lnTo>
                  <a:pt x="880" y="403"/>
                </a:lnTo>
                <a:lnTo>
                  <a:pt x="887" y="389"/>
                </a:lnTo>
                <a:lnTo>
                  <a:pt x="893" y="375"/>
                </a:lnTo>
                <a:lnTo>
                  <a:pt x="898" y="359"/>
                </a:lnTo>
                <a:lnTo>
                  <a:pt x="902" y="344"/>
                </a:lnTo>
                <a:lnTo>
                  <a:pt x="904" y="328"/>
                </a:lnTo>
                <a:lnTo>
                  <a:pt x="905" y="311"/>
                </a:lnTo>
                <a:lnTo>
                  <a:pt x="905" y="311"/>
                </a:lnTo>
                <a:lnTo>
                  <a:pt x="904" y="292"/>
                </a:lnTo>
                <a:lnTo>
                  <a:pt x="900" y="274"/>
                </a:lnTo>
                <a:lnTo>
                  <a:pt x="897" y="256"/>
                </a:lnTo>
                <a:lnTo>
                  <a:pt x="890" y="240"/>
                </a:lnTo>
                <a:lnTo>
                  <a:pt x="882" y="223"/>
                </a:lnTo>
                <a:lnTo>
                  <a:pt x="873" y="208"/>
                </a:lnTo>
                <a:lnTo>
                  <a:pt x="862" y="194"/>
                </a:lnTo>
                <a:lnTo>
                  <a:pt x="850" y="181"/>
                </a:lnTo>
                <a:lnTo>
                  <a:pt x="837" y="169"/>
                </a:lnTo>
                <a:lnTo>
                  <a:pt x="824" y="158"/>
                </a:lnTo>
                <a:lnTo>
                  <a:pt x="808" y="149"/>
                </a:lnTo>
                <a:lnTo>
                  <a:pt x="791" y="141"/>
                </a:lnTo>
                <a:lnTo>
                  <a:pt x="775" y="135"/>
                </a:lnTo>
                <a:lnTo>
                  <a:pt x="758" y="131"/>
                </a:lnTo>
                <a:lnTo>
                  <a:pt x="739" y="128"/>
                </a:lnTo>
                <a:lnTo>
                  <a:pt x="721" y="127"/>
                </a:lnTo>
                <a:lnTo>
                  <a:pt x="721" y="127"/>
                </a:lnTo>
                <a:lnTo>
                  <a:pt x="701" y="128"/>
                </a:lnTo>
                <a:lnTo>
                  <a:pt x="683" y="131"/>
                </a:lnTo>
                <a:lnTo>
                  <a:pt x="665" y="135"/>
                </a:lnTo>
                <a:lnTo>
                  <a:pt x="649" y="141"/>
                </a:lnTo>
                <a:lnTo>
                  <a:pt x="632" y="149"/>
                </a:lnTo>
                <a:lnTo>
                  <a:pt x="616" y="158"/>
                </a:lnTo>
                <a:lnTo>
                  <a:pt x="603" y="169"/>
                </a:lnTo>
                <a:lnTo>
                  <a:pt x="590" y="181"/>
                </a:lnTo>
                <a:lnTo>
                  <a:pt x="578" y="194"/>
                </a:lnTo>
                <a:lnTo>
                  <a:pt x="567" y="208"/>
                </a:lnTo>
                <a:lnTo>
                  <a:pt x="558" y="223"/>
                </a:lnTo>
                <a:lnTo>
                  <a:pt x="550" y="240"/>
                </a:lnTo>
                <a:lnTo>
                  <a:pt x="543" y="256"/>
                </a:lnTo>
                <a:lnTo>
                  <a:pt x="540" y="274"/>
                </a:lnTo>
                <a:lnTo>
                  <a:pt x="536" y="292"/>
                </a:lnTo>
                <a:lnTo>
                  <a:pt x="535" y="311"/>
                </a:lnTo>
                <a:lnTo>
                  <a:pt x="535" y="311"/>
                </a:lnTo>
                <a:lnTo>
                  <a:pt x="536" y="327"/>
                </a:lnTo>
                <a:lnTo>
                  <a:pt x="538" y="344"/>
                </a:lnTo>
                <a:lnTo>
                  <a:pt x="542" y="359"/>
                </a:lnTo>
                <a:lnTo>
                  <a:pt x="547" y="374"/>
                </a:lnTo>
                <a:lnTo>
                  <a:pt x="553" y="389"/>
                </a:lnTo>
                <a:lnTo>
                  <a:pt x="560" y="403"/>
                </a:lnTo>
                <a:lnTo>
                  <a:pt x="568" y="416"/>
                </a:lnTo>
                <a:lnTo>
                  <a:pt x="578" y="428"/>
                </a:lnTo>
                <a:lnTo>
                  <a:pt x="578" y="428"/>
                </a:lnTo>
                <a:lnTo>
                  <a:pt x="564" y="442"/>
                </a:lnTo>
                <a:lnTo>
                  <a:pt x="552" y="456"/>
                </a:lnTo>
                <a:lnTo>
                  <a:pt x="552" y="456"/>
                </a:lnTo>
                <a:lnTo>
                  <a:pt x="552" y="454"/>
                </a:lnTo>
                <a:lnTo>
                  <a:pt x="552" y="454"/>
                </a:lnTo>
                <a:lnTo>
                  <a:pt x="550" y="436"/>
                </a:lnTo>
                <a:lnTo>
                  <a:pt x="548" y="417"/>
                </a:lnTo>
                <a:lnTo>
                  <a:pt x="543" y="400"/>
                </a:lnTo>
                <a:lnTo>
                  <a:pt x="537" y="383"/>
                </a:lnTo>
                <a:lnTo>
                  <a:pt x="529" y="367"/>
                </a:lnTo>
                <a:lnTo>
                  <a:pt x="520" y="351"/>
                </a:lnTo>
                <a:lnTo>
                  <a:pt x="510" y="337"/>
                </a:lnTo>
                <a:lnTo>
                  <a:pt x="498" y="325"/>
                </a:lnTo>
                <a:lnTo>
                  <a:pt x="484" y="313"/>
                </a:lnTo>
                <a:lnTo>
                  <a:pt x="470" y="302"/>
                </a:lnTo>
                <a:lnTo>
                  <a:pt x="454" y="292"/>
                </a:lnTo>
                <a:lnTo>
                  <a:pt x="439" y="285"/>
                </a:lnTo>
                <a:lnTo>
                  <a:pt x="422" y="278"/>
                </a:lnTo>
                <a:lnTo>
                  <a:pt x="404" y="274"/>
                </a:lnTo>
                <a:lnTo>
                  <a:pt x="386" y="271"/>
                </a:lnTo>
                <a:lnTo>
                  <a:pt x="367" y="270"/>
                </a:lnTo>
                <a:lnTo>
                  <a:pt x="367" y="270"/>
                </a:lnTo>
                <a:lnTo>
                  <a:pt x="348" y="271"/>
                </a:lnTo>
                <a:lnTo>
                  <a:pt x="330" y="274"/>
                </a:lnTo>
                <a:lnTo>
                  <a:pt x="312" y="278"/>
                </a:lnTo>
                <a:lnTo>
                  <a:pt x="295" y="285"/>
                </a:lnTo>
                <a:lnTo>
                  <a:pt x="279" y="292"/>
                </a:lnTo>
                <a:lnTo>
                  <a:pt x="264" y="302"/>
                </a:lnTo>
                <a:lnTo>
                  <a:pt x="249" y="313"/>
                </a:lnTo>
                <a:lnTo>
                  <a:pt x="236" y="325"/>
                </a:lnTo>
                <a:lnTo>
                  <a:pt x="224" y="337"/>
                </a:lnTo>
                <a:lnTo>
                  <a:pt x="213" y="351"/>
                </a:lnTo>
                <a:lnTo>
                  <a:pt x="205" y="367"/>
                </a:lnTo>
                <a:lnTo>
                  <a:pt x="197" y="383"/>
                </a:lnTo>
                <a:lnTo>
                  <a:pt x="191" y="400"/>
                </a:lnTo>
                <a:lnTo>
                  <a:pt x="186" y="417"/>
                </a:lnTo>
                <a:lnTo>
                  <a:pt x="183" y="436"/>
                </a:lnTo>
                <a:lnTo>
                  <a:pt x="182" y="454"/>
                </a:lnTo>
                <a:lnTo>
                  <a:pt x="182" y="454"/>
                </a:lnTo>
                <a:lnTo>
                  <a:pt x="183" y="474"/>
                </a:lnTo>
                <a:lnTo>
                  <a:pt x="187" y="495"/>
                </a:lnTo>
                <a:lnTo>
                  <a:pt x="192" y="513"/>
                </a:lnTo>
                <a:lnTo>
                  <a:pt x="199" y="531"/>
                </a:lnTo>
                <a:lnTo>
                  <a:pt x="199" y="531"/>
                </a:lnTo>
                <a:lnTo>
                  <a:pt x="187" y="538"/>
                </a:lnTo>
                <a:lnTo>
                  <a:pt x="175" y="546"/>
                </a:lnTo>
                <a:lnTo>
                  <a:pt x="164" y="555"/>
                </a:lnTo>
                <a:lnTo>
                  <a:pt x="153" y="564"/>
                </a:lnTo>
                <a:lnTo>
                  <a:pt x="144" y="574"/>
                </a:lnTo>
                <a:lnTo>
                  <a:pt x="134" y="585"/>
                </a:lnTo>
                <a:lnTo>
                  <a:pt x="126" y="597"/>
                </a:lnTo>
                <a:lnTo>
                  <a:pt x="119" y="609"/>
                </a:lnTo>
                <a:lnTo>
                  <a:pt x="112" y="621"/>
                </a:lnTo>
                <a:lnTo>
                  <a:pt x="106" y="634"/>
                </a:lnTo>
                <a:lnTo>
                  <a:pt x="101" y="647"/>
                </a:lnTo>
                <a:lnTo>
                  <a:pt x="96" y="660"/>
                </a:lnTo>
                <a:lnTo>
                  <a:pt x="92" y="674"/>
                </a:lnTo>
                <a:lnTo>
                  <a:pt x="90" y="689"/>
                </a:lnTo>
                <a:lnTo>
                  <a:pt x="89" y="703"/>
                </a:lnTo>
                <a:lnTo>
                  <a:pt x="88" y="718"/>
                </a:lnTo>
                <a:lnTo>
                  <a:pt x="88" y="718"/>
                </a:lnTo>
                <a:lnTo>
                  <a:pt x="89" y="736"/>
                </a:lnTo>
                <a:lnTo>
                  <a:pt x="91" y="752"/>
                </a:lnTo>
                <a:lnTo>
                  <a:pt x="94" y="769"/>
                </a:lnTo>
                <a:lnTo>
                  <a:pt x="98" y="785"/>
                </a:lnTo>
                <a:lnTo>
                  <a:pt x="104" y="800"/>
                </a:lnTo>
                <a:lnTo>
                  <a:pt x="112" y="816"/>
                </a:lnTo>
                <a:lnTo>
                  <a:pt x="120" y="829"/>
                </a:lnTo>
                <a:lnTo>
                  <a:pt x="128" y="843"/>
                </a:lnTo>
                <a:lnTo>
                  <a:pt x="138" y="855"/>
                </a:lnTo>
                <a:lnTo>
                  <a:pt x="150" y="867"/>
                </a:lnTo>
                <a:lnTo>
                  <a:pt x="161" y="879"/>
                </a:lnTo>
                <a:lnTo>
                  <a:pt x="174" y="889"/>
                </a:lnTo>
                <a:lnTo>
                  <a:pt x="187" y="899"/>
                </a:lnTo>
                <a:lnTo>
                  <a:pt x="201" y="907"/>
                </a:lnTo>
                <a:lnTo>
                  <a:pt x="216" y="914"/>
                </a:lnTo>
                <a:lnTo>
                  <a:pt x="231" y="920"/>
                </a:lnTo>
                <a:lnTo>
                  <a:pt x="231" y="920"/>
                </a:lnTo>
                <a:lnTo>
                  <a:pt x="217" y="927"/>
                </a:lnTo>
                <a:lnTo>
                  <a:pt x="204" y="936"/>
                </a:lnTo>
                <a:lnTo>
                  <a:pt x="191" y="945"/>
                </a:lnTo>
                <a:lnTo>
                  <a:pt x="176" y="956"/>
                </a:lnTo>
                <a:lnTo>
                  <a:pt x="163" y="969"/>
                </a:lnTo>
                <a:lnTo>
                  <a:pt x="151" y="982"/>
                </a:lnTo>
                <a:lnTo>
                  <a:pt x="138" y="998"/>
                </a:lnTo>
                <a:lnTo>
                  <a:pt x="126" y="1014"/>
                </a:lnTo>
                <a:lnTo>
                  <a:pt x="126" y="1014"/>
                </a:lnTo>
                <a:lnTo>
                  <a:pt x="110" y="980"/>
                </a:lnTo>
                <a:lnTo>
                  <a:pt x="96" y="944"/>
                </a:lnTo>
                <a:lnTo>
                  <a:pt x="84" y="909"/>
                </a:lnTo>
                <a:lnTo>
                  <a:pt x="74" y="872"/>
                </a:lnTo>
                <a:lnTo>
                  <a:pt x="67" y="835"/>
                </a:lnTo>
                <a:lnTo>
                  <a:pt x="61" y="797"/>
                </a:lnTo>
                <a:lnTo>
                  <a:pt x="59" y="758"/>
                </a:lnTo>
                <a:lnTo>
                  <a:pt x="58" y="720"/>
                </a:lnTo>
                <a:lnTo>
                  <a:pt x="58" y="720"/>
                </a:lnTo>
                <a:lnTo>
                  <a:pt x="58" y="688"/>
                </a:lnTo>
                <a:lnTo>
                  <a:pt x="60" y="654"/>
                </a:lnTo>
                <a:lnTo>
                  <a:pt x="65" y="622"/>
                </a:lnTo>
                <a:lnTo>
                  <a:pt x="70" y="589"/>
                </a:lnTo>
                <a:lnTo>
                  <a:pt x="77" y="558"/>
                </a:lnTo>
                <a:lnTo>
                  <a:pt x="85" y="527"/>
                </a:lnTo>
                <a:lnTo>
                  <a:pt x="96" y="497"/>
                </a:lnTo>
                <a:lnTo>
                  <a:pt x="107" y="466"/>
                </a:lnTo>
                <a:lnTo>
                  <a:pt x="120" y="437"/>
                </a:lnTo>
                <a:lnTo>
                  <a:pt x="134" y="409"/>
                </a:lnTo>
                <a:lnTo>
                  <a:pt x="151" y="380"/>
                </a:lnTo>
                <a:lnTo>
                  <a:pt x="168" y="353"/>
                </a:lnTo>
                <a:lnTo>
                  <a:pt x="187" y="326"/>
                </a:lnTo>
                <a:lnTo>
                  <a:pt x="207" y="301"/>
                </a:lnTo>
                <a:lnTo>
                  <a:pt x="229" y="276"/>
                </a:lnTo>
                <a:lnTo>
                  <a:pt x="252" y="252"/>
                </a:lnTo>
                <a:lnTo>
                  <a:pt x="252" y="252"/>
                </a:lnTo>
                <a:lnTo>
                  <a:pt x="276" y="229"/>
                </a:lnTo>
                <a:lnTo>
                  <a:pt x="300" y="207"/>
                </a:lnTo>
                <a:lnTo>
                  <a:pt x="326" y="187"/>
                </a:lnTo>
                <a:lnTo>
                  <a:pt x="353" y="169"/>
                </a:lnTo>
                <a:lnTo>
                  <a:pt x="380" y="151"/>
                </a:lnTo>
                <a:lnTo>
                  <a:pt x="408" y="135"/>
                </a:lnTo>
                <a:lnTo>
                  <a:pt x="436" y="121"/>
                </a:lnTo>
                <a:lnTo>
                  <a:pt x="466" y="108"/>
                </a:lnTo>
                <a:lnTo>
                  <a:pt x="496" y="96"/>
                </a:lnTo>
                <a:lnTo>
                  <a:pt x="526" y="86"/>
                </a:lnTo>
                <a:lnTo>
                  <a:pt x="558" y="78"/>
                </a:lnTo>
                <a:lnTo>
                  <a:pt x="590" y="71"/>
                </a:lnTo>
                <a:lnTo>
                  <a:pt x="622" y="65"/>
                </a:lnTo>
                <a:lnTo>
                  <a:pt x="655" y="61"/>
                </a:lnTo>
                <a:lnTo>
                  <a:pt x="687" y="59"/>
                </a:lnTo>
                <a:lnTo>
                  <a:pt x="721" y="58"/>
                </a:lnTo>
                <a:lnTo>
                  <a:pt x="721" y="58"/>
                </a:lnTo>
                <a:lnTo>
                  <a:pt x="753" y="59"/>
                </a:lnTo>
                <a:lnTo>
                  <a:pt x="785" y="61"/>
                </a:lnTo>
                <a:lnTo>
                  <a:pt x="819" y="65"/>
                </a:lnTo>
                <a:lnTo>
                  <a:pt x="850" y="71"/>
                </a:lnTo>
                <a:lnTo>
                  <a:pt x="882" y="78"/>
                </a:lnTo>
                <a:lnTo>
                  <a:pt x="914" y="86"/>
                </a:lnTo>
                <a:lnTo>
                  <a:pt x="944" y="96"/>
                </a:lnTo>
                <a:lnTo>
                  <a:pt x="974" y="108"/>
                </a:lnTo>
                <a:lnTo>
                  <a:pt x="1004" y="121"/>
                </a:lnTo>
                <a:lnTo>
                  <a:pt x="1032" y="135"/>
                </a:lnTo>
                <a:lnTo>
                  <a:pt x="1060" y="151"/>
                </a:lnTo>
                <a:lnTo>
                  <a:pt x="1087" y="169"/>
                </a:lnTo>
                <a:lnTo>
                  <a:pt x="1114" y="187"/>
                </a:lnTo>
                <a:lnTo>
                  <a:pt x="1140" y="207"/>
                </a:lnTo>
                <a:lnTo>
                  <a:pt x="1165" y="229"/>
                </a:lnTo>
                <a:lnTo>
                  <a:pt x="1189" y="252"/>
                </a:lnTo>
                <a:lnTo>
                  <a:pt x="1189" y="252"/>
                </a:lnTo>
                <a:lnTo>
                  <a:pt x="1212" y="276"/>
                </a:lnTo>
                <a:lnTo>
                  <a:pt x="1233" y="301"/>
                </a:lnTo>
                <a:lnTo>
                  <a:pt x="1253" y="326"/>
                </a:lnTo>
                <a:lnTo>
                  <a:pt x="1272" y="353"/>
                </a:lnTo>
                <a:lnTo>
                  <a:pt x="1289" y="380"/>
                </a:lnTo>
                <a:lnTo>
                  <a:pt x="1306" y="409"/>
                </a:lnTo>
                <a:lnTo>
                  <a:pt x="1320" y="437"/>
                </a:lnTo>
                <a:lnTo>
                  <a:pt x="1333" y="466"/>
                </a:lnTo>
                <a:lnTo>
                  <a:pt x="1344" y="497"/>
                </a:lnTo>
                <a:lnTo>
                  <a:pt x="1355" y="527"/>
                </a:lnTo>
                <a:lnTo>
                  <a:pt x="1363" y="558"/>
                </a:lnTo>
                <a:lnTo>
                  <a:pt x="1370" y="589"/>
                </a:lnTo>
                <a:lnTo>
                  <a:pt x="1376" y="622"/>
                </a:lnTo>
                <a:lnTo>
                  <a:pt x="1380" y="654"/>
                </a:lnTo>
                <a:lnTo>
                  <a:pt x="1382" y="688"/>
                </a:lnTo>
                <a:lnTo>
                  <a:pt x="1382" y="720"/>
                </a:lnTo>
                <a:lnTo>
                  <a:pt x="1382" y="720"/>
                </a:lnTo>
                <a:lnTo>
                  <a:pt x="1382" y="758"/>
                </a:lnTo>
                <a:lnTo>
                  <a:pt x="1379" y="797"/>
                </a:lnTo>
                <a:lnTo>
                  <a:pt x="1373" y="835"/>
                </a:lnTo>
                <a:lnTo>
                  <a:pt x="1366" y="872"/>
                </a:lnTo>
                <a:lnTo>
                  <a:pt x="1356" y="908"/>
                </a:lnTo>
                <a:lnTo>
                  <a:pt x="1344" y="944"/>
                </a:lnTo>
                <a:lnTo>
                  <a:pt x="1331" y="980"/>
                </a:lnTo>
                <a:lnTo>
                  <a:pt x="1315" y="1014"/>
                </a:lnTo>
                <a:lnTo>
                  <a:pt x="1315" y="1014"/>
                </a:lnTo>
                <a:lnTo>
                  <a:pt x="1302" y="998"/>
                </a:lnTo>
                <a:lnTo>
                  <a:pt x="1290" y="982"/>
                </a:lnTo>
                <a:lnTo>
                  <a:pt x="1277" y="969"/>
                </a:lnTo>
                <a:lnTo>
                  <a:pt x="1264" y="956"/>
                </a:lnTo>
                <a:lnTo>
                  <a:pt x="1251" y="945"/>
                </a:lnTo>
                <a:lnTo>
                  <a:pt x="1236" y="936"/>
                </a:lnTo>
                <a:lnTo>
                  <a:pt x="1223" y="927"/>
                </a:lnTo>
                <a:lnTo>
                  <a:pt x="1209" y="920"/>
                </a:lnTo>
                <a:lnTo>
                  <a:pt x="1209" y="920"/>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58" name="Group 4">
            <a:extLst>
              <a:ext uri="{FF2B5EF4-FFF2-40B4-BE49-F238E27FC236}">
                <a16:creationId xmlns:a16="http://schemas.microsoft.com/office/drawing/2014/main" id="{4EB52237-32BD-40AA-96F2-311331141CDF}"/>
              </a:ext>
            </a:extLst>
          </p:cNvPr>
          <p:cNvGrpSpPr>
            <a:grpSpLocks noChangeAspect="1"/>
          </p:cNvGrpSpPr>
          <p:nvPr/>
        </p:nvGrpSpPr>
        <p:grpSpPr bwMode="auto">
          <a:xfrm>
            <a:off x="10091826" y="5294921"/>
            <a:ext cx="360000" cy="360000"/>
            <a:chOff x="2640" y="1920"/>
            <a:chExt cx="480" cy="480"/>
          </a:xfrm>
        </p:grpSpPr>
        <p:sp>
          <p:nvSpPr>
            <p:cNvPr id="59" name="Freeform 5">
              <a:extLst>
                <a:ext uri="{FF2B5EF4-FFF2-40B4-BE49-F238E27FC236}">
                  <a16:creationId xmlns:a16="http://schemas.microsoft.com/office/drawing/2014/main" id="{7BB01C52-E75D-4BC5-9A96-241B2EADACB1}"/>
                </a:ext>
              </a:extLst>
            </p:cNvPr>
            <p:cNvSpPr>
              <a:spLocks noEditPoints="1"/>
            </p:cNvSpPr>
            <p:nvPr/>
          </p:nvSpPr>
          <p:spPr bwMode="auto">
            <a:xfrm>
              <a:off x="2640" y="1920"/>
              <a:ext cx="480" cy="480"/>
            </a:xfrm>
            <a:custGeom>
              <a:avLst/>
              <a:gdLst>
                <a:gd name="T0" fmla="*/ 818 w 1440"/>
                <a:gd name="T1" fmla="*/ 64 h 1440"/>
                <a:gd name="T2" fmla="*/ 975 w 1440"/>
                <a:gd name="T3" fmla="*/ 107 h 1440"/>
                <a:gd name="T4" fmla="*/ 1115 w 1440"/>
                <a:gd name="T5" fmla="*/ 187 h 1440"/>
                <a:gd name="T6" fmla="*/ 1212 w 1440"/>
                <a:gd name="T7" fmla="*/ 275 h 1440"/>
                <a:gd name="T8" fmla="*/ 1306 w 1440"/>
                <a:gd name="T9" fmla="*/ 408 h 1440"/>
                <a:gd name="T10" fmla="*/ 1364 w 1440"/>
                <a:gd name="T11" fmla="*/ 558 h 1440"/>
                <a:gd name="T12" fmla="*/ 1383 w 1440"/>
                <a:gd name="T13" fmla="*/ 721 h 1440"/>
                <a:gd name="T14" fmla="*/ 1371 w 1440"/>
                <a:gd name="T15" fmla="*/ 851 h 1440"/>
                <a:gd name="T16" fmla="*/ 1320 w 1440"/>
                <a:gd name="T17" fmla="*/ 1004 h 1440"/>
                <a:gd name="T18" fmla="*/ 1234 w 1440"/>
                <a:gd name="T19" fmla="*/ 1140 h 1440"/>
                <a:gd name="T20" fmla="*/ 1140 w 1440"/>
                <a:gd name="T21" fmla="*/ 1234 h 1440"/>
                <a:gd name="T22" fmla="*/ 1004 w 1440"/>
                <a:gd name="T23" fmla="*/ 1320 h 1440"/>
                <a:gd name="T24" fmla="*/ 851 w 1440"/>
                <a:gd name="T25" fmla="*/ 1371 h 1440"/>
                <a:gd name="T26" fmla="*/ 721 w 1440"/>
                <a:gd name="T27" fmla="*/ 1383 h 1440"/>
                <a:gd name="T28" fmla="*/ 558 w 1440"/>
                <a:gd name="T29" fmla="*/ 1364 h 1440"/>
                <a:gd name="T30" fmla="*/ 408 w 1440"/>
                <a:gd name="T31" fmla="*/ 1306 h 1440"/>
                <a:gd name="T32" fmla="*/ 275 w 1440"/>
                <a:gd name="T33" fmla="*/ 1212 h 1440"/>
                <a:gd name="T34" fmla="*/ 187 w 1440"/>
                <a:gd name="T35" fmla="*/ 1115 h 1440"/>
                <a:gd name="T36" fmla="*/ 107 w 1440"/>
                <a:gd name="T37" fmla="*/ 975 h 1440"/>
                <a:gd name="T38" fmla="*/ 64 w 1440"/>
                <a:gd name="T39" fmla="*/ 818 h 1440"/>
                <a:gd name="T40" fmla="*/ 58 w 1440"/>
                <a:gd name="T41" fmla="*/ 687 h 1440"/>
                <a:gd name="T42" fmla="*/ 85 w 1440"/>
                <a:gd name="T43" fmla="*/ 527 h 1440"/>
                <a:gd name="T44" fmla="*/ 150 w 1440"/>
                <a:gd name="T45" fmla="*/ 380 h 1440"/>
                <a:gd name="T46" fmla="*/ 251 w 1440"/>
                <a:gd name="T47" fmla="*/ 251 h 1440"/>
                <a:gd name="T48" fmla="*/ 353 w 1440"/>
                <a:gd name="T49" fmla="*/ 168 h 1440"/>
                <a:gd name="T50" fmla="*/ 496 w 1440"/>
                <a:gd name="T51" fmla="*/ 96 h 1440"/>
                <a:gd name="T52" fmla="*/ 654 w 1440"/>
                <a:gd name="T53" fmla="*/ 60 h 1440"/>
                <a:gd name="T54" fmla="*/ 683 w 1440"/>
                <a:gd name="T55" fmla="*/ 1 h 1440"/>
                <a:gd name="T56" fmla="*/ 506 w 1440"/>
                <a:gd name="T57" fmla="*/ 33 h 1440"/>
                <a:gd name="T58" fmla="*/ 347 w 1440"/>
                <a:gd name="T59" fmla="*/ 105 h 1440"/>
                <a:gd name="T60" fmla="*/ 211 w 1440"/>
                <a:gd name="T61" fmla="*/ 211 h 1440"/>
                <a:gd name="T62" fmla="*/ 105 w 1440"/>
                <a:gd name="T63" fmla="*/ 347 h 1440"/>
                <a:gd name="T64" fmla="*/ 33 w 1440"/>
                <a:gd name="T65" fmla="*/ 506 h 1440"/>
                <a:gd name="T66" fmla="*/ 1 w 1440"/>
                <a:gd name="T67" fmla="*/ 683 h 1440"/>
                <a:gd name="T68" fmla="*/ 8 w 1440"/>
                <a:gd name="T69" fmla="*/ 830 h 1440"/>
                <a:gd name="T70" fmla="*/ 57 w 1440"/>
                <a:gd name="T71" fmla="*/ 1001 h 1440"/>
                <a:gd name="T72" fmla="*/ 143 w 1440"/>
                <a:gd name="T73" fmla="*/ 1151 h 1440"/>
                <a:gd name="T74" fmla="*/ 262 w 1440"/>
                <a:gd name="T75" fmla="*/ 1276 h 1440"/>
                <a:gd name="T76" fmla="*/ 408 w 1440"/>
                <a:gd name="T77" fmla="*/ 1369 h 1440"/>
                <a:gd name="T78" fmla="*/ 575 w 1440"/>
                <a:gd name="T79" fmla="*/ 1426 h 1440"/>
                <a:gd name="T80" fmla="*/ 721 w 1440"/>
                <a:gd name="T81" fmla="*/ 1440 h 1440"/>
                <a:gd name="T82" fmla="*/ 900 w 1440"/>
                <a:gd name="T83" fmla="*/ 1418 h 1440"/>
                <a:gd name="T84" fmla="*/ 1063 w 1440"/>
                <a:gd name="T85" fmla="*/ 1354 h 1440"/>
                <a:gd name="T86" fmla="*/ 1204 w 1440"/>
                <a:gd name="T87" fmla="*/ 1253 h 1440"/>
                <a:gd name="T88" fmla="*/ 1317 w 1440"/>
                <a:gd name="T89" fmla="*/ 1123 h 1440"/>
                <a:gd name="T90" fmla="*/ 1396 w 1440"/>
                <a:gd name="T91" fmla="*/ 967 h 1440"/>
                <a:gd name="T92" fmla="*/ 1437 w 1440"/>
                <a:gd name="T93" fmla="*/ 794 h 1440"/>
                <a:gd name="T94" fmla="*/ 1437 w 1440"/>
                <a:gd name="T95" fmla="*/ 646 h 1440"/>
                <a:gd name="T96" fmla="*/ 1396 w 1440"/>
                <a:gd name="T97" fmla="*/ 473 h 1440"/>
                <a:gd name="T98" fmla="*/ 1317 w 1440"/>
                <a:gd name="T99" fmla="*/ 317 h 1440"/>
                <a:gd name="T100" fmla="*/ 1204 w 1440"/>
                <a:gd name="T101" fmla="*/ 187 h 1440"/>
                <a:gd name="T102" fmla="*/ 1063 w 1440"/>
                <a:gd name="T103" fmla="*/ 87 h 1440"/>
                <a:gd name="T104" fmla="*/ 900 w 1440"/>
                <a:gd name="T105" fmla="*/ 22 h 1440"/>
                <a:gd name="T106" fmla="*/ 721 w 1440"/>
                <a:gd name="T107"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0" h="1440">
                  <a:moveTo>
                    <a:pt x="721" y="57"/>
                  </a:moveTo>
                  <a:lnTo>
                    <a:pt x="721" y="57"/>
                  </a:lnTo>
                  <a:lnTo>
                    <a:pt x="753" y="58"/>
                  </a:lnTo>
                  <a:lnTo>
                    <a:pt x="786" y="60"/>
                  </a:lnTo>
                  <a:lnTo>
                    <a:pt x="818" y="64"/>
                  </a:lnTo>
                  <a:lnTo>
                    <a:pt x="851" y="70"/>
                  </a:lnTo>
                  <a:lnTo>
                    <a:pt x="882" y="77"/>
                  </a:lnTo>
                  <a:lnTo>
                    <a:pt x="914" y="85"/>
                  </a:lnTo>
                  <a:lnTo>
                    <a:pt x="944" y="96"/>
                  </a:lnTo>
                  <a:lnTo>
                    <a:pt x="975" y="107"/>
                  </a:lnTo>
                  <a:lnTo>
                    <a:pt x="1004" y="120"/>
                  </a:lnTo>
                  <a:lnTo>
                    <a:pt x="1032" y="135"/>
                  </a:lnTo>
                  <a:lnTo>
                    <a:pt x="1061" y="150"/>
                  </a:lnTo>
                  <a:lnTo>
                    <a:pt x="1088" y="168"/>
                  </a:lnTo>
                  <a:lnTo>
                    <a:pt x="1115" y="187"/>
                  </a:lnTo>
                  <a:lnTo>
                    <a:pt x="1140" y="207"/>
                  </a:lnTo>
                  <a:lnTo>
                    <a:pt x="1166" y="229"/>
                  </a:lnTo>
                  <a:lnTo>
                    <a:pt x="1189" y="251"/>
                  </a:lnTo>
                  <a:lnTo>
                    <a:pt x="1189" y="251"/>
                  </a:lnTo>
                  <a:lnTo>
                    <a:pt x="1212" y="275"/>
                  </a:lnTo>
                  <a:lnTo>
                    <a:pt x="1234" y="300"/>
                  </a:lnTo>
                  <a:lnTo>
                    <a:pt x="1254" y="326"/>
                  </a:lnTo>
                  <a:lnTo>
                    <a:pt x="1272" y="353"/>
                  </a:lnTo>
                  <a:lnTo>
                    <a:pt x="1290" y="380"/>
                  </a:lnTo>
                  <a:lnTo>
                    <a:pt x="1306" y="408"/>
                  </a:lnTo>
                  <a:lnTo>
                    <a:pt x="1320" y="437"/>
                  </a:lnTo>
                  <a:lnTo>
                    <a:pt x="1333" y="466"/>
                  </a:lnTo>
                  <a:lnTo>
                    <a:pt x="1344" y="496"/>
                  </a:lnTo>
                  <a:lnTo>
                    <a:pt x="1355" y="527"/>
                  </a:lnTo>
                  <a:lnTo>
                    <a:pt x="1364" y="558"/>
                  </a:lnTo>
                  <a:lnTo>
                    <a:pt x="1371" y="589"/>
                  </a:lnTo>
                  <a:lnTo>
                    <a:pt x="1376" y="622"/>
                  </a:lnTo>
                  <a:lnTo>
                    <a:pt x="1380" y="654"/>
                  </a:lnTo>
                  <a:lnTo>
                    <a:pt x="1383" y="687"/>
                  </a:lnTo>
                  <a:lnTo>
                    <a:pt x="1383" y="721"/>
                  </a:lnTo>
                  <a:lnTo>
                    <a:pt x="1383" y="721"/>
                  </a:lnTo>
                  <a:lnTo>
                    <a:pt x="1383" y="753"/>
                  </a:lnTo>
                  <a:lnTo>
                    <a:pt x="1380" y="786"/>
                  </a:lnTo>
                  <a:lnTo>
                    <a:pt x="1376" y="818"/>
                  </a:lnTo>
                  <a:lnTo>
                    <a:pt x="1371" y="851"/>
                  </a:lnTo>
                  <a:lnTo>
                    <a:pt x="1364" y="882"/>
                  </a:lnTo>
                  <a:lnTo>
                    <a:pt x="1355" y="914"/>
                  </a:lnTo>
                  <a:lnTo>
                    <a:pt x="1344" y="944"/>
                  </a:lnTo>
                  <a:lnTo>
                    <a:pt x="1333" y="975"/>
                  </a:lnTo>
                  <a:lnTo>
                    <a:pt x="1320" y="1004"/>
                  </a:lnTo>
                  <a:lnTo>
                    <a:pt x="1306" y="1032"/>
                  </a:lnTo>
                  <a:lnTo>
                    <a:pt x="1290" y="1061"/>
                  </a:lnTo>
                  <a:lnTo>
                    <a:pt x="1272" y="1088"/>
                  </a:lnTo>
                  <a:lnTo>
                    <a:pt x="1254" y="1115"/>
                  </a:lnTo>
                  <a:lnTo>
                    <a:pt x="1234" y="1140"/>
                  </a:lnTo>
                  <a:lnTo>
                    <a:pt x="1212" y="1166"/>
                  </a:lnTo>
                  <a:lnTo>
                    <a:pt x="1189" y="1189"/>
                  </a:lnTo>
                  <a:lnTo>
                    <a:pt x="1189" y="1189"/>
                  </a:lnTo>
                  <a:lnTo>
                    <a:pt x="1166" y="1212"/>
                  </a:lnTo>
                  <a:lnTo>
                    <a:pt x="1140" y="1234"/>
                  </a:lnTo>
                  <a:lnTo>
                    <a:pt x="1115" y="1254"/>
                  </a:lnTo>
                  <a:lnTo>
                    <a:pt x="1088" y="1272"/>
                  </a:lnTo>
                  <a:lnTo>
                    <a:pt x="1061" y="1290"/>
                  </a:lnTo>
                  <a:lnTo>
                    <a:pt x="1032" y="1306"/>
                  </a:lnTo>
                  <a:lnTo>
                    <a:pt x="1004" y="1320"/>
                  </a:lnTo>
                  <a:lnTo>
                    <a:pt x="975" y="1333"/>
                  </a:lnTo>
                  <a:lnTo>
                    <a:pt x="944" y="1344"/>
                  </a:lnTo>
                  <a:lnTo>
                    <a:pt x="914" y="1355"/>
                  </a:lnTo>
                  <a:lnTo>
                    <a:pt x="882" y="1364"/>
                  </a:lnTo>
                  <a:lnTo>
                    <a:pt x="851" y="1371"/>
                  </a:lnTo>
                  <a:lnTo>
                    <a:pt x="818" y="1376"/>
                  </a:lnTo>
                  <a:lnTo>
                    <a:pt x="786" y="1380"/>
                  </a:lnTo>
                  <a:lnTo>
                    <a:pt x="753" y="1383"/>
                  </a:lnTo>
                  <a:lnTo>
                    <a:pt x="721" y="1383"/>
                  </a:lnTo>
                  <a:lnTo>
                    <a:pt x="721" y="1383"/>
                  </a:lnTo>
                  <a:lnTo>
                    <a:pt x="687" y="1383"/>
                  </a:lnTo>
                  <a:lnTo>
                    <a:pt x="654" y="1380"/>
                  </a:lnTo>
                  <a:lnTo>
                    <a:pt x="622" y="1376"/>
                  </a:lnTo>
                  <a:lnTo>
                    <a:pt x="589" y="1371"/>
                  </a:lnTo>
                  <a:lnTo>
                    <a:pt x="558" y="1364"/>
                  </a:lnTo>
                  <a:lnTo>
                    <a:pt x="527" y="1355"/>
                  </a:lnTo>
                  <a:lnTo>
                    <a:pt x="496" y="1344"/>
                  </a:lnTo>
                  <a:lnTo>
                    <a:pt x="466" y="1333"/>
                  </a:lnTo>
                  <a:lnTo>
                    <a:pt x="437" y="1320"/>
                  </a:lnTo>
                  <a:lnTo>
                    <a:pt x="408" y="1306"/>
                  </a:lnTo>
                  <a:lnTo>
                    <a:pt x="380" y="1290"/>
                  </a:lnTo>
                  <a:lnTo>
                    <a:pt x="353" y="1272"/>
                  </a:lnTo>
                  <a:lnTo>
                    <a:pt x="326" y="1254"/>
                  </a:lnTo>
                  <a:lnTo>
                    <a:pt x="300" y="1234"/>
                  </a:lnTo>
                  <a:lnTo>
                    <a:pt x="275" y="1212"/>
                  </a:lnTo>
                  <a:lnTo>
                    <a:pt x="251" y="1189"/>
                  </a:lnTo>
                  <a:lnTo>
                    <a:pt x="251" y="1189"/>
                  </a:lnTo>
                  <a:lnTo>
                    <a:pt x="229" y="1166"/>
                  </a:lnTo>
                  <a:lnTo>
                    <a:pt x="207" y="1140"/>
                  </a:lnTo>
                  <a:lnTo>
                    <a:pt x="187" y="1115"/>
                  </a:lnTo>
                  <a:lnTo>
                    <a:pt x="168" y="1088"/>
                  </a:lnTo>
                  <a:lnTo>
                    <a:pt x="150" y="1061"/>
                  </a:lnTo>
                  <a:lnTo>
                    <a:pt x="135" y="1032"/>
                  </a:lnTo>
                  <a:lnTo>
                    <a:pt x="120" y="1004"/>
                  </a:lnTo>
                  <a:lnTo>
                    <a:pt x="107" y="975"/>
                  </a:lnTo>
                  <a:lnTo>
                    <a:pt x="96" y="944"/>
                  </a:lnTo>
                  <a:lnTo>
                    <a:pt x="85" y="914"/>
                  </a:lnTo>
                  <a:lnTo>
                    <a:pt x="77" y="882"/>
                  </a:lnTo>
                  <a:lnTo>
                    <a:pt x="70" y="851"/>
                  </a:lnTo>
                  <a:lnTo>
                    <a:pt x="64" y="818"/>
                  </a:lnTo>
                  <a:lnTo>
                    <a:pt x="60" y="786"/>
                  </a:lnTo>
                  <a:lnTo>
                    <a:pt x="58" y="753"/>
                  </a:lnTo>
                  <a:lnTo>
                    <a:pt x="57" y="721"/>
                  </a:lnTo>
                  <a:lnTo>
                    <a:pt x="57" y="721"/>
                  </a:lnTo>
                  <a:lnTo>
                    <a:pt x="58" y="687"/>
                  </a:lnTo>
                  <a:lnTo>
                    <a:pt x="60" y="654"/>
                  </a:lnTo>
                  <a:lnTo>
                    <a:pt x="64" y="622"/>
                  </a:lnTo>
                  <a:lnTo>
                    <a:pt x="70" y="589"/>
                  </a:lnTo>
                  <a:lnTo>
                    <a:pt x="77" y="558"/>
                  </a:lnTo>
                  <a:lnTo>
                    <a:pt x="85" y="527"/>
                  </a:lnTo>
                  <a:lnTo>
                    <a:pt x="96" y="496"/>
                  </a:lnTo>
                  <a:lnTo>
                    <a:pt x="107" y="466"/>
                  </a:lnTo>
                  <a:lnTo>
                    <a:pt x="120" y="437"/>
                  </a:lnTo>
                  <a:lnTo>
                    <a:pt x="135" y="408"/>
                  </a:lnTo>
                  <a:lnTo>
                    <a:pt x="150" y="380"/>
                  </a:lnTo>
                  <a:lnTo>
                    <a:pt x="168" y="353"/>
                  </a:lnTo>
                  <a:lnTo>
                    <a:pt x="187" y="326"/>
                  </a:lnTo>
                  <a:lnTo>
                    <a:pt x="207" y="300"/>
                  </a:lnTo>
                  <a:lnTo>
                    <a:pt x="229" y="275"/>
                  </a:lnTo>
                  <a:lnTo>
                    <a:pt x="251" y="251"/>
                  </a:lnTo>
                  <a:lnTo>
                    <a:pt x="251" y="251"/>
                  </a:lnTo>
                  <a:lnTo>
                    <a:pt x="275" y="229"/>
                  </a:lnTo>
                  <a:lnTo>
                    <a:pt x="300" y="207"/>
                  </a:lnTo>
                  <a:lnTo>
                    <a:pt x="326" y="187"/>
                  </a:lnTo>
                  <a:lnTo>
                    <a:pt x="353" y="168"/>
                  </a:lnTo>
                  <a:lnTo>
                    <a:pt x="380" y="150"/>
                  </a:lnTo>
                  <a:lnTo>
                    <a:pt x="408" y="135"/>
                  </a:lnTo>
                  <a:lnTo>
                    <a:pt x="437" y="120"/>
                  </a:lnTo>
                  <a:lnTo>
                    <a:pt x="466" y="107"/>
                  </a:lnTo>
                  <a:lnTo>
                    <a:pt x="496" y="96"/>
                  </a:lnTo>
                  <a:lnTo>
                    <a:pt x="527" y="85"/>
                  </a:lnTo>
                  <a:lnTo>
                    <a:pt x="558" y="77"/>
                  </a:lnTo>
                  <a:lnTo>
                    <a:pt x="589" y="70"/>
                  </a:lnTo>
                  <a:lnTo>
                    <a:pt x="622" y="64"/>
                  </a:lnTo>
                  <a:lnTo>
                    <a:pt x="654" y="60"/>
                  </a:lnTo>
                  <a:lnTo>
                    <a:pt x="687" y="58"/>
                  </a:lnTo>
                  <a:lnTo>
                    <a:pt x="721" y="57"/>
                  </a:lnTo>
                  <a:close/>
                  <a:moveTo>
                    <a:pt x="721" y="0"/>
                  </a:moveTo>
                  <a:lnTo>
                    <a:pt x="721" y="0"/>
                  </a:lnTo>
                  <a:lnTo>
                    <a:pt x="683" y="1"/>
                  </a:lnTo>
                  <a:lnTo>
                    <a:pt x="646" y="4"/>
                  </a:lnTo>
                  <a:lnTo>
                    <a:pt x="611" y="8"/>
                  </a:lnTo>
                  <a:lnTo>
                    <a:pt x="575" y="14"/>
                  </a:lnTo>
                  <a:lnTo>
                    <a:pt x="541" y="22"/>
                  </a:lnTo>
                  <a:lnTo>
                    <a:pt x="506" y="33"/>
                  </a:lnTo>
                  <a:lnTo>
                    <a:pt x="473" y="44"/>
                  </a:lnTo>
                  <a:lnTo>
                    <a:pt x="440" y="57"/>
                  </a:lnTo>
                  <a:lnTo>
                    <a:pt x="408" y="71"/>
                  </a:lnTo>
                  <a:lnTo>
                    <a:pt x="377" y="87"/>
                  </a:lnTo>
                  <a:lnTo>
                    <a:pt x="347" y="105"/>
                  </a:lnTo>
                  <a:lnTo>
                    <a:pt x="317" y="123"/>
                  </a:lnTo>
                  <a:lnTo>
                    <a:pt x="290" y="143"/>
                  </a:lnTo>
                  <a:lnTo>
                    <a:pt x="262" y="165"/>
                  </a:lnTo>
                  <a:lnTo>
                    <a:pt x="236" y="187"/>
                  </a:lnTo>
                  <a:lnTo>
                    <a:pt x="211" y="211"/>
                  </a:lnTo>
                  <a:lnTo>
                    <a:pt x="187" y="236"/>
                  </a:lnTo>
                  <a:lnTo>
                    <a:pt x="165" y="262"/>
                  </a:lnTo>
                  <a:lnTo>
                    <a:pt x="143" y="290"/>
                  </a:lnTo>
                  <a:lnTo>
                    <a:pt x="123" y="317"/>
                  </a:lnTo>
                  <a:lnTo>
                    <a:pt x="105" y="347"/>
                  </a:lnTo>
                  <a:lnTo>
                    <a:pt x="87" y="377"/>
                  </a:lnTo>
                  <a:lnTo>
                    <a:pt x="71" y="408"/>
                  </a:lnTo>
                  <a:lnTo>
                    <a:pt x="57" y="440"/>
                  </a:lnTo>
                  <a:lnTo>
                    <a:pt x="44" y="473"/>
                  </a:lnTo>
                  <a:lnTo>
                    <a:pt x="33" y="506"/>
                  </a:lnTo>
                  <a:lnTo>
                    <a:pt x="22" y="541"/>
                  </a:lnTo>
                  <a:lnTo>
                    <a:pt x="14" y="575"/>
                  </a:lnTo>
                  <a:lnTo>
                    <a:pt x="8" y="611"/>
                  </a:lnTo>
                  <a:lnTo>
                    <a:pt x="4" y="646"/>
                  </a:lnTo>
                  <a:lnTo>
                    <a:pt x="1" y="683"/>
                  </a:lnTo>
                  <a:lnTo>
                    <a:pt x="0" y="721"/>
                  </a:lnTo>
                  <a:lnTo>
                    <a:pt x="0" y="721"/>
                  </a:lnTo>
                  <a:lnTo>
                    <a:pt x="1" y="757"/>
                  </a:lnTo>
                  <a:lnTo>
                    <a:pt x="4" y="794"/>
                  </a:lnTo>
                  <a:lnTo>
                    <a:pt x="8" y="830"/>
                  </a:lnTo>
                  <a:lnTo>
                    <a:pt x="14" y="865"/>
                  </a:lnTo>
                  <a:lnTo>
                    <a:pt x="22" y="900"/>
                  </a:lnTo>
                  <a:lnTo>
                    <a:pt x="33" y="934"/>
                  </a:lnTo>
                  <a:lnTo>
                    <a:pt x="44" y="967"/>
                  </a:lnTo>
                  <a:lnTo>
                    <a:pt x="57" y="1001"/>
                  </a:lnTo>
                  <a:lnTo>
                    <a:pt x="71" y="1032"/>
                  </a:lnTo>
                  <a:lnTo>
                    <a:pt x="87" y="1063"/>
                  </a:lnTo>
                  <a:lnTo>
                    <a:pt x="105" y="1093"/>
                  </a:lnTo>
                  <a:lnTo>
                    <a:pt x="123" y="1123"/>
                  </a:lnTo>
                  <a:lnTo>
                    <a:pt x="143" y="1151"/>
                  </a:lnTo>
                  <a:lnTo>
                    <a:pt x="165" y="1178"/>
                  </a:lnTo>
                  <a:lnTo>
                    <a:pt x="187" y="1204"/>
                  </a:lnTo>
                  <a:lnTo>
                    <a:pt x="211" y="1230"/>
                  </a:lnTo>
                  <a:lnTo>
                    <a:pt x="236" y="1253"/>
                  </a:lnTo>
                  <a:lnTo>
                    <a:pt x="262" y="1276"/>
                  </a:lnTo>
                  <a:lnTo>
                    <a:pt x="290" y="1298"/>
                  </a:lnTo>
                  <a:lnTo>
                    <a:pt x="317" y="1317"/>
                  </a:lnTo>
                  <a:lnTo>
                    <a:pt x="347" y="1336"/>
                  </a:lnTo>
                  <a:lnTo>
                    <a:pt x="377" y="1354"/>
                  </a:lnTo>
                  <a:lnTo>
                    <a:pt x="408" y="1369"/>
                  </a:lnTo>
                  <a:lnTo>
                    <a:pt x="440" y="1384"/>
                  </a:lnTo>
                  <a:lnTo>
                    <a:pt x="473" y="1396"/>
                  </a:lnTo>
                  <a:lnTo>
                    <a:pt x="506" y="1407"/>
                  </a:lnTo>
                  <a:lnTo>
                    <a:pt x="541" y="1418"/>
                  </a:lnTo>
                  <a:lnTo>
                    <a:pt x="575" y="1426"/>
                  </a:lnTo>
                  <a:lnTo>
                    <a:pt x="611" y="1432"/>
                  </a:lnTo>
                  <a:lnTo>
                    <a:pt x="646" y="1437"/>
                  </a:lnTo>
                  <a:lnTo>
                    <a:pt x="683" y="1439"/>
                  </a:lnTo>
                  <a:lnTo>
                    <a:pt x="721" y="1440"/>
                  </a:lnTo>
                  <a:lnTo>
                    <a:pt x="721" y="1440"/>
                  </a:lnTo>
                  <a:lnTo>
                    <a:pt x="757" y="1439"/>
                  </a:lnTo>
                  <a:lnTo>
                    <a:pt x="794" y="1437"/>
                  </a:lnTo>
                  <a:lnTo>
                    <a:pt x="830" y="1432"/>
                  </a:lnTo>
                  <a:lnTo>
                    <a:pt x="865" y="1426"/>
                  </a:lnTo>
                  <a:lnTo>
                    <a:pt x="900" y="1418"/>
                  </a:lnTo>
                  <a:lnTo>
                    <a:pt x="934" y="1407"/>
                  </a:lnTo>
                  <a:lnTo>
                    <a:pt x="967" y="1396"/>
                  </a:lnTo>
                  <a:lnTo>
                    <a:pt x="1001" y="1384"/>
                  </a:lnTo>
                  <a:lnTo>
                    <a:pt x="1032" y="1369"/>
                  </a:lnTo>
                  <a:lnTo>
                    <a:pt x="1063" y="1354"/>
                  </a:lnTo>
                  <a:lnTo>
                    <a:pt x="1093" y="1336"/>
                  </a:lnTo>
                  <a:lnTo>
                    <a:pt x="1123" y="1317"/>
                  </a:lnTo>
                  <a:lnTo>
                    <a:pt x="1151" y="1298"/>
                  </a:lnTo>
                  <a:lnTo>
                    <a:pt x="1178" y="1276"/>
                  </a:lnTo>
                  <a:lnTo>
                    <a:pt x="1204" y="1253"/>
                  </a:lnTo>
                  <a:lnTo>
                    <a:pt x="1230" y="1230"/>
                  </a:lnTo>
                  <a:lnTo>
                    <a:pt x="1253" y="1204"/>
                  </a:lnTo>
                  <a:lnTo>
                    <a:pt x="1275" y="1178"/>
                  </a:lnTo>
                  <a:lnTo>
                    <a:pt x="1298" y="1151"/>
                  </a:lnTo>
                  <a:lnTo>
                    <a:pt x="1317" y="1123"/>
                  </a:lnTo>
                  <a:lnTo>
                    <a:pt x="1336" y="1093"/>
                  </a:lnTo>
                  <a:lnTo>
                    <a:pt x="1354" y="1063"/>
                  </a:lnTo>
                  <a:lnTo>
                    <a:pt x="1369" y="1032"/>
                  </a:lnTo>
                  <a:lnTo>
                    <a:pt x="1384" y="1001"/>
                  </a:lnTo>
                  <a:lnTo>
                    <a:pt x="1396" y="967"/>
                  </a:lnTo>
                  <a:lnTo>
                    <a:pt x="1407" y="934"/>
                  </a:lnTo>
                  <a:lnTo>
                    <a:pt x="1418" y="900"/>
                  </a:lnTo>
                  <a:lnTo>
                    <a:pt x="1426" y="865"/>
                  </a:lnTo>
                  <a:lnTo>
                    <a:pt x="1432" y="830"/>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8"/>
                  </a:lnTo>
                  <a:lnTo>
                    <a:pt x="1354" y="377"/>
                  </a:lnTo>
                  <a:lnTo>
                    <a:pt x="1336" y="347"/>
                  </a:lnTo>
                  <a:lnTo>
                    <a:pt x="1317" y="317"/>
                  </a:lnTo>
                  <a:lnTo>
                    <a:pt x="1298" y="290"/>
                  </a:lnTo>
                  <a:lnTo>
                    <a:pt x="1275" y="262"/>
                  </a:lnTo>
                  <a:lnTo>
                    <a:pt x="1253" y="236"/>
                  </a:lnTo>
                  <a:lnTo>
                    <a:pt x="1230" y="211"/>
                  </a:lnTo>
                  <a:lnTo>
                    <a:pt x="1204" y="187"/>
                  </a:lnTo>
                  <a:lnTo>
                    <a:pt x="1178" y="165"/>
                  </a:lnTo>
                  <a:lnTo>
                    <a:pt x="1151" y="143"/>
                  </a:lnTo>
                  <a:lnTo>
                    <a:pt x="1123" y="123"/>
                  </a:lnTo>
                  <a:lnTo>
                    <a:pt x="1093" y="105"/>
                  </a:lnTo>
                  <a:lnTo>
                    <a:pt x="1063" y="87"/>
                  </a:lnTo>
                  <a:lnTo>
                    <a:pt x="1032" y="71"/>
                  </a:lnTo>
                  <a:lnTo>
                    <a:pt x="1001" y="57"/>
                  </a:lnTo>
                  <a:lnTo>
                    <a:pt x="967" y="44"/>
                  </a:lnTo>
                  <a:lnTo>
                    <a:pt x="934" y="33"/>
                  </a:lnTo>
                  <a:lnTo>
                    <a:pt x="900" y="22"/>
                  </a:lnTo>
                  <a:lnTo>
                    <a:pt x="865" y="14"/>
                  </a:lnTo>
                  <a:lnTo>
                    <a:pt x="830" y="8"/>
                  </a:lnTo>
                  <a:lnTo>
                    <a:pt x="794" y="4"/>
                  </a:lnTo>
                  <a:lnTo>
                    <a:pt x="757" y="1"/>
                  </a:lnTo>
                  <a:lnTo>
                    <a:pt x="721" y="0"/>
                  </a:lnTo>
                  <a:lnTo>
                    <a:pt x="721" y="0"/>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0" name="Freeform 6">
              <a:extLst>
                <a:ext uri="{FF2B5EF4-FFF2-40B4-BE49-F238E27FC236}">
                  <a16:creationId xmlns:a16="http://schemas.microsoft.com/office/drawing/2014/main" id="{41D237A9-D050-446A-B5AC-D3B3CA27C95D}"/>
                </a:ext>
              </a:extLst>
            </p:cNvPr>
            <p:cNvSpPr>
              <a:spLocks/>
            </p:cNvSpPr>
            <p:nvPr/>
          </p:nvSpPr>
          <p:spPr bwMode="auto">
            <a:xfrm>
              <a:off x="2659" y="1939"/>
              <a:ext cx="442" cy="442"/>
            </a:xfrm>
            <a:custGeom>
              <a:avLst/>
              <a:gdLst>
                <a:gd name="T0" fmla="*/ 696 w 1326"/>
                <a:gd name="T1" fmla="*/ 1 h 1326"/>
                <a:gd name="T2" fmla="*/ 794 w 1326"/>
                <a:gd name="T3" fmla="*/ 13 h 1326"/>
                <a:gd name="T4" fmla="*/ 887 w 1326"/>
                <a:gd name="T5" fmla="*/ 39 h 1326"/>
                <a:gd name="T6" fmla="*/ 975 w 1326"/>
                <a:gd name="T7" fmla="*/ 78 h 1326"/>
                <a:gd name="T8" fmla="*/ 1058 w 1326"/>
                <a:gd name="T9" fmla="*/ 130 h 1326"/>
                <a:gd name="T10" fmla="*/ 1132 w 1326"/>
                <a:gd name="T11" fmla="*/ 194 h 1326"/>
                <a:gd name="T12" fmla="*/ 1177 w 1326"/>
                <a:gd name="T13" fmla="*/ 243 h 1326"/>
                <a:gd name="T14" fmla="*/ 1233 w 1326"/>
                <a:gd name="T15" fmla="*/ 323 h 1326"/>
                <a:gd name="T16" fmla="*/ 1276 w 1326"/>
                <a:gd name="T17" fmla="*/ 409 h 1326"/>
                <a:gd name="T18" fmla="*/ 1307 w 1326"/>
                <a:gd name="T19" fmla="*/ 501 h 1326"/>
                <a:gd name="T20" fmla="*/ 1323 w 1326"/>
                <a:gd name="T21" fmla="*/ 597 h 1326"/>
                <a:gd name="T22" fmla="*/ 1326 w 1326"/>
                <a:gd name="T23" fmla="*/ 664 h 1326"/>
                <a:gd name="T24" fmla="*/ 1319 w 1326"/>
                <a:gd name="T25" fmla="*/ 761 h 1326"/>
                <a:gd name="T26" fmla="*/ 1298 w 1326"/>
                <a:gd name="T27" fmla="*/ 857 h 1326"/>
                <a:gd name="T28" fmla="*/ 1263 w 1326"/>
                <a:gd name="T29" fmla="*/ 947 h 1326"/>
                <a:gd name="T30" fmla="*/ 1215 w 1326"/>
                <a:gd name="T31" fmla="*/ 1031 h 1326"/>
                <a:gd name="T32" fmla="*/ 1155 w 1326"/>
                <a:gd name="T33" fmla="*/ 1109 h 1326"/>
                <a:gd name="T34" fmla="*/ 1109 w 1326"/>
                <a:gd name="T35" fmla="*/ 1155 h 1326"/>
                <a:gd name="T36" fmla="*/ 1031 w 1326"/>
                <a:gd name="T37" fmla="*/ 1215 h 1326"/>
                <a:gd name="T38" fmla="*/ 947 w 1326"/>
                <a:gd name="T39" fmla="*/ 1263 h 1326"/>
                <a:gd name="T40" fmla="*/ 857 w 1326"/>
                <a:gd name="T41" fmla="*/ 1298 h 1326"/>
                <a:gd name="T42" fmla="*/ 761 w 1326"/>
                <a:gd name="T43" fmla="*/ 1319 h 1326"/>
                <a:gd name="T44" fmla="*/ 664 w 1326"/>
                <a:gd name="T45" fmla="*/ 1326 h 1326"/>
                <a:gd name="T46" fmla="*/ 597 w 1326"/>
                <a:gd name="T47" fmla="*/ 1323 h 1326"/>
                <a:gd name="T48" fmla="*/ 501 w 1326"/>
                <a:gd name="T49" fmla="*/ 1307 h 1326"/>
                <a:gd name="T50" fmla="*/ 409 w 1326"/>
                <a:gd name="T51" fmla="*/ 1276 h 1326"/>
                <a:gd name="T52" fmla="*/ 323 w 1326"/>
                <a:gd name="T53" fmla="*/ 1233 h 1326"/>
                <a:gd name="T54" fmla="*/ 243 w 1326"/>
                <a:gd name="T55" fmla="*/ 1177 h 1326"/>
                <a:gd name="T56" fmla="*/ 194 w 1326"/>
                <a:gd name="T57" fmla="*/ 1132 h 1326"/>
                <a:gd name="T58" fmla="*/ 130 w 1326"/>
                <a:gd name="T59" fmla="*/ 1058 h 1326"/>
                <a:gd name="T60" fmla="*/ 78 w 1326"/>
                <a:gd name="T61" fmla="*/ 975 h 1326"/>
                <a:gd name="T62" fmla="*/ 39 w 1326"/>
                <a:gd name="T63" fmla="*/ 887 h 1326"/>
                <a:gd name="T64" fmla="*/ 13 w 1326"/>
                <a:gd name="T65" fmla="*/ 794 h 1326"/>
                <a:gd name="T66" fmla="*/ 1 w 1326"/>
                <a:gd name="T67" fmla="*/ 696 h 1326"/>
                <a:gd name="T68" fmla="*/ 1 w 1326"/>
                <a:gd name="T69" fmla="*/ 630 h 1326"/>
                <a:gd name="T70" fmla="*/ 13 w 1326"/>
                <a:gd name="T71" fmla="*/ 532 h 1326"/>
                <a:gd name="T72" fmla="*/ 39 w 1326"/>
                <a:gd name="T73" fmla="*/ 439 h 1326"/>
                <a:gd name="T74" fmla="*/ 78 w 1326"/>
                <a:gd name="T75" fmla="*/ 351 h 1326"/>
                <a:gd name="T76" fmla="*/ 130 w 1326"/>
                <a:gd name="T77" fmla="*/ 269 h 1326"/>
                <a:gd name="T78" fmla="*/ 194 w 1326"/>
                <a:gd name="T79" fmla="*/ 194 h 1326"/>
                <a:gd name="T80" fmla="*/ 243 w 1326"/>
                <a:gd name="T81" fmla="*/ 150 h 1326"/>
                <a:gd name="T82" fmla="*/ 323 w 1326"/>
                <a:gd name="T83" fmla="*/ 93 h 1326"/>
                <a:gd name="T84" fmla="*/ 409 w 1326"/>
                <a:gd name="T85" fmla="*/ 50 h 1326"/>
                <a:gd name="T86" fmla="*/ 501 w 1326"/>
                <a:gd name="T87" fmla="*/ 20 h 1326"/>
                <a:gd name="T88" fmla="*/ 597 w 1326"/>
                <a:gd name="T89"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6" h="1326">
                  <a:moveTo>
                    <a:pt x="664" y="0"/>
                  </a:moveTo>
                  <a:lnTo>
                    <a:pt x="664" y="0"/>
                  </a:lnTo>
                  <a:lnTo>
                    <a:pt x="696" y="1"/>
                  </a:lnTo>
                  <a:lnTo>
                    <a:pt x="729" y="3"/>
                  </a:lnTo>
                  <a:lnTo>
                    <a:pt x="761" y="7"/>
                  </a:lnTo>
                  <a:lnTo>
                    <a:pt x="794" y="13"/>
                  </a:lnTo>
                  <a:lnTo>
                    <a:pt x="825" y="20"/>
                  </a:lnTo>
                  <a:lnTo>
                    <a:pt x="857" y="28"/>
                  </a:lnTo>
                  <a:lnTo>
                    <a:pt x="887" y="39"/>
                  </a:lnTo>
                  <a:lnTo>
                    <a:pt x="918" y="50"/>
                  </a:lnTo>
                  <a:lnTo>
                    <a:pt x="947" y="63"/>
                  </a:lnTo>
                  <a:lnTo>
                    <a:pt x="975" y="78"/>
                  </a:lnTo>
                  <a:lnTo>
                    <a:pt x="1004" y="93"/>
                  </a:lnTo>
                  <a:lnTo>
                    <a:pt x="1031" y="111"/>
                  </a:lnTo>
                  <a:lnTo>
                    <a:pt x="1058" y="130"/>
                  </a:lnTo>
                  <a:lnTo>
                    <a:pt x="1083" y="150"/>
                  </a:lnTo>
                  <a:lnTo>
                    <a:pt x="1109" y="172"/>
                  </a:lnTo>
                  <a:lnTo>
                    <a:pt x="1132" y="194"/>
                  </a:lnTo>
                  <a:lnTo>
                    <a:pt x="1132" y="194"/>
                  </a:lnTo>
                  <a:lnTo>
                    <a:pt x="1155" y="218"/>
                  </a:lnTo>
                  <a:lnTo>
                    <a:pt x="1177" y="243"/>
                  </a:lnTo>
                  <a:lnTo>
                    <a:pt x="1197" y="269"/>
                  </a:lnTo>
                  <a:lnTo>
                    <a:pt x="1215" y="296"/>
                  </a:lnTo>
                  <a:lnTo>
                    <a:pt x="1233" y="323"/>
                  </a:lnTo>
                  <a:lnTo>
                    <a:pt x="1249" y="351"/>
                  </a:lnTo>
                  <a:lnTo>
                    <a:pt x="1263" y="380"/>
                  </a:lnTo>
                  <a:lnTo>
                    <a:pt x="1276" y="409"/>
                  </a:lnTo>
                  <a:lnTo>
                    <a:pt x="1287" y="439"/>
                  </a:lnTo>
                  <a:lnTo>
                    <a:pt x="1298" y="470"/>
                  </a:lnTo>
                  <a:lnTo>
                    <a:pt x="1307" y="501"/>
                  </a:lnTo>
                  <a:lnTo>
                    <a:pt x="1314" y="532"/>
                  </a:lnTo>
                  <a:lnTo>
                    <a:pt x="1319" y="565"/>
                  </a:lnTo>
                  <a:lnTo>
                    <a:pt x="1323" y="597"/>
                  </a:lnTo>
                  <a:lnTo>
                    <a:pt x="1326" y="630"/>
                  </a:lnTo>
                  <a:lnTo>
                    <a:pt x="1326" y="664"/>
                  </a:lnTo>
                  <a:lnTo>
                    <a:pt x="1326" y="664"/>
                  </a:lnTo>
                  <a:lnTo>
                    <a:pt x="1326" y="696"/>
                  </a:lnTo>
                  <a:lnTo>
                    <a:pt x="1323" y="729"/>
                  </a:lnTo>
                  <a:lnTo>
                    <a:pt x="1319" y="761"/>
                  </a:lnTo>
                  <a:lnTo>
                    <a:pt x="1314" y="794"/>
                  </a:lnTo>
                  <a:lnTo>
                    <a:pt x="1307" y="825"/>
                  </a:lnTo>
                  <a:lnTo>
                    <a:pt x="1298" y="857"/>
                  </a:lnTo>
                  <a:lnTo>
                    <a:pt x="1287" y="887"/>
                  </a:lnTo>
                  <a:lnTo>
                    <a:pt x="1276" y="918"/>
                  </a:lnTo>
                  <a:lnTo>
                    <a:pt x="1263" y="947"/>
                  </a:lnTo>
                  <a:lnTo>
                    <a:pt x="1249" y="975"/>
                  </a:lnTo>
                  <a:lnTo>
                    <a:pt x="1233" y="1004"/>
                  </a:lnTo>
                  <a:lnTo>
                    <a:pt x="1215" y="1031"/>
                  </a:lnTo>
                  <a:lnTo>
                    <a:pt x="1197" y="1058"/>
                  </a:lnTo>
                  <a:lnTo>
                    <a:pt x="1177" y="1083"/>
                  </a:lnTo>
                  <a:lnTo>
                    <a:pt x="1155" y="1109"/>
                  </a:lnTo>
                  <a:lnTo>
                    <a:pt x="1132" y="1132"/>
                  </a:lnTo>
                  <a:lnTo>
                    <a:pt x="1132" y="1132"/>
                  </a:lnTo>
                  <a:lnTo>
                    <a:pt x="1109" y="1155"/>
                  </a:lnTo>
                  <a:lnTo>
                    <a:pt x="1083" y="1177"/>
                  </a:lnTo>
                  <a:lnTo>
                    <a:pt x="1058" y="1197"/>
                  </a:lnTo>
                  <a:lnTo>
                    <a:pt x="1031" y="1215"/>
                  </a:lnTo>
                  <a:lnTo>
                    <a:pt x="1004" y="1233"/>
                  </a:lnTo>
                  <a:lnTo>
                    <a:pt x="975" y="1249"/>
                  </a:lnTo>
                  <a:lnTo>
                    <a:pt x="947" y="1263"/>
                  </a:lnTo>
                  <a:lnTo>
                    <a:pt x="918" y="1276"/>
                  </a:lnTo>
                  <a:lnTo>
                    <a:pt x="887" y="1287"/>
                  </a:lnTo>
                  <a:lnTo>
                    <a:pt x="857" y="1298"/>
                  </a:lnTo>
                  <a:lnTo>
                    <a:pt x="825" y="1307"/>
                  </a:lnTo>
                  <a:lnTo>
                    <a:pt x="794" y="1314"/>
                  </a:lnTo>
                  <a:lnTo>
                    <a:pt x="761" y="1319"/>
                  </a:lnTo>
                  <a:lnTo>
                    <a:pt x="729" y="1323"/>
                  </a:lnTo>
                  <a:lnTo>
                    <a:pt x="696" y="1326"/>
                  </a:lnTo>
                  <a:lnTo>
                    <a:pt x="664" y="1326"/>
                  </a:lnTo>
                  <a:lnTo>
                    <a:pt x="664" y="1326"/>
                  </a:lnTo>
                  <a:lnTo>
                    <a:pt x="630" y="1326"/>
                  </a:lnTo>
                  <a:lnTo>
                    <a:pt x="597" y="1323"/>
                  </a:lnTo>
                  <a:lnTo>
                    <a:pt x="565" y="1319"/>
                  </a:lnTo>
                  <a:lnTo>
                    <a:pt x="532" y="1314"/>
                  </a:lnTo>
                  <a:lnTo>
                    <a:pt x="501" y="1307"/>
                  </a:lnTo>
                  <a:lnTo>
                    <a:pt x="470" y="1298"/>
                  </a:lnTo>
                  <a:lnTo>
                    <a:pt x="439" y="1287"/>
                  </a:lnTo>
                  <a:lnTo>
                    <a:pt x="409" y="1276"/>
                  </a:lnTo>
                  <a:lnTo>
                    <a:pt x="380" y="1263"/>
                  </a:lnTo>
                  <a:lnTo>
                    <a:pt x="351" y="1249"/>
                  </a:lnTo>
                  <a:lnTo>
                    <a:pt x="323" y="1233"/>
                  </a:lnTo>
                  <a:lnTo>
                    <a:pt x="296" y="1215"/>
                  </a:lnTo>
                  <a:lnTo>
                    <a:pt x="269" y="1197"/>
                  </a:lnTo>
                  <a:lnTo>
                    <a:pt x="243" y="1177"/>
                  </a:lnTo>
                  <a:lnTo>
                    <a:pt x="218" y="1155"/>
                  </a:lnTo>
                  <a:lnTo>
                    <a:pt x="194" y="1132"/>
                  </a:lnTo>
                  <a:lnTo>
                    <a:pt x="194" y="1132"/>
                  </a:lnTo>
                  <a:lnTo>
                    <a:pt x="172" y="1109"/>
                  </a:lnTo>
                  <a:lnTo>
                    <a:pt x="150" y="1083"/>
                  </a:lnTo>
                  <a:lnTo>
                    <a:pt x="130" y="1058"/>
                  </a:lnTo>
                  <a:lnTo>
                    <a:pt x="111" y="1031"/>
                  </a:lnTo>
                  <a:lnTo>
                    <a:pt x="93" y="1004"/>
                  </a:lnTo>
                  <a:lnTo>
                    <a:pt x="78" y="975"/>
                  </a:lnTo>
                  <a:lnTo>
                    <a:pt x="63" y="947"/>
                  </a:lnTo>
                  <a:lnTo>
                    <a:pt x="50" y="918"/>
                  </a:lnTo>
                  <a:lnTo>
                    <a:pt x="39" y="887"/>
                  </a:lnTo>
                  <a:lnTo>
                    <a:pt x="28" y="857"/>
                  </a:lnTo>
                  <a:lnTo>
                    <a:pt x="20" y="825"/>
                  </a:lnTo>
                  <a:lnTo>
                    <a:pt x="13" y="794"/>
                  </a:lnTo>
                  <a:lnTo>
                    <a:pt x="7" y="761"/>
                  </a:lnTo>
                  <a:lnTo>
                    <a:pt x="3" y="729"/>
                  </a:lnTo>
                  <a:lnTo>
                    <a:pt x="1" y="696"/>
                  </a:lnTo>
                  <a:lnTo>
                    <a:pt x="0" y="664"/>
                  </a:lnTo>
                  <a:lnTo>
                    <a:pt x="0" y="664"/>
                  </a:lnTo>
                  <a:lnTo>
                    <a:pt x="1" y="630"/>
                  </a:lnTo>
                  <a:lnTo>
                    <a:pt x="3" y="597"/>
                  </a:lnTo>
                  <a:lnTo>
                    <a:pt x="7" y="565"/>
                  </a:lnTo>
                  <a:lnTo>
                    <a:pt x="13" y="532"/>
                  </a:lnTo>
                  <a:lnTo>
                    <a:pt x="20" y="501"/>
                  </a:lnTo>
                  <a:lnTo>
                    <a:pt x="28" y="470"/>
                  </a:lnTo>
                  <a:lnTo>
                    <a:pt x="39" y="439"/>
                  </a:lnTo>
                  <a:lnTo>
                    <a:pt x="50" y="409"/>
                  </a:lnTo>
                  <a:lnTo>
                    <a:pt x="63" y="380"/>
                  </a:lnTo>
                  <a:lnTo>
                    <a:pt x="78" y="351"/>
                  </a:lnTo>
                  <a:lnTo>
                    <a:pt x="93" y="323"/>
                  </a:lnTo>
                  <a:lnTo>
                    <a:pt x="111" y="296"/>
                  </a:lnTo>
                  <a:lnTo>
                    <a:pt x="130" y="269"/>
                  </a:lnTo>
                  <a:lnTo>
                    <a:pt x="150" y="243"/>
                  </a:lnTo>
                  <a:lnTo>
                    <a:pt x="172" y="218"/>
                  </a:lnTo>
                  <a:lnTo>
                    <a:pt x="194" y="194"/>
                  </a:lnTo>
                  <a:lnTo>
                    <a:pt x="194" y="194"/>
                  </a:lnTo>
                  <a:lnTo>
                    <a:pt x="218" y="172"/>
                  </a:lnTo>
                  <a:lnTo>
                    <a:pt x="243" y="150"/>
                  </a:lnTo>
                  <a:lnTo>
                    <a:pt x="269" y="130"/>
                  </a:lnTo>
                  <a:lnTo>
                    <a:pt x="296" y="111"/>
                  </a:lnTo>
                  <a:lnTo>
                    <a:pt x="323" y="93"/>
                  </a:lnTo>
                  <a:lnTo>
                    <a:pt x="351" y="78"/>
                  </a:lnTo>
                  <a:lnTo>
                    <a:pt x="380" y="63"/>
                  </a:lnTo>
                  <a:lnTo>
                    <a:pt x="409" y="50"/>
                  </a:lnTo>
                  <a:lnTo>
                    <a:pt x="439" y="39"/>
                  </a:lnTo>
                  <a:lnTo>
                    <a:pt x="470" y="28"/>
                  </a:lnTo>
                  <a:lnTo>
                    <a:pt x="501" y="20"/>
                  </a:lnTo>
                  <a:lnTo>
                    <a:pt x="532" y="13"/>
                  </a:lnTo>
                  <a:lnTo>
                    <a:pt x="565" y="7"/>
                  </a:lnTo>
                  <a:lnTo>
                    <a:pt x="597" y="3"/>
                  </a:lnTo>
                  <a:lnTo>
                    <a:pt x="630" y="1"/>
                  </a:lnTo>
                  <a:lnTo>
                    <a:pt x="6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1" name="Freeform 7">
              <a:extLst>
                <a:ext uri="{FF2B5EF4-FFF2-40B4-BE49-F238E27FC236}">
                  <a16:creationId xmlns:a16="http://schemas.microsoft.com/office/drawing/2014/main" id="{CC156FFA-3089-45B8-96B3-8F33F0439FA0}"/>
                </a:ext>
              </a:extLst>
            </p:cNvPr>
            <p:cNvSpPr>
              <a:spLocks/>
            </p:cNvSpPr>
            <p:nvPr/>
          </p:nvSpPr>
          <p:spPr bwMode="auto">
            <a:xfrm>
              <a:off x="2640" y="1920"/>
              <a:ext cx="480" cy="480"/>
            </a:xfrm>
            <a:custGeom>
              <a:avLst/>
              <a:gdLst>
                <a:gd name="T0" fmla="*/ 683 w 1440"/>
                <a:gd name="T1" fmla="*/ 1 h 1440"/>
                <a:gd name="T2" fmla="*/ 575 w 1440"/>
                <a:gd name="T3" fmla="*/ 14 h 1440"/>
                <a:gd name="T4" fmla="*/ 473 w 1440"/>
                <a:gd name="T5" fmla="*/ 44 h 1440"/>
                <a:gd name="T6" fmla="*/ 377 w 1440"/>
                <a:gd name="T7" fmla="*/ 87 h 1440"/>
                <a:gd name="T8" fmla="*/ 290 w 1440"/>
                <a:gd name="T9" fmla="*/ 143 h 1440"/>
                <a:gd name="T10" fmla="*/ 211 w 1440"/>
                <a:gd name="T11" fmla="*/ 211 h 1440"/>
                <a:gd name="T12" fmla="*/ 143 w 1440"/>
                <a:gd name="T13" fmla="*/ 290 h 1440"/>
                <a:gd name="T14" fmla="*/ 87 w 1440"/>
                <a:gd name="T15" fmla="*/ 377 h 1440"/>
                <a:gd name="T16" fmla="*/ 44 w 1440"/>
                <a:gd name="T17" fmla="*/ 473 h 1440"/>
                <a:gd name="T18" fmla="*/ 14 w 1440"/>
                <a:gd name="T19" fmla="*/ 575 h 1440"/>
                <a:gd name="T20" fmla="*/ 1 w 1440"/>
                <a:gd name="T21" fmla="*/ 683 h 1440"/>
                <a:gd name="T22" fmla="*/ 1 w 1440"/>
                <a:gd name="T23" fmla="*/ 757 h 1440"/>
                <a:gd name="T24" fmla="*/ 14 w 1440"/>
                <a:gd name="T25" fmla="*/ 865 h 1440"/>
                <a:gd name="T26" fmla="*/ 44 w 1440"/>
                <a:gd name="T27" fmla="*/ 967 h 1440"/>
                <a:gd name="T28" fmla="*/ 87 w 1440"/>
                <a:gd name="T29" fmla="*/ 1063 h 1440"/>
                <a:gd name="T30" fmla="*/ 143 w 1440"/>
                <a:gd name="T31" fmla="*/ 1151 h 1440"/>
                <a:gd name="T32" fmla="*/ 211 w 1440"/>
                <a:gd name="T33" fmla="*/ 1230 h 1440"/>
                <a:gd name="T34" fmla="*/ 290 w 1440"/>
                <a:gd name="T35" fmla="*/ 1298 h 1440"/>
                <a:gd name="T36" fmla="*/ 377 w 1440"/>
                <a:gd name="T37" fmla="*/ 1354 h 1440"/>
                <a:gd name="T38" fmla="*/ 473 w 1440"/>
                <a:gd name="T39" fmla="*/ 1396 h 1440"/>
                <a:gd name="T40" fmla="*/ 575 w 1440"/>
                <a:gd name="T41" fmla="*/ 1426 h 1440"/>
                <a:gd name="T42" fmla="*/ 683 w 1440"/>
                <a:gd name="T43" fmla="*/ 1439 h 1440"/>
                <a:gd name="T44" fmla="*/ 757 w 1440"/>
                <a:gd name="T45" fmla="*/ 1439 h 1440"/>
                <a:gd name="T46" fmla="*/ 865 w 1440"/>
                <a:gd name="T47" fmla="*/ 1426 h 1440"/>
                <a:gd name="T48" fmla="*/ 967 w 1440"/>
                <a:gd name="T49" fmla="*/ 1396 h 1440"/>
                <a:gd name="T50" fmla="*/ 1063 w 1440"/>
                <a:gd name="T51" fmla="*/ 1354 h 1440"/>
                <a:gd name="T52" fmla="*/ 1151 w 1440"/>
                <a:gd name="T53" fmla="*/ 1298 h 1440"/>
                <a:gd name="T54" fmla="*/ 1230 w 1440"/>
                <a:gd name="T55" fmla="*/ 1230 h 1440"/>
                <a:gd name="T56" fmla="*/ 1298 w 1440"/>
                <a:gd name="T57" fmla="*/ 1151 h 1440"/>
                <a:gd name="T58" fmla="*/ 1354 w 1440"/>
                <a:gd name="T59" fmla="*/ 1063 h 1440"/>
                <a:gd name="T60" fmla="*/ 1396 w 1440"/>
                <a:gd name="T61" fmla="*/ 967 h 1440"/>
                <a:gd name="T62" fmla="*/ 1426 w 1440"/>
                <a:gd name="T63" fmla="*/ 865 h 1440"/>
                <a:gd name="T64" fmla="*/ 1439 w 1440"/>
                <a:gd name="T65" fmla="*/ 757 h 1440"/>
                <a:gd name="T66" fmla="*/ 1439 w 1440"/>
                <a:gd name="T67" fmla="*/ 683 h 1440"/>
                <a:gd name="T68" fmla="*/ 1426 w 1440"/>
                <a:gd name="T69" fmla="*/ 575 h 1440"/>
                <a:gd name="T70" fmla="*/ 1396 w 1440"/>
                <a:gd name="T71" fmla="*/ 473 h 1440"/>
                <a:gd name="T72" fmla="*/ 1354 w 1440"/>
                <a:gd name="T73" fmla="*/ 377 h 1440"/>
                <a:gd name="T74" fmla="*/ 1298 w 1440"/>
                <a:gd name="T75" fmla="*/ 290 h 1440"/>
                <a:gd name="T76" fmla="*/ 1230 w 1440"/>
                <a:gd name="T77" fmla="*/ 211 h 1440"/>
                <a:gd name="T78" fmla="*/ 1151 w 1440"/>
                <a:gd name="T79" fmla="*/ 143 h 1440"/>
                <a:gd name="T80" fmla="*/ 1063 w 1440"/>
                <a:gd name="T81" fmla="*/ 87 h 1440"/>
                <a:gd name="T82" fmla="*/ 967 w 1440"/>
                <a:gd name="T83" fmla="*/ 44 h 1440"/>
                <a:gd name="T84" fmla="*/ 865 w 1440"/>
                <a:gd name="T85" fmla="*/ 14 h 1440"/>
                <a:gd name="T86" fmla="*/ 757 w 1440"/>
                <a:gd name="T87" fmla="*/ 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0" h="1440">
                  <a:moveTo>
                    <a:pt x="721" y="0"/>
                  </a:moveTo>
                  <a:lnTo>
                    <a:pt x="721" y="0"/>
                  </a:lnTo>
                  <a:lnTo>
                    <a:pt x="683" y="1"/>
                  </a:lnTo>
                  <a:lnTo>
                    <a:pt x="646" y="4"/>
                  </a:lnTo>
                  <a:lnTo>
                    <a:pt x="611" y="8"/>
                  </a:lnTo>
                  <a:lnTo>
                    <a:pt x="575" y="14"/>
                  </a:lnTo>
                  <a:lnTo>
                    <a:pt x="541" y="22"/>
                  </a:lnTo>
                  <a:lnTo>
                    <a:pt x="506" y="33"/>
                  </a:lnTo>
                  <a:lnTo>
                    <a:pt x="473" y="44"/>
                  </a:lnTo>
                  <a:lnTo>
                    <a:pt x="440" y="57"/>
                  </a:lnTo>
                  <a:lnTo>
                    <a:pt x="408" y="71"/>
                  </a:lnTo>
                  <a:lnTo>
                    <a:pt x="377" y="87"/>
                  </a:lnTo>
                  <a:lnTo>
                    <a:pt x="347" y="105"/>
                  </a:lnTo>
                  <a:lnTo>
                    <a:pt x="317" y="123"/>
                  </a:lnTo>
                  <a:lnTo>
                    <a:pt x="290" y="143"/>
                  </a:lnTo>
                  <a:lnTo>
                    <a:pt x="262" y="165"/>
                  </a:lnTo>
                  <a:lnTo>
                    <a:pt x="236" y="187"/>
                  </a:lnTo>
                  <a:lnTo>
                    <a:pt x="211" y="211"/>
                  </a:lnTo>
                  <a:lnTo>
                    <a:pt x="187" y="236"/>
                  </a:lnTo>
                  <a:lnTo>
                    <a:pt x="165" y="262"/>
                  </a:lnTo>
                  <a:lnTo>
                    <a:pt x="143" y="290"/>
                  </a:lnTo>
                  <a:lnTo>
                    <a:pt x="123" y="317"/>
                  </a:lnTo>
                  <a:lnTo>
                    <a:pt x="105" y="347"/>
                  </a:lnTo>
                  <a:lnTo>
                    <a:pt x="87" y="377"/>
                  </a:lnTo>
                  <a:lnTo>
                    <a:pt x="71" y="408"/>
                  </a:lnTo>
                  <a:lnTo>
                    <a:pt x="57" y="440"/>
                  </a:lnTo>
                  <a:lnTo>
                    <a:pt x="44" y="473"/>
                  </a:lnTo>
                  <a:lnTo>
                    <a:pt x="33" y="506"/>
                  </a:lnTo>
                  <a:lnTo>
                    <a:pt x="22" y="541"/>
                  </a:lnTo>
                  <a:lnTo>
                    <a:pt x="14" y="575"/>
                  </a:lnTo>
                  <a:lnTo>
                    <a:pt x="8" y="611"/>
                  </a:lnTo>
                  <a:lnTo>
                    <a:pt x="4" y="646"/>
                  </a:lnTo>
                  <a:lnTo>
                    <a:pt x="1" y="683"/>
                  </a:lnTo>
                  <a:lnTo>
                    <a:pt x="0" y="721"/>
                  </a:lnTo>
                  <a:lnTo>
                    <a:pt x="0" y="721"/>
                  </a:lnTo>
                  <a:lnTo>
                    <a:pt x="1" y="757"/>
                  </a:lnTo>
                  <a:lnTo>
                    <a:pt x="4" y="794"/>
                  </a:lnTo>
                  <a:lnTo>
                    <a:pt x="8" y="830"/>
                  </a:lnTo>
                  <a:lnTo>
                    <a:pt x="14" y="865"/>
                  </a:lnTo>
                  <a:lnTo>
                    <a:pt x="22" y="900"/>
                  </a:lnTo>
                  <a:lnTo>
                    <a:pt x="33" y="934"/>
                  </a:lnTo>
                  <a:lnTo>
                    <a:pt x="44" y="967"/>
                  </a:lnTo>
                  <a:lnTo>
                    <a:pt x="57" y="1001"/>
                  </a:lnTo>
                  <a:lnTo>
                    <a:pt x="71" y="1032"/>
                  </a:lnTo>
                  <a:lnTo>
                    <a:pt x="87" y="1063"/>
                  </a:lnTo>
                  <a:lnTo>
                    <a:pt x="105" y="1093"/>
                  </a:lnTo>
                  <a:lnTo>
                    <a:pt x="123" y="1123"/>
                  </a:lnTo>
                  <a:lnTo>
                    <a:pt x="143" y="1151"/>
                  </a:lnTo>
                  <a:lnTo>
                    <a:pt x="165" y="1178"/>
                  </a:lnTo>
                  <a:lnTo>
                    <a:pt x="187" y="1204"/>
                  </a:lnTo>
                  <a:lnTo>
                    <a:pt x="211" y="1230"/>
                  </a:lnTo>
                  <a:lnTo>
                    <a:pt x="236" y="1253"/>
                  </a:lnTo>
                  <a:lnTo>
                    <a:pt x="262" y="1276"/>
                  </a:lnTo>
                  <a:lnTo>
                    <a:pt x="290" y="1298"/>
                  </a:lnTo>
                  <a:lnTo>
                    <a:pt x="317" y="1317"/>
                  </a:lnTo>
                  <a:lnTo>
                    <a:pt x="347" y="1336"/>
                  </a:lnTo>
                  <a:lnTo>
                    <a:pt x="377" y="1354"/>
                  </a:lnTo>
                  <a:lnTo>
                    <a:pt x="408" y="1369"/>
                  </a:lnTo>
                  <a:lnTo>
                    <a:pt x="440" y="1384"/>
                  </a:lnTo>
                  <a:lnTo>
                    <a:pt x="473" y="1396"/>
                  </a:lnTo>
                  <a:lnTo>
                    <a:pt x="506" y="1407"/>
                  </a:lnTo>
                  <a:lnTo>
                    <a:pt x="541" y="1418"/>
                  </a:lnTo>
                  <a:lnTo>
                    <a:pt x="575" y="1426"/>
                  </a:lnTo>
                  <a:lnTo>
                    <a:pt x="611" y="1432"/>
                  </a:lnTo>
                  <a:lnTo>
                    <a:pt x="646" y="1437"/>
                  </a:lnTo>
                  <a:lnTo>
                    <a:pt x="683" y="1439"/>
                  </a:lnTo>
                  <a:lnTo>
                    <a:pt x="721" y="1440"/>
                  </a:lnTo>
                  <a:lnTo>
                    <a:pt x="721" y="1440"/>
                  </a:lnTo>
                  <a:lnTo>
                    <a:pt x="757" y="1439"/>
                  </a:lnTo>
                  <a:lnTo>
                    <a:pt x="794" y="1437"/>
                  </a:lnTo>
                  <a:lnTo>
                    <a:pt x="830" y="1432"/>
                  </a:lnTo>
                  <a:lnTo>
                    <a:pt x="865" y="1426"/>
                  </a:lnTo>
                  <a:lnTo>
                    <a:pt x="900" y="1418"/>
                  </a:lnTo>
                  <a:lnTo>
                    <a:pt x="934" y="1407"/>
                  </a:lnTo>
                  <a:lnTo>
                    <a:pt x="967" y="1396"/>
                  </a:lnTo>
                  <a:lnTo>
                    <a:pt x="1001" y="1384"/>
                  </a:lnTo>
                  <a:lnTo>
                    <a:pt x="1032" y="1369"/>
                  </a:lnTo>
                  <a:lnTo>
                    <a:pt x="1063" y="1354"/>
                  </a:lnTo>
                  <a:lnTo>
                    <a:pt x="1093" y="1336"/>
                  </a:lnTo>
                  <a:lnTo>
                    <a:pt x="1123" y="1317"/>
                  </a:lnTo>
                  <a:lnTo>
                    <a:pt x="1151" y="1298"/>
                  </a:lnTo>
                  <a:lnTo>
                    <a:pt x="1178" y="1276"/>
                  </a:lnTo>
                  <a:lnTo>
                    <a:pt x="1204" y="1253"/>
                  </a:lnTo>
                  <a:lnTo>
                    <a:pt x="1230" y="1230"/>
                  </a:lnTo>
                  <a:lnTo>
                    <a:pt x="1253" y="1204"/>
                  </a:lnTo>
                  <a:lnTo>
                    <a:pt x="1275" y="1178"/>
                  </a:lnTo>
                  <a:lnTo>
                    <a:pt x="1298" y="1151"/>
                  </a:lnTo>
                  <a:lnTo>
                    <a:pt x="1317" y="1123"/>
                  </a:lnTo>
                  <a:lnTo>
                    <a:pt x="1336" y="1093"/>
                  </a:lnTo>
                  <a:lnTo>
                    <a:pt x="1354" y="1063"/>
                  </a:lnTo>
                  <a:lnTo>
                    <a:pt x="1369" y="1032"/>
                  </a:lnTo>
                  <a:lnTo>
                    <a:pt x="1384" y="1001"/>
                  </a:lnTo>
                  <a:lnTo>
                    <a:pt x="1396" y="967"/>
                  </a:lnTo>
                  <a:lnTo>
                    <a:pt x="1407" y="934"/>
                  </a:lnTo>
                  <a:lnTo>
                    <a:pt x="1418" y="900"/>
                  </a:lnTo>
                  <a:lnTo>
                    <a:pt x="1426" y="865"/>
                  </a:lnTo>
                  <a:lnTo>
                    <a:pt x="1432" y="830"/>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8"/>
                  </a:lnTo>
                  <a:lnTo>
                    <a:pt x="1354" y="377"/>
                  </a:lnTo>
                  <a:lnTo>
                    <a:pt x="1336" y="347"/>
                  </a:lnTo>
                  <a:lnTo>
                    <a:pt x="1317" y="317"/>
                  </a:lnTo>
                  <a:lnTo>
                    <a:pt x="1298" y="290"/>
                  </a:lnTo>
                  <a:lnTo>
                    <a:pt x="1275" y="262"/>
                  </a:lnTo>
                  <a:lnTo>
                    <a:pt x="1253" y="236"/>
                  </a:lnTo>
                  <a:lnTo>
                    <a:pt x="1230" y="211"/>
                  </a:lnTo>
                  <a:lnTo>
                    <a:pt x="1204" y="187"/>
                  </a:lnTo>
                  <a:lnTo>
                    <a:pt x="1178" y="165"/>
                  </a:lnTo>
                  <a:lnTo>
                    <a:pt x="1151" y="143"/>
                  </a:lnTo>
                  <a:lnTo>
                    <a:pt x="1123" y="123"/>
                  </a:lnTo>
                  <a:lnTo>
                    <a:pt x="1093" y="105"/>
                  </a:lnTo>
                  <a:lnTo>
                    <a:pt x="1063" y="87"/>
                  </a:lnTo>
                  <a:lnTo>
                    <a:pt x="1032" y="71"/>
                  </a:lnTo>
                  <a:lnTo>
                    <a:pt x="1001" y="57"/>
                  </a:lnTo>
                  <a:lnTo>
                    <a:pt x="967" y="44"/>
                  </a:lnTo>
                  <a:lnTo>
                    <a:pt x="934" y="33"/>
                  </a:lnTo>
                  <a:lnTo>
                    <a:pt x="900" y="22"/>
                  </a:lnTo>
                  <a:lnTo>
                    <a:pt x="865" y="14"/>
                  </a:lnTo>
                  <a:lnTo>
                    <a:pt x="830" y="8"/>
                  </a:lnTo>
                  <a:lnTo>
                    <a:pt x="794" y="4"/>
                  </a:lnTo>
                  <a:lnTo>
                    <a:pt x="757" y="1"/>
                  </a:lnTo>
                  <a:lnTo>
                    <a:pt x="721" y="0"/>
                  </a:lnTo>
                  <a:lnTo>
                    <a:pt x="7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2" name="Freeform 8">
              <a:extLst>
                <a:ext uri="{FF2B5EF4-FFF2-40B4-BE49-F238E27FC236}">
                  <a16:creationId xmlns:a16="http://schemas.microsoft.com/office/drawing/2014/main" id="{99B4470D-4838-4D11-91E0-858A1D943D5D}"/>
                </a:ext>
              </a:extLst>
            </p:cNvPr>
            <p:cNvSpPr>
              <a:spLocks noEditPoints="1"/>
            </p:cNvSpPr>
            <p:nvPr/>
          </p:nvSpPr>
          <p:spPr bwMode="auto">
            <a:xfrm>
              <a:off x="2731" y="2043"/>
              <a:ext cx="298" cy="255"/>
            </a:xfrm>
            <a:custGeom>
              <a:avLst/>
              <a:gdLst>
                <a:gd name="T0" fmla="*/ 876 w 892"/>
                <a:gd name="T1" fmla="*/ 3 h 764"/>
                <a:gd name="T2" fmla="*/ 861 w 892"/>
                <a:gd name="T3" fmla="*/ 0 h 764"/>
                <a:gd name="T4" fmla="*/ 847 w 892"/>
                <a:gd name="T5" fmla="*/ 5 h 764"/>
                <a:gd name="T6" fmla="*/ 432 w 892"/>
                <a:gd name="T7" fmla="*/ 251 h 764"/>
                <a:gd name="T8" fmla="*/ 426 w 892"/>
                <a:gd name="T9" fmla="*/ 255 h 764"/>
                <a:gd name="T10" fmla="*/ 17 w 892"/>
                <a:gd name="T11" fmla="*/ 537 h 764"/>
                <a:gd name="T12" fmla="*/ 10 w 892"/>
                <a:gd name="T13" fmla="*/ 543 h 764"/>
                <a:gd name="T14" fmla="*/ 1 w 892"/>
                <a:gd name="T15" fmla="*/ 556 h 764"/>
                <a:gd name="T16" fmla="*/ 0 w 892"/>
                <a:gd name="T17" fmla="*/ 736 h 764"/>
                <a:gd name="T18" fmla="*/ 1 w 892"/>
                <a:gd name="T19" fmla="*/ 742 h 764"/>
                <a:gd name="T20" fmla="*/ 5 w 892"/>
                <a:gd name="T21" fmla="*/ 752 h 764"/>
                <a:gd name="T22" fmla="*/ 14 w 892"/>
                <a:gd name="T23" fmla="*/ 759 h 764"/>
                <a:gd name="T24" fmla="*/ 23 w 892"/>
                <a:gd name="T25" fmla="*/ 764 h 764"/>
                <a:gd name="T26" fmla="*/ 863 w 892"/>
                <a:gd name="T27" fmla="*/ 764 h 764"/>
                <a:gd name="T28" fmla="*/ 869 w 892"/>
                <a:gd name="T29" fmla="*/ 764 h 764"/>
                <a:gd name="T30" fmla="*/ 879 w 892"/>
                <a:gd name="T31" fmla="*/ 759 h 764"/>
                <a:gd name="T32" fmla="*/ 887 w 892"/>
                <a:gd name="T33" fmla="*/ 752 h 764"/>
                <a:gd name="T34" fmla="*/ 891 w 892"/>
                <a:gd name="T35" fmla="*/ 742 h 764"/>
                <a:gd name="T36" fmla="*/ 892 w 892"/>
                <a:gd name="T37" fmla="*/ 28 h 764"/>
                <a:gd name="T38" fmla="*/ 891 w 892"/>
                <a:gd name="T39" fmla="*/ 21 h 764"/>
                <a:gd name="T40" fmla="*/ 882 w 892"/>
                <a:gd name="T41" fmla="*/ 8 h 764"/>
                <a:gd name="T42" fmla="*/ 876 w 892"/>
                <a:gd name="T43" fmla="*/ 3 h 764"/>
                <a:gd name="T44" fmla="*/ 418 w 892"/>
                <a:gd name="T45" fmla="*/ 337 h 764"/>
                <a:gd name="T46" fmla="*/ 270 w 892"/>
                <a:gd name="T47" fmla="*/ 708 h 764"/>
                <a:gd name="T48" fmla="*/ 474 w 892"/>
                <a:gd name="T49" fmla="*/ 294 h 764"/>
                <a:gd name="T50" fmla="*/ 622 w 892"/>
                <a:gd name="T51" fmla="*/ 708 h 764"/>
                <a:gd name="T52" fmla="*/ 474 w 892"/>
                <a:gd name="T53" fmla="*/ 294 h 764"/>
                <a:gd name="T54" fmla="*/ 214 w 892"/>
                <a:gd name="T55" fmla="*/ 504 h 764"/>
                <a:gd name="T56" fmla="*/ 57 w 892"/>
                <a:gd name="T57" fmla="*/ 708 h 764"/>
                <a:gd name="T58" fmla="*/ 836 w 892"/>
                <a:gd name="T59" fmla="*/ 708 h 764"/>
                <a:gd name="T60" fmla="*/ 679 w 892"/>
                <a:gd name="T61" fmla="*/ 194 h 764"/>
                <a:gd name="T62" fmla="*/ 836 w 892"/>
                <a:gd name="T63" fmla="*/ 708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2" h="764">
                  <a:moveTo>
                    <a:pt x="876" y="3"/>
                  </a:moveTo>
                  <a:lnTo>
                    <a:pt x="876" y="3"/>
                  </a:lnTo>
                  <a:lnTo>
                    <a:pt x="869" y="1"/>
                  </a:lnTo>
                  <a:lnTo>
                    <a:pt x="861" y="0"/>
                  </a:lnTo>
                  <a:lnTo>
                    <a:pt x="854" y="2"/>
                  </a:lnTo>
                  <a:lnTo>
                    <a:pt x="847" y="5"/>
                  </a:lnTo>
                  <a:lnTo>
                    <a:pt x="639" y="153"/>
                  </a:lnTo>
                  <a:lnTo>
                    <a:pt x="432" y="251"/>
                  </a:lnTo>
                  <a:lnTo>
                    <a:pt x="432" y="251"/>
                  </a:lnTo>
                  <a:lnTo>
                    <a:pt x="426" y="255"/>
                  </a:lnTo>
                  <a:lnTo>
                    <a:pt x="222" y="437"/>
                  </a:lnTo>
                  <a:lnTo>
                    <a:pt x="17" y="537"/>
                  </a:lnTo>
                  <a:lnTo>
                    <a:pt x="17" y="537"/>
                  </a:lnTo>
                  <a:lnTo>
                    <a:pt x="10" y="543"/>
                  </a:lnTo>
                  <a:lnTo>
                    <a:pt x="4" y="549"/>
                  </a:lnTo>
                  <a:lnTo>
                    <a:pt x="1" y="556"/>
                  </a:lnTo>
                  <a:lnTo>
                    <a:pt x="0" y="563"/>
                  </a:lnTo>
                  <a:lnTo>
                    <a:pt x="0" y="736"/>
                  </a:lnTo>
                  <a:lnTo>
                    <a:pt x="0" y="736"/>
                  </a:lnTo>
                  <a:lnTo>
                    <a:pt x="1" y="742"/>
                  </a:lnTo>
                  <a:lnTo>
                    <a:pt x="2" y="747"/>
                  </a:lnTo>
                  <a:lnTo>
                    <a:pt x="5" y="752"/>
                  </a:lnTo>
                  <a:lnTo>
                    <a:pt x="9" y="756"/>
                  </a:lnTo>
                  <a:lnTo>
                    <a:pt x="14" y="759"/>
                  </a:lnTo>
                  <a:lnTo>
                    <a:pt x="18" y="762"/>
                  </a:lnTo>
                  <a:lnTo>
                    <a:pt x="23" y="764"/>
                  </a:lnTo>
                  <a:lnTo>
                    <a:pt x="29" y="764"/>
                  </a:lnTo>
                  <a:lnTo>
                    <a:pt x="863" y="764"/>
                  </a:lnTo>
                  <a:lnTo>
                    <a:pt x="863" y="764"/>
                  </a:lnTo>
                  <a:lnTo>
                    <a:pt x="869" y="764"/>
                  </a:lnTo>
                  <a:lnTo>
                    <a:pt x="874" y="762"/>
                  </a:lnTo>
                  <a:lnTo>
                    <a:pt x="879" y="759"/>
                  </a:lnTo>
                  <a:lnTo>
                    <a:pt x="883" y="756"/>
                  </a:lnTo>
                  <a:lnTo>
                    <a:pt x="887" y="752"/>
                  </a:lnTo>
                  <a:lnTo>
                    <a:pt x="890" y="747"/>
                  </a:lnTo>
                  <a:lnTo>
                    <a:pt x="891" y="742"/>
                  </a:lnTo>
                  <a:lnTo>
                    <a:pt x="892" y="736"/>
                  </a:lnTo>
                  <a:lnTo>
                    <a:pt x="892" y="28"/>
                  </a:lnTo>
                  <a:lnTo>
                    <a:pt x="892" y="28"/>
                  </a:lnTo>
                  <a:lnTo>
                    <a:pt x="891" y="21"/>
                  </a:lnTo>
                  <a:lnTo>
                    <a:pt x="888" y="14"/>
                  </a:lnTo>
                  <a:lnTo>
                    <a:pt x="882" y="8"/>
                  </a:lnTo>
                  <a:lnTo>
                    <a:pt x="876" y="3"/>
                  </a:lnTo>
                  <a:lnTo>
                    <a:pt x="876" y="3"/>
                  </a:lnTo>
                  <a:close/>
                  <a:moveTo>
                    <a:pt x="270" y="469"/>
                  </a:moveTo>
                  <a:lnTo>
                    <a:pt x="418" y="337"/>
                  </a:lnTo>
                  <a:lnTo>
                    <a:pt x="418" y="708"/>
                  </a:lnTo>
                  <a:lnTo>
                    <a:pt x="270" y="708"/>
                  </a:lnTo>
                  <a:lnTo>
                    <a:pt x="270" y="469"/>
                  </a:lnTo>
                  <a:close/>
                  <a:moveTo>
                    <a:pt x="474" y="294"/>
                  </a:moveTo>
                  <a:lnTo>
                    <a:pt x="622" y="223"/>
                  </a:lnTo>
                  <a:lnTo>
                    <a:pt x="622" y="708"/>
                  </a:lnTo>
                  <a:lnTo>
                    <a:pt x="474" y="708"/>
                  </a:lnTo>
                  <a:lnTo>
                    <a:pt x="474" y="294"/>
                  </a:lnTo>
                  <a:close/>
                  <a:moveTo>
                    <a:pt x="57" y="580"/>
                  </a:moveTo>
                  <a:lnTo>
                    <a:pt x="214" y="504"/>
                  </a:lnTo>
                  <a:lnTo>
                    <a:pt x="214" y="708"/>
                  </a:lnTo>
                  <a:lnTo>
                    <a:pt x="57" y="708"/>
                  </a:lnTo>
                  <a:lnTo>
                    <a:pt x="57" y="580"/>
                  </a:lnTo>
                  <a:close/>
                  <a:moveTo>
                    <a:pt x="836" y="708"/>
                  </a:moveTo>
                  <a:lnTo>
                    <a:pt x="679" y="708"/>
                  </a:lnTo>
                  <a:lnTo>
                    <a:pt x="679" y="194"/>
                  </a:lnTo>
                  <a:lnTo>
                    <a:pt x="836" y="83"/>
                  </a:lnTo>
                  <a:lnTo>
                    <a:pt x="836" y="708"/>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3" name="Freeform 9">
              <a:extLst>
                <a:ext uri="{FF2B5EF4-FFF2-40B4-BE49-F238E27FC236}">
                  <a16:creationId xmlns:a16="http://schemas.microsoft.com/office/drawing/2014/main" id="{8183EBD6-7B3D-468B-BC0D-F76164098D1A}"/>
                </a:ext>
              </a:extLst>
            </p:cNvPr>
            <p:cNvSpPr>
              <a:spLocks/>
            </p:cNvSpPr>
            <p:nvPr/>
          </p:nvSpPr>
          <p:spPr bwMode="auto">
            <a:xfrm>
              <a:off x="2775" y="2000"/>
              <a:ext cx="178" cy="134"/>
            </a:xfrm>
            <a:custGeom>
              <a:avLst/>
              <a:gdLst>
                <a:gd name="T0" fmla="*/ 29 w 536"/>
                <a:gd name="T1" fmla="*/ 401 h 401"/>
                <a:gd name="T2" fmla="*/ 40 w 536"/>
                <a:gd name="T3" fmla="*/ 399 h 401"/>
                <a:gd name="T4" fmla="*/ 467 w 536"/>
                <a:gd name="T5" fmla="*/ 115 h 401"/>
                <a:gd name="T6" fmla="*/ 454 w 536"/>
                <a:gd name="T7" fmla="*/ 177 h 401"/>
                <a:gd name="T8" fmla="*/ 454 w 536"/>
                <a:gd name="T9" fmla="*/ 188 h 401"/>
                <a:gd name="T10" fmla="*/ 458 w 536"/>
                <a:gd name="T11" fmla="*/ 198 h 401"/>
                <a:gd name="T12" fmla="*/ 466 w 536"/>
                <a:gd name="T13" fmla="*/ 206 h 401"/>
                <a:gd name="T14" fmla="*/ 476 w 536"/>
                <a:gd name="T15" fmla="*/ 210 h 401"/>
                <a:gd name="T16" fmla="*/ 481 w 536"/>
                <a:gd name="T17" fmla="*/ 210 h 401"/>
                <a:gd name="T18" fmla="*/ 486 w 536"/>
                <a:gd name="T19" fmla="*/ 210 h 401"/>
                <a:gd name="T20" fmla="*/ 495 w 536"/>
                <a:gd name="T21" fmla="*/ 207 h 401"/>
                <a:gd name="T22" fmla="*/ 502 w 536"/>
                <a:gd name="T23" fmla="*/ 201 h 401"/>
                <a:gd name="T24" fmla="*/ 508 w 536"/>
                <a:gd name="T25" fmla="*/ 193 h 401"/>
                <a:gd name="T26" fmla="*/ 536 w 536"/>
                <a:gd name="T27" fmla="*/ 59 h 401"/>
                <a:gd name="T28" fmla="*/ 536 w 536"/>
                <a:gd name="T29" fmla="*/ 53 h 401"/>
                <a:gd name="T30" fmla="*/ 534 w 536"/>
                <a:gd name="T31" fmla="*/ 43 h 401"/>
                <a:gd name="T32" fmla="*/ 532 w 536"/>
                <a:gd name="T33" fmla="*/ 37 h 401"/>
                <a:gd name="T34" fmla="*/ 524 w 536"/>
                <a:gd name="T35" fmla="*/ 29 h 401"/>
                <a:gd name="T36" fmla="*/ 514 w 536"/>
                <a:gd name="T37" fmla="*/ 25 h 401"/>
                <a:gd name="T38" fmla="*/ 384 w 536"/>
                <a:gd name="T39" fmla="*/ 0 h 401"/>
                <a:gd name="T40" fmla="*/ 372 w 536"/>
                <a:gd name="T41" fmla="*/ 0 h 401"/>
                <a:gd name="T42" fmla="*/ 363 w 536"/>
                <a:gd name="T43" fmla="*/ 5 h 401"/>
                <a:gd name="T44" fmla="*/ 355 w 536"/>
                <a:gd name="T45" fmla="*/ 12 h 401"/>
                <a:gd name="T46" fmla="*/ 351 w 536"/>
                <a:gd name="T47" fmla="*/ 22 h 401"/>
                <a:gd name="T48" fmla="*/ 350 w 536"/>
                <a:gd name="T49" fmla="*/ 28 h 401"/>
                <a:gd name="T50" fmla="*/ 352 w 536"/>
                <a:gd name="T51" fmla="*/ 38 h 401"/>
                <a:gd name="T52" fmla="*/ 358 w 536"/>
                <a:gd name="T53" fmla="*/ 48 h 401"/>
                <a:gd name="T54" fmla="*/ 367 w 536"/>
                <a:gd name="T55" fmla="*/ 54 h 401"/>
                <a:gd name="T56" fmla="*/ 435 w 536"/>
                <a:gd name="T57" fmla="*/ 68 h 401"/>
                <a:gd name="T58" fmla="*/ 13 w 536"/>
                <a:gd name="T59" fmla="*/ 350 h 401"/>
                <a:gd name="T60" fmla="*/ 5 w 536"/>
                <a:gd name="T61" fmla="*/ 358 h 401"/>
                <a:gd name="T62" fmla="*/ 0 w 536"/>
                <a:gd name="T63" fmla="*/ 368 h 401"/>
                <a:gd name="T64" fmla="*/ 0 w 536"/>
                <a:gd name="T65" fmla="*/ 379 h 401"/>
                <a:gd name="T66" fmla="*/ 5 w 536"/>
                <a:gd name="T67" fmla="*/ 389 h 401"/>
                <a:gd name="T68" fmla="*/ 10 w 536"/>
                <a:gd name="T69" fmla="*/ 394 h 401"/>
                <a:gd name="T70" fmla="*/ 22 w 536"/>
                <a:gd name="T71" fmla="*/ 401 h 401"/>
                <a:gd name="T72" fmla="*/ 29 w 536"/>
                <a:gd name="T73"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6" h="401">
                  <a:moveTo>
                    <a:pt x="29" y="401"/>
                  </a:moveTo>
                  <a:lnTo>
                    <a:pt x="29" y="401"/>
                  </a:lnTo>
                  <a:lnTo>
                    <a:pt x="36" y="400"/>
                  </a:lnTo>
                  <a:lnTo>
                    <a:pt x="40" y="399"/>
                  </a:lnTo>
                  <a:lnTo>
                    <a:pt x="44" y="397"/>
                  </a:lnTo>
                  <a:lnTo>
                    <a:pt x="467" y="115"/>
                  </a:lnTo>
                  <a:lnTo>
                    <a:pt x="454" y="177"/>
                  </a:lnTo>
                  <a:lnTo>
                    <a:pt x="454" y="177"/>
                  </a:lnTo>
                  <a:lnTo>
                    <a:pt x="454" y="183"/>
                  </a:lnTo>
                  <a:lnTo>
                    <a:pt x="454" y="188"/>
                  </a:lnTo>
                  <a:lnTo>
                    <a:pt x="456" y="193"/>
                  </a:lnTo>
                  <a:lnTo>
                    <a:pt x="458" y="198"/>
                  </a:lnTo>
                  <a:lnTo>
                    <a:pt x="462" y="202"/>
                  </a:lnTo>
                  <a:lnTo>
                    <a:pt x="466" y="206"/>
                  </a:lnTo>
                  <a:lnTo>
                    <a:pt x="470" y="208"/>
                  </a:lnTo>
                  <a:lnTo>
                    <a:pt x="476" y="210"/>
                  </a:lnTo>
                  <a:lnTo>
                    <a:pt x="476" y="210"/>
                  </a:lnTo>
                  <a:lnTo>
                    <a:pt x="481" y="210"/>
                  </a:lnTo>
                  <a:lnTo>
                    <a:pt x="481" y="210"/>
                  </a:lnTo>
                  <a:lnTo>
                    <a:pt x="486" y="210"/>
                  </a:lnTo>
                  <a:lnTo>
                    <a:pt x="491" y="209"/>
                  </a:lnTo>
                  <a:lnTo>
                    <a:pt x="495" y="207"/>
                  </a:lnTo>
                  <a:lnTo>
                    <a:pt x="499" y="204"/>
                  </a:lnTo>
                  <a:lnTo>
                    <a:pt x="502" y="201"/>
                  </a:lnTo>
                  <a:lnTo>
                    <a:pt x="506" y="197"/>
                  </a:lnTo>
                  <a:lnTo>
                    <a:pt x="508" y="193"/>
                  </a:lnTo>
                  <a:lnTo>
                    <a:pt x="510" y="188"/>
                  </a:lnTo>
                  <a:lnTo>
                    <a:pt x="536" y="59"/>
                  </a:lnTo>
                  <a:lnTo>
                    <a:pt x="536" y="59"/>
                  </a:lnTo>
                  <a:lnTo>
                    <a:pt x="536" y="53"/>
                  </a:lnTo>
                  <a:lnTo>
                    <a:pt x="536" y="48"/>
                  </a:lnTo>
                  <a:lnTo>
                    <a:pt x="534" y="43"/>
                  </a:lnTo>
                  <a:lnTo>
                    <a:pt x="532" y="37"/>
                  </a:lnTo>
                  <a:lnTo>
                    <a:pt x="532" y="37"/>
                  </a:lnTo>
                  <a:lnTo>
                    <a:pt x="528" y="33"/>
                  </a:lnTo>
                  <a:lnTo>
                    <a:pt x="524" y="29"/>
                  </a:lnTo>
                  <a:lnTo>
                    <a:pt x="519" y="27"/>
                  </a:lnTo>
                  <a:lnTo>
                    <a:pt x="514" y="25"/>
                  </a:lnTo>
                  <a:lnTo>
                    <a:pt x="384" y="0"/>
                  </a:lnTo>
                  <a:lnTo>
                    <a:pt x="384" y="0"/>
                  </a:lnTo>
                  <a:lnTo>
                    <a:pt x="378" y="0"/>
                  </a:lnTo>
                  <a:lnTo>
                    <a:pt x="372" y="0"/>
                  </a:lnTo>
                  <a:lnTo>
                    <a:pt x="367" y="2"/>
                  </a:lnTo>
                  <a:lnTo>
                    <a:pt x="363" y="5"/>
                  </a:lnTo>
                  <a:lnTo>
                    <a:pt x="358" y="8"/>
                  </a:lnTo>
                  <a:lnTo>
                    <a:pt x="355" y="12"/>
                  </a:lnTo>
                  <a:lnTo>
                    <a:pt x="352" y="17"/>
                  </a:lnTo>
                  <a:lnTo>
                    <a:pt x="351" y="22"/>
                  </a:lnTo>
                  <a:lnTo>
                    <a:pt x="351" y="22"/>
                  </a:lnTo>
                  <a:lnTo>
                    <a:pt x="350" y="28"/>
                  </a:lnTo>
                  <a:lnTo>
                    <a:pt x="351" y="33"/>
                  </a:lnTo>
                  <a:lnTo>
                    <a:pt x="352" y="38"/>
                  </a:lnTo>
                  <a:lnTo>
                    <a:pt x="355" y="44"/>
                  </a:lnTo>
                  <a:lnTo>
                    <a:pt x="358" y="48"/>
                  </a:lnTo>
                  <a:lnTo>
                    <a:pt x="363" y="52"/>
                  </a:lnTo>
                  <a:lnTo>
                    <a:pt x="367" y="54"/>
                  </a:lnTo>
                  <a:lnTo>
                    <a:pt x="373" y="56"/>
                  </a:lnTo>
                  <a:lnTo>
                    <a:pt x="435" y="68"/>
                  </a:lnTo>
                  <a:lnTo>
                    <a:pt x="13" y="350"/>
                  </a:lnTo>
                  <a:lnTo>
                    <a:pt x="13" y="350"/>
                  </a:lnTo>
                  <a:lnTo>
                    <a:pt x="9" y="353"/>
                  </a:lnTo>
                  <a:lnTo>
                    <a:pt x="5" y="358"/>
                  </a:lnTo>
                  <a:lnTo>
                    <a:pt x="2" y="363"/>
                  </a:lnTo>
                  <a:lnTo>
                    <a:pt x="0" y="368"/>
                  </a:lnTo>
                  <a:lnTo>
                    <a:pt x="0" y="374"/>
                  </a:lnTo>
                  <a:lnTo>
                    <a:pt x="0" y="379"/>
                  </a:lnTo>
                  <a:lnTo>
                    <a:pt x="2" y="384"/>
                  </a:lnTo>
                  <a:lnTo>
                    <a:pt x="5" y="389"/>
                  </a:lnTo>
                  <a:lnTo>
                    <a:pt x="5" y="389"/>
                  </a:lnTo>
                  <a:lnTo>
                    <a:pt x="10" y="394"/>
                  </a:lnTo>
                  <a:lnTo>
                    <a:pt x="16" y="398"/>
                  </a:lnTo>
                  <a:lnTo>
                    <a:pt x="22" y="401"/>
                  </a:lnTo>
                  <a:lnTo>
                    <a:pt x="29" y="401"/>
                  </a:lnTo>
                  <a:lnTo>
                    <a:pt x="29" y="401"/>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64" name="Group 4">
            <a:extLst>
              <a:ext uri="{FF2B5EF4-FFF2-40B4-BE49-F238E27FC236}">
                <a16:creationId xmlns:a16="http://schemas.microsoft.com/office/drawing/2014/main" id="{C4724A52-40D7-4F49-B9D0-7F107984648F}"/>
              </a:ext>
            </a:extLst>
          </p:cNvPr>
          <p:cNvGrpSpPr>
            <a:grpSpLocks noChangeAspect="1"/>
          </p:cNvGrpSpPr>
          <p:nvPr/>
        </p:nvGrpSpPr>
        <p:grpSpPr bwMode="auto">
          <a:xfrm>
            <a:off x="1329561" y="5304140"/>
            <a:ext cx="360000" cy="360000"/>
            <a:chOff x="2640" y="1920"/>
            <a:chExt cx="480" cy="480"/>
          </a:xfrm>
        </p:grpSpPr>
        <p:sp>
          <p:nvSpPr>
            <p:cNvPr id="65" name="Freeform 5">
              <a:extLst>
                <a:ext uri="{FF2B5EF4-FFF2-40B4-BE49-F238E27FC236}">
                  <a16:creationId xmlns:a16="http://schemas.microsoft.com/office/drawing/2014/main" id="{2B8D1F2D-A797-44DA-BB04-9B9816352FEF}"/>
                </a:ext>
              </a:extLst>
            </p:cNvPr>
            <p:cNvSpPr>
              <a:spLocks/>
            </p:cNvSpPr>
            <p:nvPr/>
          </p:nvSpPr>
          <p:spPr bwMode="auto">
            <a:xfrm>
              <a:off x="2759" y="2028"/>
              <a:ext cx="242" cy="61"/>
            </a:xfrm>
            <a:custGeom>
              <a:avLst/>
              <a:gdLst>
                <a:gd name="T0" fmla="*/ 27 w 727"/>
                <a:gd name="T1" fmla="*/ 184 h 184"/>
                <a:gd name="T2" fmla="*/ 27 w 727"/>
                <a:gd name="T3" fmla="*/ 184 h 184"/>
                <a:gd name="T4" fmla="*/ 32 w 727"/>
                <a:gd name="T5" fmla="*/ 183 h 184"/>
                <a:gd name="T6" fmla="*/ 37 w 727"/>
                <a:gd name="T7" fmla="*/ 182 h 184"/>
                <a:gd name="T8" fmla="*/ 364 w 727"/>
                <a:gd name="T9" fmla="*/ 58 h 184"/>
                <a:gd name="T10" fmla="*/ 689 w 727"/>
                <a:gd name="T11" fmla="*/ 182 h 184"/>
                <a:gd name="T12" fmla="*/ 689 w 727"/>
                <a:gd name="T13" fmla="*/ 182 h 184"/>
                <a:gd name="T14" fmla="*/ 694 w 727"/>
                <a:gd name="T15" fmla="*/ 183 h 184"/>
                <a:gd name="T16" fmla="*/ 700 w 727"/>
                <a:gd name="T17" fmla="*/ 184 h 184"/>
                <a:gd name="T18" fmla="*/ 705 w 727"/>
                <a:gd name="T19" fmla="*/ 183 h 184"/>
                <a:gd name="T20" fmla="*/ 710 w 727"/>
                <a:gd name="T21" fmla="*/ 181 h 184"/>
                <a:gd name="T22" fmla="*/ 715 w 727"/>
                <a:gd name="T23" fmla="*/ 179 h 184"/>
                <a:gd name="T24" fmla="*/ 719 w 727"/>
                <a:gd name="T25" fmla="*/ 175 h 184"/>
                <a:gd name="T26" fmla="*/ 722 w 727"/>
                <a:gd name="T27" fmla="*/ 171 h 184"/>
                <a:gd name="T28" fmla="*/ 725 w 727"/>
                <a:gd name="T29" fmla="*/ 166 h 184"/>
                <a:gd name="T30" fmla="*/ 725 w 727"/>
                <a:gd name="T31" fmla="*/ 166 h 184"/>
                <a:gd name="T32" fmla="*/ 726 w 727"/>
                <a:gd name="T33" fmla="*/ 161 h 184"/>
                <a:gd name="T34" fmla="*/ 727 w 727"/>
                <a:gd name="T35" fmla="*/ 155 h 184"/>
                <a:gd name="T36" fmla="*/ 726 w 727"/>
                <a:gd name="T37" fmla="*/ 150 h 184"/>
                <a:gd name="T38" fmla="*/ 724 w 727"/>
                <a:gd name="T39" fmla="*/ 144 h 184"/>
                <a:gd name="T40" fmla="*/ 722 w 727"/>
                <a:gd name="T41" fmla="*/ 139 h 184"/>
                <a:gd name="T42" fmla="*/ 718 w 727"/>
                <a:gd name="T43" fmla="*/ 135 h 184"/>
                <a:gd name="T44" fmla="*/ 714 w 727"/>
                <a:gd name="T45" fmla="*/ 132 h 184"/>
                <a:gd name="T46" fmla="*/ 709 w 727"/>
                <a:gd name="T47" fmla="*/ 129 h 184"/>
                <a:gd name="T48" fmla="*/ 374 w 727"/>
                <a:gd name="T49" fmla="*/ 2 h 184"/>
                <a:gd name="T50" fmla="*/ 374 w 727"/>
                <a:gd name="T51" fmla="*/ 2 h 184"/>
                <a:gd name="T52" fmla="*/ 369 w 727"/>
                <a:gd name="T53" fmla="*/ 0 h 184"/>
                <a:gd name="T54" fmla="*/ 364 w 727"/>
                <a:gd name="T55" fmla="*/ 0 h 184"/>
                <a:gd name="T56" fmla="*/ 358 w 727"/>
                <a:gd name="T57" fmla="*/ 0 h 184"/>
                <a:gd name="T58" fmla="*/ 353 w 727"/>
                <a:gd name="T59" fmla="*/ 2 h 184"/>
                <a:gd name="T60" fmla="*/ 18 w 727"/>
                <a:gd name="T61" fmla="*/ 129 h 184"/>
                <a:gd name="T62" fmla="*/ 18 w 727"/>
                <a:gd name="T63" fmla="*/ 129 h 184"/>
                <a:gd name="T64" fmla="*/ 13 w 727"/>
                <a:gd name="T65" fmla="*/ 132 h 184"/>
                <a:gd name="T66" fmla="*/ 8 w 727"/>
                <a:gd name="T67" fmla="*/ 135 h 184"/>
                <a:gd name="T68" fmla="*/ 5 w 727"/>
                <a:gd name="T69" fmla="*/ 139 h 184"/>
                <a:gd name="T70" fmla="*/ 2 w 727"/>
                <a:gd name="T71" fmla="*/ 144 h 184"/>
                <a:gd name="T72" fmla="*/ 0 w 727"/>
                <a:gd name="T73" fmla="*/ 150 h 184"/>
                <a:gd name="T74" fmla="*/ 0 w 727"/>
                <a:gd name="T75" fmla="*/ 155 h 184"/>
                <a:gd name="T76" fmla="*/ 0 w 727"/>
                <a:gd name="T77" fmla="*/ 161 h 184"/>
                <a:gd name="T78" fmla="*/ 1 w 727"/>
                <a:gd name="T79" fmla="*/ 166 h 184"/>
                <a:gd name="T80" fmla="*/ 1 w 727"/>
                <a:gd name="T81" fmla="*/ 166 h 184"/>
                <a:gd name="T82" fmla="*/ 3 w 727"/>
                <a:gd name="T83" fmla="*/ 170 h 184"/>
                <a:gd name="T84" fmla="*/ 6 w 727"/>
                <a:gd name="T85" fmla="*/ 173 h 184"/>
                <a:gd name="T86" fmla="*/ 9 w 727"/>
                <a:gd name="T87" fmla="*/ 176 h 184"/>
                <a:gd name="T88" fmla="*/ 12 w 727"/>
                <a:gd name="T89" fmla="*/ 179 h 184"/>
                <a:gd name="T90" fmla="*/ 15 w 727"/>
                <a:gd name="T91" fmla="*/ 181 h 184"/>
                <a:gd name="T92" fmla="*/ 19 w 727"/>
                <a:gd name="T93" fmla="*/ 183 h 184"/>
                <a:gd name="T94" fmla="*/ 23 w 727"/>
                <a:gd name="T95" fmla="*/ 184 h 184"/>
                <a:gd name="T96" fmla="*/ 27 w 727"/>
                <a:gd name="T97" fmla="*/ 184 h 184"/>
                <a:gd name="T98" fmla="*/ 27 w 727"/>
                <a:gd name="T9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7" h="184">
                  <a:moveTo>
                    <a:pt x="27" y="184"/>
                  </a:moveTo>
                  <a:lnTo>
                    <a:pt x="27" y="184"/>
                  </a:lnTo>
                  <a:lnTo>
                    <a:pt x="32" y="183"/>
                  </a:lnTo>
                  <a:lnTo>
                    <a:pt x="37" y="182"/>
                  </a:lnTo>
                  <a:lnTo>
                    <a:pt x="364" y="58"/>
                  </a:lnTo>
                  <a:lnTo>
                    <a:pt x="689" y="182"/>
                  </a:lnTo>
                  <a:lnTo>
                    <a:pt x="689" y="182"/>
                  </a:lnTo>
                  <a:lnTo>
                    <a:pt x="694" y="183"/>
                  </a:lnTo>
                  <a:lnTo>
                    <a:pt x="700" y="184"/>
                  </a:lnTo>
                  <a:lnTo>
                    <a:pt x="705" y="183"/>
                  </a:lnTo>
                  <a:lnTo>
                    <a:pt x="710" y="181"/>
                  </a:lnTo>
                  <a:lnTo>
                    <a:pt x="715" y="179"/>
                  </a:lnTo>
                  <a:lnTo>
                    <a:pt x="719" y="175"/>
                  </a:lnTo>
                  <a:lnTo>
                    <a:pt x="722" y="171"/>
                  </a:lnTo>
                  <a:lnTo>
                    <a:pt x="725" y="166"/>
                  </a:lnTo>
                  <a:lnTo>
                    <a:pt x="725" y="166"/>
                  </a:lnTo>
                  <a:lnTo>
                    <a:pt x="726" y="161"/>
                  </a:lnTo>
                  <a:lnTo>
                    <a:pt x="727" y="155"/>
                  </a:lnTo>
                  <a:lnTo>
                    <a:pt x="726" y="150"/>
                  </a:lnTo>
                  <a:lnTo>
                    <a:pt x="724" y="144"/>
                  </a:lnTo>
                  <a:lnTo>
                    <a:pt x="722" y="139"/>
                  </a:lnTo>
                  <a:lnTo>
                    <a:pt x="718" y="135"/>
                  </a:lnTo>
                  <a:lnTo>
                    <a:pt x="714" y="132"/>
                  </a:lnTo>
                  <a:lnTo>
                    <a:pt x="709" y="129"/>
                  </a:lnTo>
                  <a:lnTo>
                    <a:pt x="374" y="2"/>
                  </a:lnTo>
                  <a:lnTo>
                    <a:pt x="374" y="2"/>
                  </a:lnTo>
                  <a:lnTo>
                    <a:pt x="369" y="0"/>
                  </a:lnTo>
                  <a:lnTo>
                    <a:pt x="364" y="0"/>
                  </a:lnTo>
                  <a:lnTo>
                    <a:pt x="358" y="0"/>
                  </a:lnTo>
                  <a:lnTo>
                    <a:pt x="353" y="2"/>
                  </a:lnTo>
                  <a:lnTo>
                    <a:pt x="18" y="129"/>
                  </a:lnTo>
                  <a:lnTo>
                    <a:pt x="18" y="129"/>
                  </a:lnTo>
                  <a:lnTo>
                    <a:pt x="13" y="132"/>
                  </a:lnTo>
                  <a:lnTo>
                    <a:pt x="8" y="135"/>
                  </a:lnTo>
                  <a:lnTo>
                    <a:pt x="5" y="139"/>
                  </a:lnTo>
                  <a:lnTo>
                    <a:pt x="2" y="144"/>
                  </a:lnTo>
                  <a:lnTo>
                    <a:pt x="0" y="150"/>
                  </a:lnTo>
                  <a:lnTo>
                    <a:pt x="0" y="155"/>
                  </a:lnTo>
                  <a:lnTo>
                    <a:pt x="0" y="161"/>
                  </a:lnTo>
                  <a:lnTo>
                    <a:pt x="1" y="166"/>
                  </a:lnTo>
                  <a:lnTo>
                    <a:pt x="1" y="166"/>
                  </a:lnTo>
                  <a:lnTo>
                    <a:pt x="3" y="170"/>
                  </a:lnTo>
                  <a:lnTo>
                    <a:pt x="6" y="173"/>
                  </a:lnTo>
                  <a:lnTo>
                    <a:pt x="9" y="176"/>
                  </a:lnTo>
                  <a:lnTo>
                    <a:pt x="12" y="179"/>
                  </a:lnTo>
                  <a:lnTo>
                    <a:pt x="15" y="181"/>
                  </a:lnTo>
                  <a:lnTo>
                    <a:pt x="19" y="183"/>
                  </a:lnTo>
                  <a:lnTo>
                    <a:pt x="23" y="184"/>
                  </a:lnTo>
                  <a:lnTo>
                    <a:pt x="27" y="184"/>
                  </a:lnTo>
                  <a:lnTo>
                    <a:pt x="27" y="184"/>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6" name="Freeform 6">
              <a:extLst>
                <a:ext uri="{FF2B5EF4-FFF2-40B4-BE49-F238E27FC236}">
                  <a16:creationId xmlns:a16="http://schemas.microsoft.com/office/drawing/2014/main" id="{D9CD514D-1B2D-4566-80BE-F452DE956018}"/>
                </a:ext>
              </a:extLst>
            </p:cNvPr>
            <p:cNvSpPr>
              <a:spLocks/>
            </p:cNvSpPr>
            <p:nvPr/>
          </p:nvSpPr>
          <p:spPr bwMode="auto">
            <a:xfrm>
              <a:off x="2759" y="2095"/>
              <a:ext cx="242" cy="18"/>
            </a:xfrm>
            <a:custGeom>
              <a:avLst/>
              <a:gdLst>
                <a:gd name="T0" fmla="*/ 699 w 727"/>
                <a:gd name="T1" fmla="*/ 0 h 56"/>
                <a:gd name="T2" fmla="*/ 27 w 727"/>
                <a:gd name="T3" fmla="*/ 0 h 56"/>
                <a:gd name="T4" fmla="*/ 27 w 727"/>
                <a:gd name="T5" fmla="*/ 0 h 56"/>
                <a:gd name="T6" fmla="*/ 22 w 727"/>
                <a:gd name="T7" fmla="*/ 0 h 56"/>
                <a:gd name="T8" fmla="*/ 17 w 727"/>
                <a:gd name="T9" fmla="*/ 2 h 56"/>
                <a:gd name="T10" fmla="*/ 12 w 727"/>
                <a:gd name="T11" fmla="*/ 5 h 56"/>
                <a:gd name="T12" fmla="*/ 8 w 727"/>
                <a:gd name="T13" fmla="*/ 9 h 56"/>
                <a:gd name="T14" fmla="*/ 4 w 727"/>
                <a:gd name="T15" fmla="*/ 13 h 56"/>
                <a:gd name="T16" fmla="*/ 2 w 727"/>
                <a:gd name="T17" fmla="*/ 18 h 56"/>
                <a:gd name="T18" fmla="*/ 0 w 727"/>
                <a:gd name="T19" fmla="*/ 23 h 56"/>
                <a:gd name="T20" fmla="*/ 0 w 727"/>
                <a:gd name="T21" fmla="*/ 29 h 56"/>
                <a:gd name="T22" fmla="*/ 0 w 727"/>
                <a:gd name="T23" fmla="*/ 29 h 56"/>
                <a:gd name="T24" fmla="*/ 0 w 727"/>
                <a:gd name="T25" fmla="*/ 34 h 56"/>
                <a:gd name="T26" fmla="*/ 2 w 727"/>
                <a:gd name="T27" fmla="*/ 39 h 56"/>
                <a:gd name="T28" fmla="*/ 4 w 727"/>
                <a:gd name="T29" fmla="*/ 44 h 56"/>
                <a:gd name="T30" fmla="*/ 8 w 727"/>
                <a:gd name="T31" fmla="*/ 48 h 56"/>
                <a:gd name="T32" fmla="*/ 12 w 727"/>
                <a:gd name="T33" fmla="*/ 52 h 56"/>
                <a:gd name="T34" fmla="*/ 17 w 727"/>
                <a:gd name="T35" fmla="*/ 54 h 56"/>
                <a:gd name="T36" fmla="*/ 22 w 727"/>
                <a:gd name="T37" fmla="*/ 56 h 56"/>
                <a:gd name="T38" fmla="*/ 27 w 727"/>
                <a:gd name="T39" fmla="*/ 56 h 56"/>
                <a:gd name="T40" fmla="*/ 699 w 727"/>
                <a:gd name="T41" fmla="*/ 56 h 56"/>
                <a:gd name="T42" fmla="*/ 699 w 727"/>
                <a:gd name="T43" fmla="*/ 56 h 56"/>
                <a:gd name="T44" fmla="*/ 704 w 727"/>
                <a:gd name="T45" fmla="*/ 56 h 56"/>
                <a:gd name="T46" fmla="*/ 710 w 727"/>
                <a:gd name="T47" fmla="*/ 54 h 56"/>
                <a:gd name="T48" fmla="*/ 714 w 727"/>
                <a:gd name="T49" fmla="*/ 52 h 56"/>
                <a:gd name="T50" fmla="*/ 719 w 727"/>
                <a:gd name="T51" fmla="*/ 48 h 56"/>
                <a:gd name="T52" fmla="*/ 722 w 727"/>
                <a:gd name="T53" fmla="*/ 44 h 56"/>
                <a:gd name="T54" fmla="*/ 724 w 727"/>
                <a:gd name="T55" fmla="*/ 39 h 56"/>
                <a:gd name="T56" fmla="*/ 726 w 727"/>
                <a:gd name="T57" fmla="*/ 34 h 56"/>
                <a:gd name="T58" fmla="*/ 727 w 727"/>
                <a:gd name="T59" fmla="*/ 29 h 56"/>
                <a:gd name="T60" fmla="*/ 727 w 727"/>
                <a:gd name="T61" fmla="*/ 29 h 56"/>
                <a:gd name="T62" fmla="*/ 726 w 727"/>
                <a:gd name="T63" fmla="*/ 23 h 56"/>
                <a:gd name="T64" fmla="*/ 724 w 727"/>
                <a:gd name="T65" fmla="*/ 18 h 56"/>
                <a:gd name="T66" fmla="*/ 722 w 727"/>
                <a:gd name="T67" fmla="*/ 13 h 56"/>
                <a:gd name="T68" fmla="*/ 719 w 727"/>
                <a:gd name="T69" fmla="*/ 9 h 56"/>
                <a:gd name="T70" fmla="*/ 714 w 727"/>
                <a:gd name="T71" fmla="*/ 5 h 56"/>
                <a:gd name="T72" fmla="*/ 710 w 727"/>
                <a:gd name="T73" fmla="*/ 2 h 56"/>
                <a:gd name="T74" fmla="*/ 704 w 727"/>
                <a:gd name="T75" fmla="*/ 0 h 56"/>
                <a:gd name="T76" fmla="*/ 699 w 727"/>
                <a:gd name="T77" fmla="*/ 0 h 56"/>
                <a:gd name="T78" fmla="*/ 699 w 727"/>
                <a:gd name="T7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7" h="56">
                  <a:moveTo>
                    <a:pt x="699" y="0"/>
                  </a:moveTo>
                  <a:lnTo>
                    <a:pt x="27" y="0"/>
                  </a:lnTo>
                  <a:lnTo>
                    <a:pt x="27" y="0"/>
                  </a:lnTo>
                  <a:lnTo>
                    <a:pt x="22" y="0"/>
                  </a:lnTo>
                  <a:lnTo>
                    <a:pt x="17" y="2"/>
                  </a:lnTo>
                  <a:lnTo>
                    <a:pt x="12" y="5"/>
                  </a:lnTo>
                  <a:lnTo>
                    <a:pt x="8" y="9"/>
                  </a:lnTo>
                  <a:lnTo>
                    <a:pt x="4" y="13"/>
                  </a:lnTo>
                  <a:lnTo>
                    <a:pt x="2" y="18"/>
                  </a:lnTo>
                  <a:lnTo>
                    <a:pt x="0" y="23"/>
                  </a:lnTo>
                  <a:lnTo>
                    <a:pt x="0" y="29"/>
                  </a:lnTo>
                  <a:lnTo>
                    <a:pt x="0" y="29"/>
                  </a:lnTo>
                  <a:lnTo>
                    <a:pt x="0" y="34"/>
                  </a:lnTo>
                  <a:lnTo>
                    <a:pt x="2" y="39"/>
                  </a:lnTo>
                  <a:lnTo>
                    <a:pt x="4" y="44"/>
                  </a:lnTo>
                  <a:lnTo>
                    <a:pt x="8" y="48"/>
                  </a:lnTo>
                  <a:lnTo>
                    <a:pt x="12" y="52"/>
                  </a:lnTo>
                  <a:lnTo>
                    <a:pt x="17" y="54"/>
                  </a:lnTo>
                  <a:lnTo>
                    <a:pt x="22" y="56"/>
                  </a:lnTo>
                  <a:lnTo>
                    <a:pt x="27" y="56"/>
                  </a:lnTo>
                  <a:lnTo>
                    <a:pt x="699" y="56"/>
                  </a:lnTo>
                  <a:lnTo>
                    <a:pt x="699" y="56"/>
                  </a:lnTo>
                  <a:lnTo>
                    <a:pt x="704" y="56"/>
                  </a:lnTo>
                  <a:lnTo>
                    <a:pt x="710" y="54"/>
                  </a:lnTo>
                  <a:lnTo>
                    <a:pt x="714" y="52"/>
                  </a:lnTo>
                  <a:lnTo>
                    <a:pt x="719" y="48"/>
                  </a:lnTo>
                  <a:lnTo>
                    <a:pt x="722" y="44"/>
                  </a:lnTo>
                  <a:lnTo>
                    <a:pt x="724" y="39"/>
                  </a:lnTo>
                  <a:lnTo>
                    <a:pt x="726" y="34"/>
                  </a:lnTo>
                  <a:lnTo>
                    <a:pt x="727" y="29"/>
                  </a:lnTo>
                  <a:lnTo>
                    <a:pt x="727" y="29"/>
                  </a:lnTo>
                  <a:lnTo>
                    <a:pt x="726" y="23"/>
                  </a:lnTo>
                  <a:lnTo>
                    <a:pt x="724" y="18"/>
                  </a:lnTo>
                  <a:lnTo>
                    <a:pt x="722" y="13"/>
                  </a:lnTo>
                  <a:lnTo>
                    <a:pt x="719" y="9"/>
                  </a:lnTo>
                  <a:lnTo>
                    <a:pt x="714" y="5"/>
                  </a:lnTo>
                  <a:lnTo>
                    <a:pt x="710" y="2"/>
                  </a:lnTo>
                  <a:lnTo>
                    <a:pt x="704" y="0"/>
                  </a:lnTo>
                  <a:lnTo>
                    <a:pt x="699" y="0"/>
                  </a:lnTo>
                  <a:lnTo>
                    <a:pt x="699" y="0"/>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7" name="Freeform 7">
              <a:extLst>
                <a:ext uri="{FF2B5EF4-FFF2-40B4-BE49-F238E27FC236}">
                  <a16:creationId xmlns:a16="http://schemas.microsoft.com/office/drawing/2014/main" id="{CEB5169D-9376-4C90-9578-B214998E0C77}"/>
                </a:ext>
              </a:extLst>
            </p:cNvPr>
            <p:cNvSpPr>
              <a:spLocks/>
            </p:cNvSpPr>
            <p:nvPr/>
          </p:nvSpPr>
          <p:spPr bwMode="auto">
            <a:xfrm>
              <a:off x="2768" y="2129"/>
              <a:ext cx="19" cy="116"/>
            </a:xfrm>
            <a:custGeom>
              <a:avLst/>
              <a:gdLst>
                <a:gd name="T0" fmla="*/ 57 w 57"/>
                <a:gd name="T1" fmla="*/ 318 h 347"/>
                <a:gd name="T2" fmla="*/ 57 w 57"/>
                <a:gd name="T3" fmla="*/ 28 h 347"/>
                <a:gd name="T4" fmla="*/ 57 w 57"/>
                <a:gd name="T5" fmla="*/ 28 h 347"/>
                <a:gd name="T6" fmla="*/ 56 w 57"/>
                <a:gd name="T7" fmla="*/ 23 h 347"/>
                <a:gd name="T8" fmla="*/ 55 w 57"/>
                <a:gd name="T9" fmla="*/ 17 h 347"/>
                <a:gd name="T10" fmla="*/ 52 w 57"/>
                <a:gd name="T11" fmla="*/ 13 h 347"/>
                <a:gd name="T12" fmla="*/ 49 w 57"/>
                <a:gd name="T13" fmla="*/ 9 h 347"/>
                <a:gd name="T14" fmla="*/ 44 w 57"/>
                <a:gd name="T15" fmla="*/ 5 h 347"/>
                <a:gd name="T16" fmla="*/ 40 w 57"/>
                <a:gd name="T17" fmla="*/ 3 h 347"/>
                <a:gd name="T18" fmla="*/ 35 w 57"/>
                <a:gd name="T19" fmla="*/ 1 h 347"/>
                <a:gd name="T20" fmla="*/ 29 w 57"/>
                <a:gd name="T21" fmla="*/ 0 h 347"/>
                <a:gd name="T22" fmla="*/ 29 w 57"/>
                <a:gd name="T23" fmla="*/ 0 h 347"/>
                <a:gd name="T24" fmla="*/ 23 w 57"/>
                <a:gd name="T25" fmla="*/ 1 h 347"/>
                <a:gd name="T26" fmla="*/ 17 w 57"/>
                <a:gd name="T27" fmla="*/ 3 h 347"/>
                <a:gd name="T28" fmla="*/ 12 w 57"/>
                <a:gd name="T29" fmla="*/ 5 h 347"/>
                <a:gd name="T30" fmla="*/ 8 w 57"/>
                <a:gd name="T31" fmla="*/ 9 h 347"/>
                <a:gd name="T32" fmla="*/ 5 w 57"/>
                <a:gd name="T33" fmla="*/ 13 h 347"/>
                <a:gd name="T34" fmla="*/ 2 w 57"/>
                <a:gd name="T35" fmla="*/ 17 h 347"/>
                <a:gd name="T36" fmla="*/ 1 w 57"/>
                <a:gd name="T37" fmla="*/ 23 h 347"/>
                <a:gd name="T38" fmla="*/ 0 w 57"/>
                <a:gd name="T39" fmla="*/ 28 h 347"/>
                <a:gd name="T40" fmla="*/ 0 w 57"/>
                <a:gd name="T41" fmla="*/ 318 h 347"/>
                <a:gd name="T42" fmla="*/ 0 w 57"/>
                <a:gd name="T43" fmla="*/ 318 h 347"/>
                <a:gd name="T44" fmla="*/ 1 w 57"/>
                <a:gd name="T45" fmla="*/ 324 h 347"/>
                <a:gd name="T46" fmla="*/ 2 w 57"/>
                <a:gd name="T47" fmla="*/ 329 h 347"/>
                <a:gd name="T48" fmla="*/ 5 w 57"/>
                <a:gd name="T49" fmla="*/ 334 h 347"/>
                <a:gd name="T50" fmla="*/ 8 w 57"/>
                <a:gd name="T51" fmla="*/ 338 h 347"/>
                <a:gd name="T52" fmla="*/ 12 w 57"/>
                <a:gd name="T53" fmla="*/ 341 h 347"/>
                <a:gd name="T54" fmla="*/ 17 w 57"/>
                <a:gd name="T55" fmla="*/ 345 h 347"/>
                <a:gd name="T56" fmla="*/ 23 w 57"/>
                <a:gd name="T57" fmla="*/ 346 h 347"/>
                <a:gd name="T58" fmla="*/ 29 w 57"/>
                <a:gd name="T59" fmla="*/ 347 h 347"/>
                <a:gd name="T60" fmla="*/ 29 w 57"/>
                <a:gd name="T61" fmla="*/ 347 h 347"/>
                <a:gd name="T62" fmla="*/ 35 w 57"/>
                <a:gd name="T63" fmla="*/ 346 h 347"/>
                <a:gd name="T64" fmla="*/ 40 w 57"/>
                <a:gd name="T65" fmla="*/ 345 h 347"/>
                <a:gd name="T66" fmla="*/ 44 w 57"/>
                <a:gd name="T67" fmla="*/ 341 h 347"/>
                <a:gd name="T68" fmla="*/ 49 w 57"/>
                <a:gd name="T69" fmla="*/ 338 h 347"/>
                <a:gd name="T70" fmla="*/ 52 w 57"/>
                <a:gd name="T71" fmla="*/ 334 h 347"/>
                <a:gd name="T72" fmla="*/ 55 w 57"/>
                <a:gd name="T73" fmla="*/ 329 h 347"/>
                <a:gd name="T74" fmla="*/ 56 w 57"/>
                <a:gd name="T75" fmla="*/ 324 h 347"/>
                <a:gd name="T76" fmla="*/ 57 w 57"/>
                <a:gd name="T77" fmla="*/ 318 h 347"/>
                <a:gd name="T78" fmla="*/ 57 w 57"/>
                <a:gd name="T79" fmla="*/ 31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347">
                  <a:moveTo>
                    <a:pt x="57" y="318"/>
                  </a:moveTo>
                  <a:lnTo>
                    <a:pt x="57" y="28"/>
                  </a:lnTo>
                  <a:lnTo>
                    <a:pt x="57" y="28"/>
                  </a:lnTo>
                  <a:lnTo>
                    <a:pt x="56" y="23"/>
                  </a:lnTo>
                  <a:lnTo>
                    <a:pt x="55" y="17"/>
                  </a:lnTo>
                  <a:lnTo>
                    <a:pt x="52" y="13"/>
                  </a:lnTo>
                  <a:lnTo>
                    <a:pt x="49" y="9"/>
                  </a:lnTo>
                  <a:lnTo>
                    <a:pt x="44" y="5"/>
                  </a:lnTo>
                  <a:lnTo>
                    <a:pt x="40" y="3"/>
                  </a:lnTo>
                  <a:lnTo>
                    <a:pt x="35" y="1"/>
                  </a:lnTo>
                  <a:lnTo>
                    <a:pt x="29" y="0"/>
                  </a:lnTo>
                  <a:lnTo>
                    <a:pt x="29" y="0"/>
                  </a:lnTo>
                  <a:lnTo>
                    <a:pt x="23" y="1"/>
                  </a:lnTo>
                  <a:lnTo>
                    <a:pt x="17" y="3"/>
                  </a:lnTo>
                  <a:lnTo>
                    <a:pt x="12" y="5"/>
                  </a:lnTo>
                  <a:lnTo>
                    <a:pt x="8" y="9"/>
                  </a:lnTo>
                  <a:lnTo>
                    <a:pt x="5" y="13"/>
                  </a:lnTo>
                  <a:lnTo>
                    <a:pt x="2" y="17"/>
                  </a:lnTo>
                  <a:lnTo>
                    <a:pt x="1" y="23"/>
                  </a:lnTo>
                  <a:lnTo>
                    <a:pt x="0" y="28"/>
                  </a:lnTo>
                  <a:lnTo>
                    <a:pt x="0" y="318"/>
                  </a:lnTo>
                  <a:lnTo>
                    <a:pt x="0" y="318"/>
                  </a:lnTo>
                  <a:lnTo>
                    <a:pt x="1" y="324"/>
                  </a:lnTo>
                  <a:lnTo>
                    <a:pt x="2" y="329"/>
                  </a:lnTo>
                  <a:lnTo>
                    <a:pt x="5" y="334"/>
                  </a:lnTo>
                  <a:lnTo>
                    <a:pt x="8" y="338"/>
                  </a:lnTo>
                  <a:lnTo>
                    <a:pt x="12" y="341"/>
                  </a:lnTo>
                  <a:lnTo>
                    <a:pt x="17" y="345"/>
                  </a:lnTo>
                  <a:lnTo>
                    <a:pt x="23" y="346"/>
                  </a:lnTo>
                  <a:lnTo>
                    <a:pt x="29" y="347"/>
                  </a:lnTo>
                  <a:lnTo>
                    <a:pt x="29" y="347"/>
                  </a:lnTo>
                  <a:lnTo>
                    <a:pt x="35" y="346"/>
                  </a:lnTo>
                  <a:lnTo>
                    <a:pt x="40" y="345"/>
                  </a:lnTo>
                  <a:lnTo>
                    <a:pt x="44" y="341"/>
                  </a:lnTo>
                  <a:lnTo>
                    <a:pt x="49" y="338"/>
                  </a:lnTo>
                  <a:lnTo>
                    <a:pt x="52" y="334"/>
                  </a:lnTo>
                  <a:lnTo>
                    <a:pt x="55" y="329"/>
                  </a:lnTo>
                  <a:lnTo>
                    <a:pt x="56" y="324"/>
                  </a:lnTo>
                  <a:lnTo>
                    <a:pt x="57" y="318"/>
                  </a:lnTo>
                  <a:lnTo>
                    <a:pt x="57" y="318"/>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8" name="Freeform 8">
              <a:extLst>
                <a:ext uri="{FF2B5EF4-FFF2-40B4-BE49-F238E27FC236}">
                  <a16:creationId xmlns:a16="http://schemas.microsoft.com/office/drawing/2014/main" id="{FE194E43-2046-468A-8CB8-30F7F40C0659}"/>
                </a:ext>
              </a:extLst>
            </p:cNvPr>
            <p:cNvSpPr>
              <a:spLocks/>
            </p:cNvSpPr>
            <p:nvPr/>
          </p:nvSpPr>
          <p:spPr bwMode="auto">
            <a:xfrm>
              <a:off x="2973" y="2129"/>
              <a:ext cx="19" cy="116"/>
            </a:xfrm>
            <a:custGeom>
              <a:avLst/>
              <a:gdLst>
                <a:gd name="T0" fmla="*/ 56 w 56"/>
                <a:gd name="T1" fmla="*/ 318 h 347"/>
                <a:gd name="T2" fmla="*/ 56 w 56"/>
                <a:gd name="T3" fmla="*/ 28 h 347"/>
                <a:gd name="T4" fmla="*/ 56 w 56"/>
                <a:gd name="T5" fmla="*/ 28 h 347"/>
                <a:gd name="T6" fmla="*/ 56 w 56"/>
                <a:gd name="T7" fmla="*/ 23 h 347"/>
                <a:gd name="T8" fmla="*/ 54 w 56"/>
                <a:gd name="T9" fmla="*/ 17 h 347"/>
                <a:gd name="T10" fmla="*/ 51 w 56"/>
                <a:gd name="T11" fmla="*/ 13 h 347"/>
                <a:gd name="T12" fmla="*/ 48 w 56"/>
                <a:gd name="T13" fmla="*/ 9 h 347"/>
                <a:gd name="T14" fmla="*/ 44 w 56"/>
                <a:gd name="T15" fmla="*/ 5 h 347"/>
                <a:gd name="T16" fmla="*/ 39 w 56"/>
                <a:gd name="T17" fmla="*/ 3 h 347"/>
                <a:gd name="T18" fmla="*/ 33 w 56"/>
                <a:gd name="T19" fmla="*/ 1 h 347"/>
                <a:gd name="T20" fmla="*/ 27 w 56"/>
                <a:gd name="T21" fmla="*/ 0 h 347"/>
                <a:gd name="T22" fmla="*/ 27 w 56"/>
                <a:gd name="T23" fmla="*/ 0 h 347"/>
                <a:gd name="T24" fmla="*/ 22 w 56"/>
                <a:gd name="T25" fmla="*/ 1 h 347"/>
                <a:gd name="T26" fmla="*/ 17 w 56"/>
                <a:gd name="T27" fmla="*/ 3 h 347"/>
                <a:gd name="T28" fmla="*/ 12 w 56"/>
                <a:gd name="T29" fmla="*/ 5 h 347"/>
                <a:gd name="T30" fmla="*/ 8 w 56"/>
                <a:gd name="T31" fmla="*/ 9 h 347"/>
                <a:gd name="T32" fmla="*/ 4 w 56"/>
                <a:gd name="T33" fmla="*/ 13 h 347"/>
                <a:gd name="T34" fmla="*/ 2 w 56"/>
                <a:gd name="T35" fmla="*/ 17 h 347"/>
                <a:gd name="T36" fmla="*/ 0 w 56"/>
                <a:gd name="T37" fmla="*/ 23 h 347"/>
                <a:gd name="T38" fmla="*/ 0 w 56"/>
                <a:gd name="T39" fmla="*/ 28 h 347"/>
                <a:gd name="T40" fmla="*/ 0 w 56"/>
                <a:gd name="T41" fmla="*/ 318 h 347"/>
                <a:gd name="T42" fmla="*/ 0 w 56"/>
                <a:gd name="T43" fmla="*/ 318 h 347"/>
                <a:gd name="T44" fmla="*/ 0 w 56"/>
                <a:gd name="T45" fmla="*/ 324 h 347"/>
                <a:gd name="T46" fmla="*/ 2 w 56"/>
                <a:gd name="T47" fmla="*/ 329 h 347"/>
                <a:gd name="T48" fmla="*/ 4 w 56"/>
                <a:gd name="T49" fmla="*/ 334 h 347"/>
                <a:gd name="T50" fmla="*/ 8 w 56"/>
                <a:gd name="T51" fmla="*/ 338 h 347"/>
                <a:gd name="T52" fmla="*/ 12 w 56"/>
                <a:gd name="T53" fmla="*/ 341 h 347"/>
                <a:gd name="T54" fmla="*/ 17 w 56"/>
                <a:gd name="T55" fmla="*/ 345 h 347"/>
                <a:gd name="T56" fmla="*/ 22 w 56"/>
                <a:gd name="T57" fmla="*/ 346 h 347"/>
                <a:gd name="T58" fmla="*/ 27 w 56"/>
                <a:gd name="T59" fmla="*/ 347 h 347"/>
                <a:gd name="T60" fmla="*/ 27 w 56"/>
                <a:gd name="T61" fmla="*/ 347 h 347"/>
                <a:gd name="T62" fmla="*/ 33 w 56"/>
                <a:gd name="T63" fmla="*/ 346 h 347"/>
                <a:gd name="T64" fmla="*/ 39 w 56"/>
                <a:gd name="T65" fmla="*/ 345 h 347"/>
                <a:gd name="T66" fmla="*/ 44 w 56"/>
                <a:gd name="T67" fmla="*/ 341 h 347"/>
                <a:gd name="T68" fmla="*/ 48 w 56"/>
                <a:gd name="T69" fmla="*/ 338 h 347"/>
                <a:gd name="T70" fmla="*/ 51 w 56"/>
                <a:gd name="T71" fmla="*/ 334 h 347"/>
                <a:gd name="T72" fmla="*/ 54 w 56"/>
                <a:gd name="T73" fmla="*/ 329 h 347"/>
                <a:gd name="T74" fmla="*/ 56 w 56"/>
                <a:gd name="T75" fmla="*/ 324 h 347"/>
                <a:gd name="T76" fmla="*/ 56 w 56"/>
                <a:gd name="T77" fmla="*/ 318 h 347"/>
                <a:gd name="T78" fmla="*/ 56 w 56"/>
                <a:gd name="T79" fmla="*/ 31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347">
                  <a:moveTo>
                    <a:pt x="56" y="318"/>
                  </a:moveTo>
                  <a:lnTo>
                    <a:pt x="56" y="28"/>
                  </a:lnTo>
                  <a:lnTo>
                    <a:pt x="56" y="28"/>
                  </a:lnTo>
                  <a:lnTo>
                    <a:pt x="56" y="23"/>
                  </a:lnTo>
                  <a:lnTo>
                    <a:pt x="54" y="17"/>
                  </a:lnTo>
                  <a:lnTo>
                    <a:pt x="51" y="13"/>
                  </a:lnTo>
                  <a:lnTo>
                    <a:pt x="48" y="9"/>
                  </a:lnTo>
                  <a:lnTo>
                    <a:pt x="44" y="5"/>
                  </a:lnTo>
                  <a:lnTo>
                    <a:pt x="39" y="3"/>
                  </a:lnTo>
                  <a:lnTo>
                    <a:pt x="33" y="1"/>
                  </a:lnTo>
                  <a:lnTo>
                    <a:pt x="27" y="0"/>
                  </a:lnTo>
                  <a:lnTo>
                    <a:pt x="27" y="0"/>
                  </a:lnTo>
                  <a:lnTo>
                    <a:pt x="22" y="1"/>
                  </a:lnTo>
                  <a:lnTo>
                    <a:pt x="17" y="3"/>
                  </a:lnTo>
                  <a:lnTo>
                    <a:pt x="12" y="5"/>
                  </a:lnTo>
                  <a:lnTo>
                    <a:pt x="8" y="9"/>
                  </a:lnTo>
                  <a:lnTo>
                    <a:pt x="4" y="13"/>
                  </a:lnTo>
                  <a:lnTo>
                    <a:pt x="2" y="17"/>
                  </a:lnTo>
                  <a:lnTo>
                    <a:pt x="0" y="23"/>
                  </a:lnTo>
                  <a:lnTo>
                    <a:pt x="0" y="28"/>
                  </a:lnTo>
                  <a:lnTo>
                    <a:pt x="0" y="318"/>
                  </a:lnTo>
                  <a:lnTo>
                    <a:pt x="0" y="318"/>
                  </a:lnTo>
                  <a:lnTo>
                    <a:pt x="0" y="324"/>
                  </a:lnTo>
                  <a:lnTo>
                    <a:pt x="2" y="329"/>
                  </a:lnTo>
                  <a:lnTo>
                    <a:pt x="4" y="334"/>
                  </a:lnTo>
                  <a:lnTo>
                    <a:pt x="8" y="338"/>
                  </a:lnTo>
                  <a:lnTo>
                    <a:pt x="12" y="341"/>
                  </a:lnTo>
                  <a:lnTo>
                    <a:pt x="17" y="345"/>
                  </a:lnTo>
                  <a:lnTo>
                    <a:pt x="22" y="346"/>
                  </a:lnTo>
                  <a:lnTo>
                    <a:pt x="27" y="347"/>
                  </a:lnTo>
                  <a:lnTo>
                    <a:pt x="27" y="347"/>
                  </a:lnTo>
                  <a:lnTo>
                    <a:pt x="33" y="346"/>
                  </a:lnTo>
                  <a:lnTo>
                    <a:pt x="39" y="345"/>
                  </a:lnTo>
                  <a:lnTo>
                    <a:pt x="44" y="341"/>
                  </a:lnTo>
                  <a:lnTo>
                    <a:pt x="48" y="338"/>
                  </a:lnTo>
                  <a:lnTo>
                    <a:pt x="51" y="334"/>
                  </a:lnTo>
                  <a:lnTo>
                    <a:pt x="54" y="329"/>
                  </a:lnTo>
                  <a:lnTo>
                    <a:pt x="56" y="324"/>
                  </a:lnTo>
                  <a:lnTo>
                    <a:pt x="56" y="318"/>
                  </a:lnTo>
                  <a:lnTo>
                    <a:pt x="56" y="318"/>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9" name="Freeform 9">
              <a:extLst>
                <a:ext uri="{FF2B5EF4-FFF2-40B4-BE49-F238E27FC236}">
                  <a16:creationId xmlns:a16="http://schemas.microsoft.com/office/drawing/2014/main" id="{986DD46A-12B6-423A-98DE-D49EE11DA648}"/>
                </a:ext>
              </a:extLst>
            </p:cNvPr>
            <p:cNvSpPr>
              <a:spLocks/>
            </p:cNvSpPr>
            <p:nvPr/>
          </p:nvSpPr>
          <p:spPr bwMode="auto">
            <a:xfrm>
              <a:off x="2820" y="2129"/>
              <a:ext cx="19" cy="116"/>
            </a:xfrm>
            <a:custGeom>
              <a:avLst/>
              <a:gdLst>
                <a:gd name="T0" fmla="*/ 57 w 57"/>
                <a:gd name="T1" fmla="*/ 318 h 347"/>
                <a:gd name="T2" fmla="*/ 57 w 57"/>
                <a:gd name="T3" fmla="*/ 28 h 347"/>
                <a:gd name="T4" fmla="*/ 57 w 57"/>
                <a:gd name="T5" fmla="*/ 28 h 347"/>
                <a:gd name="T6" fmla="*/ 55 w 57"/>
                <a:gd name="T7" fmla="*/ 23 h 347"/>
                <a:gd name="T8" fmla="*/ 53 w 57"/>
                <a:gd name="T9" fmla="*/ 17 h 347"/>
                <a:gd name="T10" fmla="*/ 51 w 57"/>
                <a:gd name="T11" fmla="*/ 13 h 347"/>
                <a:gd name="T12" fmla="*/ 47 w 57"/>
                <a:gd name="T13" fmla="*/ 9 h 347"/>
                <a:gd name="T14" fmla="*/ 43 w 57"/>
                <a:gd name="T15" fmla="*/ 5 h 347"/>
                <a:gd name="T16" fmla="*/ 39 w 57"/>
                <a:gd name="T17" fmla="*/ 3 h 347"/>
                <a:gd name="T18" fmla="*/ 33 w 57"/>
                <a:gd name="T19" fmla="*/ 1 h 347"/>
                <a:gd name="T20" fmla="*/ 28 w 57"/>
                <a:gd name="T21" fmla="*/ 0 h 347"/>
                <a:gd name="T22" fmla="*/ 28 w 57"/>
                <a:gd name="T23" fmla="*/ 0 h 347"/>
                <a:gd name="T24" fmla="*/ 22 w 57"/>
                <a:gd name="T25" fmla="*/ 1 h 347"/>
                <a:gd name="T26" fmla="*/ 17 w 57"/>
                <a:gd name="T27" fmla="*/ 3 h 347"/>
                <a:gd name="T28" fmla="*/ 12 w 57"/>
                <a:gd name="T29" fmla="*/ 5 h 347"/>
                <a:gd name="T30" fmla="*/ 8 w 57"/>
                <a:gd name="T31" fmla="*/ 9 h 347"/>
                <a:gd name="T32" fmla="*/ 5 w 57"/>
                <a:gd name="T33" fmla="*/ 13 h 347"/>
                <a:gd name="T34" fmla="*/ 2 w 57"/>
                <a:gd name="T35" fmla="*/ 17 h 347"/>
                <a:gd name="T36" fmla="*/ 1 w 57"/>
                <a:gd name="T37" fmla="*/ 23 h 347"/>
                <a:gd name="T38" fmla="*/ 0 w 57"/>
                <a:gd name="T39" fmla="*/ 28 h 347"/>
                <a:gd name="T40" fmla="*/ 0 w 57"/>
                <a:gd name="T41" fmla="*/ 318 h 347"/>
                <a:gd name="T42" fmla="*/ 0 w 57"/>
                <a:gd name="T43" fmla="*/ 318 h 347"/>
                <a:gd name="T44" fmla="*/ 1 w 57"/>
                <a:gd name="T45" fmla="*/ 324 h 347"/>
                <a:gd name="T46" fmla="*/ 2 w 57"/>
                <a:gd name="T47" fmla="*/ 329 h 347"/>
                <a:gd name="T48" fmla="*/ 5 w 57"/>
                <a:gd name="T49" fmla="*/ 334 h 347"/>
                <a:gd name="T50" fmla="*/ 8 w 57"/>
                <a:gd name="T51" fmla="*/ 338 h 347"/>
                <a:gd name="T52" fmla="*/ 12 w 57"/>
                <a:gd name="T53" fmla="*/ 341 h 347"/>
                <a:gd name="T54" fmla="*/ 17 w 57"/>
                <a:gd name="T55" fmla="*/ 345 h 347"/>
                <a:gd name="T56" fmla="*/ 22 w 57"/>
                <a:gd name="T57" fmla="*/ 346 h 347"/>
                <a:gd name="T58" fmla="*/ 28 w 57"/>
                <a:gd name="T59" fmla="*/ 347 h 347"/>
                <a:gd name="T60" fmla="*/ 28 w 57"/>
                <a:gd name="T61" fmla="*/ 347 h 347"/>
                <a:gd name="T62" fmla="*/ 33 w 57"/>
                <a:gd name="T63" fmla="*/ 346 h 347"/>
                <a:gd name="T64" fmla="*/ 39 w 57"/>
                <a:gd name="T65" fmla="*/ 345 h 347"/>
                <a:gd name="T66" fmla="*/ 43 w 57"/>
                <a:gd name="T67" fmla="*/ 341 h 347"/>
                <a:gd name="T68" fmla="*/ 47 w 57"/>
                <a:gd name="T69" fmla="*/ 338 h 347"/>
                <a:gd name="T70" fmla="*/ 51 w 57"/>
                <a:gd name="T71" fmla="*/ 334 h 347"/>
                <a:gd name="T72" fmla="*/ 53 w 57"/>
                <a:gd name="T73" fmla="*/ 329 h 347"/>
                <a:gd name="T74" fmla="*/ 55 w 57"/>
                <a:gd name="T75" fmla="*/ 324 h 347"/>
                <a:gd name="T76" fmla="*/ 57 w 57"/>
                <a:gd name="T77" fmla="*/ 318 h 347"/>
                <a:gd name="T78" fmla="*/ 57 w 57"/>
                <a:gd name="T79" fmla="*/ 31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347">
                  <a:moveTo>
                    <a:pt x="57" y="318"/>
                  </a:moveTo>
                  <a:lnTo>
                    <a:pt x="57" y="28"/>
                  </a:lnTo>
                  <a:lnTo>
                    <a:pt x="57" y="28"/>
                  </a:lnTo>
                  <a:lnTo>
                    <a:pt x="55" y="23"/>
                  </a:lnTo>
                  <a:lnTo>
                    <a:pt x="53" y="17"/>
                  </a:lnTo>
                  <a:lnTo>
                    <a:pt x="51" y="13"/>
                  </a:lnTo>
                  <a:lnTo>
                    <a:pt x="47" y="9"/>
                  </a:lnTo>
                  <a:lnTo>
                    <a:pt x="43" y="5"/>
                  </a:lnTo>
                  <a:lnTo>
                    <a:pt x="39" y="3"/>
                  </a:lnTo>
                  <a:lnTo>
                    <a:pt x="33" y="1"/>
                  </a:lnTo>
                  <a:lnTo>
                    <a:pt x="28" y="0"/>
                  </a:lnTo>
                  <a:lnTo>
                    <a:pt x="28" y="0"/>
                  </a:lnTo>
                  <a:lnTo>
                    <a:pt x="22" y="1"/>
                  </a:lnTo>
                  <a:lnTo>
                    <a:pt x="17" y="3"/>
                  </a:lnTo>
                  <a:lnTo>
                    <a:pt x="12" y="5"/>
                  </a:lnTo>
                  <a:lnTo>
                    <a:pt x="8" y="9"/>
                  </a:lnTo>
                  <a:lnTo>
                    <a:pt x="5" y="13"/>
                  </a:lnTo>
                  <a:lnTo>
                    <a:pt x="2" y="17"/>
                  </a:lnTo>
                  <a:lnTo>
                    <a:pt x="1" y="23"/>
                  </a:lnTo>
                  <a:lnTo>
                    <a:pt x="0" y="28"/>
                  </a:lnTo>
                  <a:lnTo>
                    <a:pt x="0" y="318"/>
                  </a:lnTo>
                  <a:lnTo>
                    <a:pt x="0" y="318"/>
                  </a:lnTo>
                  <a:lnTo>
                    <a:pt x="1" y="324"/>
                  </a:lnTo>
                  <a:lnTo>
                    <a:pt x="2" y="329"/>
                  </a:lnTo>
                  <a:lnTo>
                    <a:pt x="5" y="334"/>
                  </a:lnTo>
                  <a:lnTo>
                    <a:pt x="8" y="338"/>
                  </a:lnTo>
                  <a:lnTo>
                    <a:pt x="12" y="341"/>
                  </a:lnTo>
                  <a:lnTo>
                    <a:pt x="17" y="345"/>
                  </a:lnTo>
                  <a:lnTo>
                    <a:pt x="22" y="346"/>
                  </a:lnTo>
                  <a:lnTo>
                    <a:pt x="28" y="347"/>
                  </a:lnTo>
                  <a:lnTo>
                    <a:pt x="28" y="347"/>
                  </a:lnTo>
                  <a:lnTo>
                    <a:pt x="33" y="346"/>
                  </a:lnTo>
                  <a:lnTo>
                    <a:pt x="39" y="345"/>
                  </a:lnTo>
                  <a:lnTo>
                    <a:pt x="43" y="341"/>
                  </a:lnTo>
                  <a:lnTo>
                    <a:pt x="47" y="338"/>
                  </a:lnTo>
                  <a:lnTo>
                    <a:pt x="51" y="334"/>
                  </a:lnTo>
                  <a:lnTo>
                    <a:pt x="53" y="329"/>
                  </a:lnTo>
                  <a:lnTo>
                    <a:pt x="55" y="324"/>
                  </a:lnTo>
                  <a:lnTo>
                    <a:pt x="57" y="318"/>
                  </a:lnTo>
                  <a:lnTo>
                    <a:pt x="57" y="318"/>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0" name="Freeform 10">
              <a:extLst>
                <a:ext uri="{FF2B5EF4-FFF2-40B4-BE49-F238E27FC236}">
                  <a16:creationId xmlns:a16="http://schemas.microsoft.com/office/drawing/2014/main" id="{17FD6094-9E47-4C24-989F-BB48A766B722}"/>
                </a:ext>
              </a:extLst>
            </p:cNvPr>
            <p:cNvSpPr>
              <a:spLocks/>
            </p:cNvSpPr>
            <p:nvPr/>
          </p:nvSpPr>
          <p:spPr bwMode="auto">
            <a:xfrm>
              <a:off x="2871" y="2129"/>
              <a:ext cx="18" cy="116"/>
            </a:xfrm>
            <a:custGeom>
              <a:avLst/>
              <a:gdLst>
                <a:gd name="T0" fmla="*/ 56 w 56"/>
                <a:gd name="T1" fmla="*/ 318 h 347"/>
                <a:gd name="T2" fmla="*/ 56 w 56"/>
                <a:gd name="T3" fmla="*/ 28 h 347"/>
                <a:gd name="T4" fmla="*/ 56 w 56"/>
                <a:gd name="T5" fmla="*/ 28 h 347"/>
                <a:gd name="T6" fmla="*/ 56 w 56"/>
                <a:gd name="T7" fmla="*/ 23 h 347"/>
                <a:gd name="T8" fmla="*/ 54 w 56"/>
                <a:gd name="T9" fmla="*/ 17 h 347"/>
                <a:gd name="T10" fmla="*/ 52 w 56"/>
                <a:gd name="T11" fmla="*/ 13 h 347"/>
                <a:gd name="T12" fmla="*/ 48 w 56"/>
                <a:gd name="T13" fmla="*/ 9 h 347"/>
                <a:gd name="T14" fmla="*/ 44 w 56"/>
                <a:gd name="T15" fmla="*/ 5 h 347"/>
                <a:gd name="T16" fmla="*/ 39 w 56"/>
                <a:gd name="T17" fmla="*/ 3 h 347"/>
                <a:gd name="T18" fmla="*/ 34 w 56"/>
                <a:gd name="T19" fmla="*/ 1 h 347"/>
                <a:gd name="T20" fmla="*/ 29 w 56"/>
                <a:gd name="T21" fmla="*/ 0 h 347"/>
                <a:gd name="T22" fmla="*/ 29 w 56"/>
                <a:gd name="T23" fmla="*/ 0 h 347"/>
                <a:gd name="T24" fmla="*/ 22 w 56"/>
                <a:gd name="T25" fmla="*/ 1 h 347"/>
                <a:gd name="T26" fmla="*/ 17 w 56"/>
                <a:gd name="T27" fmla="*/ 3 h 347"/>
                <a:gd name="T28" fmla="*/ 12 w 56"/>
                <a:gd name="T29" fmla="*/ 5 h 347"/>
                <a:gd name="T30" fmla="*/ 8 w 56"/>
                <a:gd name="T31" fmla="*/ 9 h 347"/>
                <a:gd name="T32" fmla="*/ 5 w 56"/>
                <a:gd name="T33" fmla="*/ 13 h 347"/>
                <a:gd name="T34" fmla="*/ 2 w 56"/>
                <a:gd name="T35" fmla="*/ 17 h 347"/>
                <a:gd name="T36" fmla="*/ 0 w 56"/>
                <a:gd name="T37" fmla="*/ 23 h 347"/>
                <a:gd name="T38" fmla="*/ 0 w 56"/>
                <a:gd name="T39" fmla="*/ 28 h 347"/>
                <a:gd name="T40" fmla="*/ 0 w 56"/>
                <a:gd name="T41" fmla="*/ 318 h 347"/>
                <a:gd name="T42" fmla="*/ 0 w 56"/>
                <a:gd name="T43" fmla="*/ 318 h 347"/>
                <a:gd name="T44" fmla="*/ 0 w 56"/>
                <a:gd name="T45" fmla="*/ 324 h 347"/>
                <a:gd name="T46" fmla="*/ 2 w 56"/>
                <a:gd name="T47" fmla="*/ 329 h 347"/>
                <a:gd name="T48" fmla="*/ 5 w 56"/>
                <a:gd name="T49" fmla="*/ 334 h 347"/>
                <a:gd name="T50" fmla="*/ 8 w 56"/>
                <a:gd name="T51" fmla="*/ 338 h 347"/>
                <a:gd name="T52" fmla="*/ 12 w 56"/>
                <a:gd name="T53" fmla="*/ 341 h 347"/>
                <a:gd name="T54" fmla="*/ 17 w 56"/>
                <a:gd name="T55" fmla="*/ 345 h 347"/>
                <a:gd name="T56" fmla="*/ 22 w 56"/>
                <a:gd name="T57" fmla="*/ 346 h 347"/>
                <a:gd name="T58" fmla="*/ 29 w 56"/>
                <a:gd name="T59" fmla="*/ 347 h 347"/>
                <a:gd name="T60" fmla="*/ 29 w 56"/>
                <a:gd name="T61" fmla="*/ 347 h 347"/>
                <a:gd name="T62" fmla="*/ 34 w 56"/>
                <a:gd name="T63" fmla="*/ 346 h 347"/>
                <a:gd name="T64" fmla="*/ 39 w 56"/>
                <a:gd name="T65" fmla="*/ 345 h 347"/>
                <a:gd name="T66" fmla="*/ 44 w 56"/>
                <a:gd name="T67" fmla="*/ 341 h 347"/>
                <a:gd name="T68" fmla="*/ 48 w 56"/>
                <a:gd name="T69" fmla="*/ 338 h 347"/>
                <a:gd name="T70" fmla="*/ 52 w 56"/>
                <a:gd name="T71" fmla="*/ 334 h 347"/>
                <a:gd name="T72" fmla="*/ 54 w 56"/>
                <a:gd name="T73" fmla="*/ 329 h 347"/>
                <a:gd name="T74" fmla="*/ 56 w 56"/>
                <a:gd name="T75" fmla="*/ 324 h 347"/>
                <a:gd name="T76" fmla="*/ 56 w 56"/>
                <a:gd name="T77" fmla="*/ 318 h 347"/>
                <a:gd name="T78" fmla="*/ 56 w 56"/>
                <a:gd name="T79" fmla="*/ 31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347">
                  <a:moveTo>
                    <a:pt x="56" y="318"/>
                  </a:moveTo>
                  <a:lnTo>
                    <a:pt x="56" y="28"/>
                  </a:lnTo>
                  <a:lnTo>
                    <a:pt x="56" y="28"/>
                  </a:lnTo>
                  <a:lnTo>
                    <a:pt x="56" y="23"/>
                  </a:lnTo>
                  <a:lnTo>
                    <a:pt x="54" y="17"/>
                  </a:lnTo>
                  <a:lnTo>
                    <a:pt x="52" y="13"/>
                  </a:lnTo>
                  <a:lnTo>
                    <a:pt x="48" y="9"/>
                  </a:lnTo>
                  <a:lnTo>
                    <a:pt x="44" y="5"/>
                  </a:lnTo>
                  <a:lnTo>
                    <a:pt x="39" y="3"/>
                  </a:lnTo>
                  <a:lnTo>
                    <a:pt x="34" y="1"/>
                  </a:lnTo>
                  <a:lnTo>
                    <a:pt x="29" y="0"/>
                  </a:lnTo>
                  <a:lnTo>
                    <a:pt x="29" y="0"/>
                  </a:lnTo>
                  <a:lnTo>
                    <a:pt x="22" y="1"/>
                  </a:lnTo>
                  <a:lnTo>
                    <a:pt x="17" y="3"/>
                  </a:lnTo>
                  <a:lnTo>
                    <a:pt x="12" y="5"/>
                  </a:lnTo>
                  <a:lnTo>
                    <a:pt x="8" y="9"/>
                  </a:lnTo>
                  <a:lnTo>
                    <a:pt x="5" y="13"/>
                  </a:lnTo>
                  <a:lnTo>
                    <a:pt x="2" y="17"/>
                  </a:lnTo>
                  <a:lnTo>
                    <a:pt x="0" y="23"/>
                  </a:lnTo>
                  <a:lnTo>
                    <a:pt x="0" y="28"/>
                  </a:lnTo>
                  <a:lnTo>
                    <a:pt x="0" y="318"/>
                  </a:lnTo>
                  <a:lnTo>
                    <a:pt x="0" y="318"/>
                  </a:lnTo>
                  <a:lnTo>
                    <a:pt x="0" y="324"/>
                  </a:lnTo>
                  <a:lnTo>
                    <a:pt x="2" y="329"/>
                  </a:lnTo>
                  <a:lnTo>
                    <a:pt x="5" y="334"/>
                  </a:lnTo>
                  <a:lnTo>
                    <a:pt x="8" y="338"/>
                  </a:lnTo>
                  <a:lnTo>
                    <a:pt x="12" y="341"/>
                  </a:lnTo>
                  <a:lnTo>
                    <a:pt x="17" y="345"/>
                  </a:lnTo>
                  <a:lnTo>
                    <a:pt x="22" y="346"/>
                  </a:lnTo>
                  <a:lnTo>
                    <a:pt x="29" y="347"/>
                  </a:lnTo>
                  <a:lnTo>
                    <a:pt x="29" y="347"/>
                  </a:lnTo>
                  <a:lnTo>
                    <a:pt x="34" y="346"/>
                  </a:lnTo>
                  <a:lnTo>
                    <a:pt x="39" y="345"/>
                  </a:lnTo>
                  <a:lnTo>
                    <a:pt x="44" y="341"/>
                  </a:lnTo>
                  <a:lnTo>
                    <a:pt x="48" y="338"/>
                  </a:lnTo>
                  <a:lnTo>
                    <a:pt x="52" y="334"/>
                  </a:lnTo>
                  <a:lnTo>
                    <a:pt x="54" y="329"/>
                  </a:lnTo>
                  <a:lnTo>
                    <a:pt x="56" y="324"/>
                  </a:lnTo>
                  <a:lnTo>
                    <a:pt x="56" y="318"/>
                  </a:lnTo>
                  <a:lnTo>
                    <a:pt x="56" y="318"/>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4" name="Freeform 11">
              <a:extLst>
                <a:ext uri="{FF2B5EF4-FFF2-40B4-BE49-F238E27FC236}">
                  <a16:creationId xmlns:a16="http://schemas.microsoft.com/office/drawing/2014/main" id="{43B356DA-0AB4-436D-9D9B-211A89581910}"/>
                </a:ext>
              </a:extLst>
            </p:cNvPr>
            <p:cNvSpPr>
              <a:spLocks/>
            </p:cNvSpPr>
            <p:nvPr/>
          </p:nvSpPr>
          <p:spPr bwMode="auto">
            <a:xfrm>
              <a:off x="2922" y="2129"/>
              <a:ext cx="18" cy="116"/>
            </a:xfrm>
            <a:custGeom>
              <a:avLst/>
              <a:gdLst>
                <a:gd name="T0" fmla="*/ 55 w 55"/>
                <a:gd name="T1" fmla="*/ 318 h 347"/>
                <a:gd name="T2" fmla="*/ 55 w 55"/>
                <a:gd name="T3" fmla="*/ 28 h 347"/>
                <a:gd name="T4" fmla="*/ 55 w 55"/>
                <a:gd name="T5" fmla="*/ 28 h 347"/>
                <a:gd name="T6" fmla="*/ 55 w 55"/>
                <a:gd name="T7" fmla="*/ 23 h 347"/>
                <a:gd name="T8" fmla="*/ 53 w 55"/>
                <a:gd name="T9" fmla="*/ 17 h 347"/>
                <a:gd name="T10" fmla="*/ 51 w 55"/>
                <a:gd name="T11" fmla="*/ 13 h 347"/>
                <a:gd name="T12" fmla="*/ 47 w 55"/>
                <a:gd name="T13" fmla="*/ 9 h 347"/>
                <a:gd name="T14" fmla="*/ 43 w 55"/>
                <a:gd name="T15" fmla="*/ 5 h 347"/>
                <a:gd name="T16" fmla="*/ 38 w 55"/>
                <a:gd name="T17" fmla="*/ 3 h 347"/>
                <a:gd name="T18" fmla="*/ 33 w 55"/>
                <a:gd name="T19" fmla="*/ 1 h 347"/>
                <a:gd name="T20" fmla="*/ 28 w 55"/>
                <a:gd name="T21" fmla="*/ 0 h 347"/>
                <a:gd name="T22" fmla="*/ 28 w 55"/>
                <a:gd name="T23" fmla="*/ 0 h 347"/>
                <a:gd name="T24" fmla="*/ 22 w 55"/>
                <a:gd name="T25" fmla="*/ 1 h 347"/>
                <a:gd name="T26" fmla="*/ 17 w 55"/>
                <a:gd name="T27" fmla="*/ 3 h 347"/>
                <a:gd name="T28" fmla="*/ 12 w 55"/>
                <a:gd name="T29" fmla="*/ 5 h 347"/>
                <a:gd name="T30" fmla="*/ 8 w 55"/>
                <a:gd name="T31" fmla="*/ 9 h 347"/>
                <a:gd name="T32" fmla="*/ 5 w 55"/>
                <a:gd name="T33" fmla="*/ 13 h 347"/>
                <a:gd name="T34" fmla="*/ 2 w 55"/>
                <a:gd name="T35" fmla="*/ 17 h 347"/>
                <a:gd name="T36" fmla="*/ 0 w 55"/>
                <a:gd name="T37" fmla="*/ 23 h 347"/>
                <a:gd name="T38" fmla="*/ 0 w 55"/>
                <a:gd name="T39" fmla="*/ 28 h 347"/>
                <a:gd name="T40" fmla="*/ 0 w 55"/>
                <a:gd name="T41" fmla="*/ 318 h 347"/>
                <a:gd name="T42" fmla="*/ 0 w 55"/>
                <a:gd name="T43" fmla="*/ 318 h 347"/>
                <a:gd name="T44" fmla="*/ 0 w 55"/>
                <a:gd name="T45" fmla="*/ 324 h 347"/>
                <a:gd name="T46" fmla="*/ 2 w 55"/>
                <a:gd name="T47" fmla="*/ 329 h 347"/>
                <a:gd name="T48" fmla="*/ 5 w 55"/>
                <a:gd name="T49" fmla="*/ 334 h 347"/>
                <a:gd name="T50" fmla="*/ 8 w 55"/>
                <a:gd name="T51" fmla="*/ 338 h 347"/>
                <a:gd name="T52" fmla="*/ 12 w 55"/>
                <a:gd name="T53" fmla="*/ 341 h 347"/>
                <a:gd name="T54" fmla="*/ 17 w 55"/>
                <a:gd name="T55" fmla="*/ 345 h 347"/>
                <a:gd name="T56" fmla="*/ 22 w 55"/>
                <a:gd name="T57" fmla="*/ 346 h 347"/>
                <a:gd name="T58" fmla="*/ 28 w 55"/>
                <a:gd name="T59" fmla="*/ 347 h 347"/>
                <a:gd name="T60" fmla="*/ 28 w 55"/>
                <a:gd name="T61" fmla="*/ 347 h 347"/>
                <a:gd name="T62" fmla="*/ 33 w 55"/>
                <a:gd name="T63" fmla="*/ 346 h 347"/>
                <a:gd name="T64" fmla="*/ 38 w 55"/>
                <a:gd name="T65" fmla="*/ 345 h 347"/>
                <a:gd name="T66" fmla="*/ 43 w 55"/>
                <a:gd name="T67" fmla="*/ 341 h 347"/>
                <a:gd name="T68" fmla="*/ 47 w 55"/>
                <a:gd name="T69" fmla="*/ 338 h 347"/>
                <a:gd name="T70" fmla="*/ 51 w 55"/>
                <a:gd name="T71" fmla="*/ 334 h 347"/>
                <a:gd name="T72" fmla="*/ 53 w 55"/>
                <a:gd name="T73" fmla="*/ 329 h 347"/>
                <a:gd name="T74" fmla="*/ 55 w 55"/>
                <a:gd name="T75" fmla="*/ 324 h 347"/>
                <a:gd name="T76" fmla="*/ 55 w 55"/>
                <a:gd name="T77" fmla="*/ 318 h 347"/>
                <a:gd name="T78" fmla="*/ 55 w 55"/>
                <a:gd name="T79" fmla="*/ 31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347">
                  <a:moveTo>
                    <a:pt x="55" y="318"/>
                  </a:moveTo>
                  <a:lnTo>
                    <a:pt x="55" y="28"/>
                  </a:lnTo>
                  <a:lnTo>
                    <a:pt x="55" y="28"/>
                  </a:lnTo>
                  <a:lnTo>
                    <a:pt x="55" y="23"/>
                  </a:lnTo>
                  <a:lnTo>
                    <a:pt x="53" y="17"/>
                  </a:lnTo>
                  <a:lnTo>
                    <a:pt x="51" y="13"/>
                  </a:lnTo>
                  <a:lnTo>
                    <a:pt x="47" y="9"/>
                  </a:lnTo>
                  <a:lnTo>
                    <a:pt x="43" y="5"/>
                  </a:lnTo>
                  <a:lnTo>
                    <a:pt x="38" y="3"/>
                  </a:lnTo>
                  <a:lnTo>
                    <a:pt x="33" y="1"/>
                  </a:lnTo>
                  <a:lnTo>
                    <a:pt x="28" y="0"/>
                  </a:lnTo>
                  <a:lnTo>
                    <a:pt x="28" y="0"/>
                  </a:lnTo>
                  <a:lnTo>
                    <a:pt x="22" y="1"/>
                  </a:lnTo>
                  <a:lnTo>
                    <a:pt x="17" y="3"/>
                  </a:lnTo>
                  <a:lnTo>
                    <a:pt x="12" y="5"/>
                  </a:lnTo>
                  <a:lnTo>
                    <a:pt x="8" y="9"/>
                  </a:lnTo>
                  <a:lnTo>
                    <a:pt x="5" y="13"/>
                  </a:lnTo>
                  <a:lnTo>
                    <a:pt x="2" y="17"/>
                  </a:lnTo>
                  <a:lnTo>
                    <a:pt x="0" y="23"/>
                  </a:lnTo>
                  <a:lnTo>
                    <a:pt x="0" y="28"/>
                  </a:lnTo>
                  <a:lnTo>
                    <a:pt x="0" y="318"/>
                  </a:lnTo>
                  <a:lnTo>
                    <a:pt x="0" y="318"/>
                  </a:lnTo>
                  <a:lnTo>
                    <a:pt x="0" y="324"/>
                  </a:lnTo>
                  <a:lnTo>
                    <a:pt x="2" y="329"/>
                  </a:lnTo>
                  <a:lnTo>
                    <a:pt x="5" y="334"/>
                  </a:lnTo>
                  <a:lnTo>
                    <a:pt x="8" y="338"/>
                  </a:lnTo>
                  <a:lnTo>
                    <a:pt x="12" y="341"/>
                  </a:lnTo>
                  <a:lnTo>
                    <a:pt x="17" y="345"/>
                  </a:lnTo>
                  <a:lnTo>
                    <a:pt x="22" y="346"/>
                  </a:lnTo>
                  <a:lnTo>
                    <a:pt x="28" y="347"/>
                  </a:lnTo>
                  <a:lnTo>
                    <a:pt x="28" y="347"/>
                  </a:lnTo>
                  <a:lnTo>
                    <a:pt x="33" y="346"/>
                  </a:lnTo>
                  <a:lnTo>
                    <a:pt x="38" y="345"/>
                  </a:lnTo>
                  <a:lnTo>
                    <a:pt x="43" y="341"/>
                  </a:lnTo>
                  <a:lnTo>
                    <a:pt x="47" y="338"/>
                  </a:lnTo>
                  <a:lnTo>
                    <a:pt x="51" y="334"/>
                  </a:lnTo>
                  <a:lnTo>
                    <a:pt x="53" y="329"/>
                  </a:lnTo>
                  <a:lnTo>
                    <a:pt x="55" y="324"/>
                  </a:lnTo>
                  <a:lnTo>
                    <a:pt x="55" y="318"/>
                  </a:lnTo>
                  <a:lnTo>
                    <a:pt x="55" y="318"/>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5" name="Freeform 12">
              <a:extLst>
                <a:ext uri="{FF2B5EF4-FFF2-40B4-BE49-F238E27FC236}">
                  <a16:creationId xmlns:a16="http://schemas.microsoft.com/office/drawing/2014/main" id="{75F2ABD0-C501-4D11-A2B9-DBCC794C9893}"/>
                </a:ext>
              </a:extLst>
            </p:cNvPr>
            <p:cNvSpPr>
              <a:spLocks/>
            </p:cNvSpPr>
            <p:nvPr/>
          </p:nvSpPr>
          <p:spPr bwMode="auto">
            <a:xfrm>
              <a:off x="2759" y="2261"/>
              <a:ext cx="242" cy="19"/>
            </a:xfrm>
            <a:custGeom>
              <a:avLst/>
              <a:gdLst>
                <a:gd name="T0" fmla="*/ 699 w 727"/>
                <a:gd name="T1" fmla="*/ 0 h 57"/>
                <a:gd name="T2" fmla="*/ 27 w 727"/>
                <a:gd name="T3" fmla="*/ 0 h 57"/>
                <a:gd name="T4" fmla="*/ 27 w 727"/>
                <a:gd name="T5" fmla="*/ 0 h 57"/>
                <a:gd name="T6" fmla="*/ 22 w 727"/>
                <a:gd name="T7" fmla="*/ 1 h 57"/>
                <a:gd name="T8" fmla="*/ 17 w 727"/>
                <a:gd name="T9" fmla="*/ 2 h 57"/>
                <a:gd name="T10" fmla="*/ 12 w 727"/>
                <a:gd name="T11" fmla="*/ 5 h 57"/>
                <a:gd name="T12" fmla="*/ 8 w 727"/>
                <a:gd name="T13" fmla="*/ 8 h 57"/>
                <a:gd name="T14" fmla="*/ 4 w 727"/>
                <a:gd name="T15" fmla="*/ 14 h 57"/>
                <a:gd name="T16" fmla="*/ 2 w 727"/>
                <a:gd name="T17" fmla="*/ 18 h 57"/>
                <a:gd name="T18" fmla="*/ 0 w 727"/>
                <a:gd name="T19" fmla="*/ 23 h 57"/>
                <a:gd name="T20" fmla="*/ 0 w 727"/>
                <a:gd name="T21" fmla="*/ 29 h 57"/>
                <a:gd name="T22" fmla="*/ 0 w 727"/>
                <a:gd name="T23" fmla="*/ 29 h 57"/>
                <a:gd name="T24" fmla="*/ 0 w 727"/>
                <a:gd name="T25" fmla="*/ 35 h 57"/>
                <a:gd name="T26" fmla="*/ 2 w 727"/>
                <a:gd name="T27" fmla="*/ 40 h 57"/>
                <a:gd name="T28" fmla="*/ 4 w 727"/>
                <a:gd name="T29" fmla="*/ 45 h 57"/>
                <a:gd name="T30" fmla="*/ 8 w 727"/>
                <a:gd name="T31" fmla="*/ 49 h 57"/>
                <a:gd name="T32" fmla="*/ 12 w 727"/>
                <a:gd name="T33" fmla="*/ 52 h 57"/>
                <a:gd name="T34" fmla="*/ 17 w 727"/>
                <a:gd name="T35" fmla="*/ 55 h 57"/>
                <a:gd name="T36" fmla="*/ 22 w 727"/>
                <a:gd name="T37" fmla="*/ 56 h 57"/>
                <a:gd name="T38" fmla="*/ 27 w 727"/>
                <a:gd name="T39" fmla="*/ 57 h 57"/>
                <a:gd name="T40" fmla="*/ 699 w 727"/>
                <a:gd name="T41" fmla="*/ 57 h 57"/>
                <a:gd name="T42" fmla="*/ 699 w 727"/>
                <a:gd name="T43" fmla="*/ 57 h 57"/>
                <a:gd name="T44" fmla="*/ 704 w 727"/>
                <a:gd name="T45" fmla="*/ 56 h 57"/>
                <a:gd name="T46" fmla="*/ 710 w 727"/>
                <a:gd name="T47" fmla="*/ 55 h 57"/>
                <a:gd name="T48" fmla="*/ 714 w 727"/>
                <a:gd name="T49" fmla="*/ 52 h 57"/>
                <a:gd name="T50" fmla="*/ 719 w 727"/>
                <a:gd name="T51" fmla="*/ 49 h 57"/>
                <a:gd name="T52" fmla="*/ 722 w 727"/>
                <a:gd name="T53" fmla="*/ 45 h 57"/>
                <a:gd name="T54" fmla="*/ 724 w 727"/>
                <a:gd name="T55" fmla="*/ 40 h 57"/>
                <a:gd name="T56" fmla="*/ 726 w 727"/>
                <a:gd name="T57" fmla="*/ 35 h 57"/>
                <a:gd name="T58" fmla="*/ 727 w 727"/>
                <a:gd name="T59" fmla="*/ 29 h 57"/>
                <a:gd name="T60" fmla="*/ 727 w 727"/>
                <a:gd name="T61" fmla="*/ 29 h 57"/>
                <a:gd name="T62" fmla="*/ 726 w 727"/>
                <a:gd name="T63" fmla="*/ 23 h 57"/>
                <a:gd name="T64" fmla="*/ 724 w 727"/>
                <a:gd name="T65" fmla="*/ 18 h 57"/>
                <a:gd name="T66" fmla="*/ 722 w 727"/>
                <a:gd name="T67" fmla="*/ 14 h 57"/>
                <a:gd name="T68" fmla="*/ 719 w 727"/>
                <a:gd name="T69" fmla="*/ 8 h 57"/>
                <a:gd name="T70" fmla="*/ 714 w 727"/>
                <a:gd name="T71" fmla="*/ 5 h 57"/>
                <a:gd name="T72" fmla="*/ 710 w 727"/>
                <a:gd name="T73" fmla="*/ 2 h 57"/>
                <a:gd name="T74" fmla="*/ 704 w 727"/>
                <a:gd name="T75" fmla="*/ 1 h 57"/>
                <a:gd name="T76" fmla="*/ 699 w 727"/>
                <a:gd name="T77" fmla="*/ 0 h 57"/>
                <a:gd name="T78" fmla="*/ 699 w 727"/>
                <a:gd name="T7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7" h="57">
                  <a:moveTo>
                    <a:pt x="699" y="0"/>
                  </a:moveTo>
                  <a:lnTo>
                    <a:pt x="27" y="0"/>
                  </a:lnTo>
                  <a:lnTo>
                    <a:pt x="27" y="0"/>
                  </a:lnTo>
                  <a:lnTo>
                    <a:pt x="22" y="1"/>
                  </a:lnTo>
                  <a:lnTo>
                    <a:pt x="17" y="2"/>
                  </a:lnTo>
                  <a:lnTo>
                    <a:pt x="12" y="5"/>
                  </a:lnTo>
                  <a:lnTo>
                    <a:pt x="8" y="8"/>
                  </a:lnTo>
                  <a:lnTo>
                    <a:pt x="4" y="14"/>
                  </a:lnTo>
                  <a:lnTo>
                    <a:pt x="2" y="18"/>
                  </a:lnTo>
                  <a:lnTo>
                    <a:pt x="0" y="23"/>
                  </a:lnTo>
                  <a:lnTo>
                    <a:pt x="0" y="29"/>
                  </a:lnTo>
                  <a:lnTo>
                    <a:pt x="0" y="29"/>
                  </a:lnTo>
                  <a:lnTo>
                    <a:pt x="0" y="35"/>
                  </a:lnTo>
                  <a:lnTo>
                    <a:pt x="2" y="40"/>
                  </a:lnTo>
                  <a:lnTo>
                    <a:pt x="4" y="45"/>
                  </a:lnTo>
                  <a:lnTo>
                    <a:pt x="8" y="49"/>
                  </a:lnTo>
                  <a:lnTo>
                    <a:pt x="12" y="52"/>
                  </a:lnTo>
                  <a:lnTo>
                    <a:pt x="17" y="55"/>
                  </a:lnTo>
                  <a:lnTo>
                    <a:pt x="22" y="56"/>
                  </a:lnTo>
                  <a:lnTo>
                    <a:pt x="27" y="57"/>
                  </a:lnTo>
                  <a:lnTo>
                    <a:pt x="699" y="57"/>
                  </a:lnTo>
                  <a:lnTo>
                    <a:pt x="699" y="57"/>
                  </a:lnTo>
                  <a:lnTo>
                    <a:pt x="704" y="56"/>
                  </a:lnTo>
                  <a:lnTo>
                    <a:pt x="710" y="55"/>
                  </a:lnTo>
                  <a:lnTo>
                    <a:pt x="714" y="52"/>
                  </a:lnTo>
                  <a:lnTo>
                    <a:pt x="719" y="49"/>
                  </a:lnTo>
                  <a:lnTo>
                    <a:pt x="722" y="45"/>
                  </a:lnTo>
                  <a:lnTo>
                    <a:pt x="724" y="40"/>
                  </a:lnTo>
                  <a:lnTo>
                    <a:pt x="726" y="35"/>
                  </a:lnTo>
                  <a:lnTo>
                    <a:pt x="727" y="29"/>
                  </a:lnTo>
                  <a:lnTo>
                    <a:pt x="727" y="29"/>
                  </a:lnTo>
                  <a:lnTo>
                    <a:pt x="726" y="23"/>
                  </a:lnTo>
                  <a:lnTo>
                    <a:pt x="724" y="18"/>
                  </a:lnTo>
                  <a:lnTo>
                    <a:pt x="722" y="14"/>
                  </a:lnTo>
                  <a:lnTo>
                    <a:pt x="719" y="8"/>
                  </a:lnTo>
                  <a:lnTo>
                    <a:pt x="714" y="5"/>
                  </a:lnTo>
                  <a:lnTo>
                    <a:pt x="710" y="2"/>
                  </a:lnTo>
                  <a:lnTo>
                    <a:pt x="704" y="1"/>
                  </a:lnTo>
                  <a:lnTo>
                    <a:pt x="699" y="0"/>
                  </a:lnTo>
                  <a:lnTo>
                    <a:pt x="699" y="0"/>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6" name="Freeform 13">
              <a:extLst>
                <a:ext uri="{FF2B5EF4-FFF2-40B4-BE49-F238E27FC236}">
                  <a16:creationId xmlns:a16="http://schemas.microsoft.com/office/drawing/2014/main" id="{B5D0882A-9578-487B-80DD-3A9935713EB6}"/>
                </a:ext>
              </a:extLst>
            </p:cNvPr>
            <p:cNvSpPr>
              <a:spLocks noEditPoints="1"/>
            </p:cNvSpPr>
            <p:nvPr/>
          </p:nvSpPr>
          <p:spPr bwMode="auto">
            <a:xfrm>
              <a:off x="2640" y="1920"/>
              <a:ext cx="480" cy="480"/>
            </a:xfrm>
            <a:custGeom>
              <a:avLst/>
              <a:gdLst>
                <a:gd name="T0" fmla="*/ 818 w 1440"/>
                <a:gd name="T1" fmla="*/ 64 h 1440"/>
                <a:gd name="T2" fmla="*/ 975 w 1440"/>
                <a:gd name="T3" fmla="*/ 107 h 1440"/>
                <a:gd name="T4" fmla="*/ 1115 w 1440"/>
                <a:gd name="T5" fmla="*/ 187 h 1440"/>
                <a:gd name="T6" fmla="*/ 1212 w 1440"/>
                <a:gd name="T7" fmla="*/ 275 h 1440"/>
                <a:gd name="T8" fmla="*/ 1306 w 1440"/>
                <a:gd name="T9" fmla="*/ 408 h 1440"/>
                <a:gd name="T10" fmla="*/ 1364 w 1440"/>
                <a:gd name="T11" fmla="*/ 558 h 1440"/>
                <a:gd name="T12" fmla="*/ 1383 w 1440"/>
                <a:gd name="T13" fmla="*/ 721 h 1440"/>
                <a:gd name="T14" fmla="*/ 1371 w 1440"/>
                <a:gd name="T15" fmla="*/ 851 h 1440"/>
                <a:gd name="T16" fmla="*/ 1320 w 1440"/>
                <a:gd name="T17" fmla="*/ 1004 h 1440"/>
                <a:gd name="T18" fmla="*/ 1234 w 1440"/>
                <a:gd name="T19" fmla="*/ 1140 h 1440"/>
                <a:gd name="T20" fmla="*/ 1140 w 1440"/>
                <a:gd name="T21" fmla="*/ 1234 h 1440"/>
                <a:gd name="T22" fmla="*/ 1004 w 1440"/>
                <a:gd name="T23" fmla="*/ 1320 h 1440"/>
                <a:gd name="T24" fmla="*/ 851 w 1440"/>
                <a:gd name="T25" fmla="*/ 1371 h 1440"/>
                <a:gd name="T26" fmla="*/ 721 w 1440"/>
                <a:gd name="T27" fmla="*/ 1383 h 1440"/>
                <a:gd name="T28" fmla="*/ 558 w 1440"/>
                <a:gd name="T29" fmla="*/ 1364 h 1440"/>
                <a:gd name="T30" fmla="*/ 408 w 1440"/>
                <a:gd name="T31" fmla="*/ 1306 h 1440"/>
                <a:gd name="T32" fmla="*/ 275 w 1440"/>
                <a:gd name="T33" fmla="*/ 1212 h 1440"/>
                <a:gd name="T34" fmla="*/ 187 w 1440"/>
                <a:gd name="T35" fmla="*/ 1115 h 1440"/>
                <a:gd name="T36" fmla="*/ 107 w 1440"/>
                <a:gd name="T37" fmla="*/ 975 h 1440"/>
                <a:gd name="T38" fmla="*/ 64 w 1440"/>
                <a:gd name="T39" fmla="*/ 818 h 1440"/>
                <a:gd name="T40" fmla="*/ 58 w 1440"/>
                <a:gd name="T41" fmla="*/ 687 h 1440"/>
                <a:gd name="T42" fmla="*/ 85 w 1440"/>
                <a:gd name="T43" fmla="*/ 527 h 1440"/>
                <a:gd name="T44" fmla="*/ 150 w 1440"/>
                <a:gd name="T45" fmla="*/ 380 h 1440"/>
                <a:gd name="T46" fmla="*/ 251 w 1440"/>
                <a:gd name="T47" fmla="*/ 251 h 1440"/>
                <a:gd name="T48" fmla="*/ 353 w 1440"/>
                <a:gd name="T49" fmla="*/ 168 h 1440"/>
                <a:gd name="T50" fmla="*/ 496 w 1440"/>
                <a:gd name="T51" fmla="*/ 96 h 1440"/>
                <a:gd name="T52" fmla="*/ 654 w 1440"/>
                <a:gd name="T53" fmla="*/ 60 h 1440"/>
                <a:gd name="T54" fmla="*/ 683 w 1440"/>
                <a:gd name="T55" fmla="*/ 1 h 1440"/>
                <a:gd name="T56" fmla="*/ 506 w 1440"/>
                <a:gd name="T57" fmla="*/ 33 h 1440"/>
                <a:gd name="T58" fmla="*/ 347 w 1440"/>
                <a:gd name="T59" fmla="*/ 105 h 1440"/>
                <a:gd name="T60" fmla="*/ 211 w 1440"/>
                <a:gd name="T61" fmla="*/ 211 h 1440"/>
                <a:gd name="T62" fmla="*/ 105 w 1440"/>
                <a:gd name="T63" fmla="*/ 347 h 1440"/>
                <a:gd name="T64" fmla="*/ 33 w 1440"/>
                <a:gd name="T65" fmla="*/ 506 h 1440"/>
                <a:gd name="T66" fmla="*/ 1 w 1440"/>
                <a:gd name="T67" fmla="*/ 683 h 1440"/>
                <a:gd name="T68" fmla="*/ 8 w 1440"/>
                <a:gd name="T69" fmla="*/ 830 h 1440"/>
                <a:gd name="T70" fmla="*/ 57 w 1440"/>
                <a:gd name="T71" fmla="*/ 1001 h 1440"/>
                <a:gd name="T72" fmla="*/ 143 w 1440"/>
                <a:gd name="T73" fmla="*/ 1151 h 1440"/>
                <a:gd name="T74" fmla="*/ 262 w 1440"/>
                <a:gd name="T75" fmla="*/ 1276 h 1440"/>
                <a:gd name="T76" fmla="*/ 408 w 1440"/>
                <a:gd name="T77" fmla="*/ 1369 h 1440"/>
                <a:gd name="T78" fmla="*/ 575 w 1440"/>
                <a:gd name="T79" fmla="*/ 1426 h 1440"/>
                <a:gd name="T80" fmla="*/ 721 w 1440"/>
                <a:gd name="T81" fmla="*/ 1440 h 1440"/>
                <a:gd name="T82" fmla="*/ 900 w 1440"/>
                <a:gd name="T83" fmla="*/ 1418 h 1440"/>
                <a:gd name="T84" fmla="*/ 1063 w 1440"/>
                <a:gd name="T85" fmla="*/ 1354 h 1440"/>
                <a:gd name="T86" fmla="*/ 1204 w 1440"/>
                <a:gd name="T87" fmla="*/ 1253 h 1440"/>
                <a:gd name="T88" fmla="*/ 1317 w 1440"/>
                <a:gd name="T89" fmla="*/ 1123 h 1440"/>
                <a:gd name="T90" fmla="*/ 1396 w 1440"/>
                <a:gd name="T91" fmla="*/ 967 h 1440"/>
                <a:gd name="T92" fmla="*/ 1437 w 1440"/>
                <a:gd name="T93" fmla="*/ 794 h 1440"/>
                <a:gd name="T94" fmla="*/ 1437 w 1440"/>
                <a:gd name="T95" fmla="*/ 646 h 1440"/>
                <a:gd name="T96" fmla="*/ 1396 w 1440"/>
                <a:gd name="T97" fmla="*/ 473 h 1440"/>
                <a:gd name="T98" fmla="*/ 1317 w 1440"/>
                <a:gd name="T99" fmla="*/ 317 h 1440"/>
                <a:gd name="T100" fmla="*/ 1204 w 1440"/>
                <a:gd name="T101" fmla="*/ 187 h 1440"/>
                <a:gd name="T102" fmla="*/ 1063 w 1440"/>
                <a:gd name="T103" fmla="*/ 87 h 1440"/>
                <a:gd name="T104" fmla="*/ 900 w 1440"/>
                <a:gd name="T105" fmla="*/ 22 h 1440"/>
                <a:gd name="T106" fmla="*/ 721 w 1440"/>
                <a:gd name="T107"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0" h="1440">
                  <a:moveTo>
                    <a:pt x="721" y="57"/>
                  </a:moveTo>
                  <a:lnTo>
                    <a:pt x="721" y="57"/>
                  </a:lnTo>
                  <a:lnTo>
                    <a:pt x="753" y="58"/>
                  </a:lnTo>
                  <a:lnTo>
                    <a:pt x="786" y="60"/>
                  </a:lnTo>
                  <a:lnTo>
                    <a:pt x="818" y="64"/>
                  </a:lnTo>
                  <a:lnTo>
                    <a:pt x="851" y="70"/>
                  </a:lnTo>
                  <a:lnTo>
                    <a:pt x="882" y="77"/>
                  </a:lnTo>
                  <a:lnTo>
                    <a:pt x="914" y="85"/>
                  </a:lnTo>
                  <a:lnTo>
                    <a:pt x="944" y="96"/>
                  </a:lnTo>
                  <a:lnTo>
                    <a:pt x="975" y="107"/>
                  </a:lnTo>
                  <a:lnTo>
                    <a:pt x="1004" y="120"/>
                  </a:lnTo>
                  <a:lnTo>
                    <a:pt x="1032" y="135"/>
                  </a:lnTo>
                  <a:lnTo>
                    <a:pt x="1061" y="150"/>
                  </a:lnTo>
                  <a:lnTo>
                    <a:pt x="1088" y="168"/>
                  </a:lnTo>
                  <a:lnTo>
                    <a:pt x="1115" y="187"/>
                  </a:lnTo>
                  <a:lnTo>
                    <a:pt x="1140" y="207"/>
                  </a:lnTo>
                  <a:lnTo>
                    <a:pt x="1166" y="229"/>
                  </a:lnTo>
                  <a:lnTo>
                    <a:pt x="1189" y="251"/>
                  </a:lnTo>
                  <a:lnTo>
                    <a:pt x="1189" y="251"/>
                  </a:lnTo>
                  <a:lnTo>
                    <a:pt x="1212" y="275"/>
                  </a:lnTo>
                  <a:lnTo>
                    <a:pt x="1234" y="300"/>
                  </a:lnTo>
                  <a:lnTo>
                    <a:pt x="1254" y="326"/>
                  </a:lnTo>
                  <a:lnTo>
                    <a:pt x="1272" y="353"/>
                  </a:lnTo>
                  <a:lnTo>
                    <a:pt x="1290" y="380"/>
                  </a:lnTo>
                  <a:lnTo>
                    <a:pt x="1306" y="408"/>
                  </a:lnTo>
                  <a:lnTo>
                    <a:pt x="1320" y="437"/>
                  </a:lnTo>
                  <a:lnTo>
                    <a:pt x="1333" y="466"/>
                  </a:lnTo>
                  <a:lnTo>
                    <a:pt x="1344" y="496"/>
                  </a:lnTo>
                  <a:lnTo>
                    <a:pt x="1355" y="527"/>
                  </a:lnTo>
                  <a:lnTo>
                    <a:pt x="1364" y="558"/>
                  </a:lnTo>
                  <a:lnTo>
                    <a:pt x="1371" y="589"/>
                  </a:lnTo>
                  <a:lnTo>
                    <a:pt x="1376" y="622"/>
                  </a:lnTo>
                  <a:lnTo>
                    <a:pt x="1380" y="654"/>
                  </a:lnTo>
                  <a:lnTo>
                    <a:pt x="1383" y="687"/>
                  </a:lnTo>
                  <a:lnTo>
                    <a:pt x="1383" y="721"/>
                  </a:lnTo>
                  <a:lnTo>
                    <a:pt x="1383" y="721"/>
                  </a:lnTo>
                  <a:lnTo>
                    <a:pt x="1383" y="753"/>
                  </a:lnTo>
                  <a:lnTo>
                    <a:pt x="1380" y="786"/>
                  </a:lnTo>
                  <a:lnTo>
                    <a:pt x="1376" y="818"/>
                  </a:lnTo>
                  <a:lnTo>
                    <a:pt x="1371" y="851"/>
                  </a:lnTo>
                  <a:lnTo>
                    <a:pt x="1364" y="882"/>
                  </a:lnTo>
                  <a:lnTo>
                    <a:pt x="1355" y="914"/>
                  </a:lnTo>
                  <a:lnTo>
                    <a:pt x="1344" y="944"/>
                  </a:lnTo>
                  <a:lnTo>
                    <a:pt x="1333" y="975"/>
                  </a:lnTo>
                  <a:lnTo>
                    <a:pt x="1320" y="1004"/>
                  </a:lnTo>
                  <a:lnTo>
                    <a:pt x="1306" y="1032"/>
                  </a:lnTo>
                  <a:lnTo>
                    <a:pt x="1290" y="1061"/>
                  </a:lnTo>
                  <a:lnTo>
                    <a:pt x="1272" y="1088"/>
                  </a:lnTo>
                  <a:lnTo>
                    <a:pt x="1254" y="1115"/>
                  </a:lnTo>
                  <a:lnTo>
                    <a:pt x="1234" y="1140"/>
                  </a:lnTo>
                  <a:lnTo>
                    <a:pt x="1212" y="1166"/>
                  </a:lnTo>
                  <a:lnTo>
                    <a:pt x="1189" y="1189"/>
                  </a:lnTo>
                  <a:lnTo>
                    <a:pt x="1189" y="1189"/>
                  </a:lnTo>
                  <a:lnTo>
                    <a:pt x="1166" y="1212"/>
                  </a:lnTo>
                  <a:lnTo>
                    <a:pt x="1140" y="1234"/>
                  </a:lnTo>
                  <a:lnTo>
                    <a:pt x="1115" y="1254"/>
                  </a:lnTo>
                  <a:lnTo>
                    <a:pt x="1088" y="1272"/>
                  </a:lnTo>
                  <a:lnTo>
                    <a:pt x="1061" y="1290"/>
                  </a:lnTo>
                  <a:lnTo>
                    <a:pt x="1032" y="1306"/>
                  </a:lnTo>
                  <a:lnTo>
                    <a:pt x="1004" y="1320"/>
                  </a:lnTo>
                  <a:lnTo>
                    <a:pt x="975" y="1333"/>
                  </a:lnTo>
                  <a:lnTo>
                    <a:pt x="944" y="1344"/>
                  </a:lnTo>
                  <a:lnTo>
                    <a:pt x="914" y="1355"/>
                  </a:lnTo>
                  <a:lnTo>
                    <a:pt x="882" y="1364"/>
                  </a:lnTo>
                  <a:lnTo>
                    <a:pt x="851" y="1371"/>
                  </a:lnTo>
                  <a:lnTo>
                    <a:pt x="818" y="1376"/>
                  </a:lnTo>
                  <a:lnTo>
                    <a:pt x="786" y="1380"/>
                  </a:lnTo>
                  <a:lnTo>
                    <a:pt x="753" y="1383"/>
                  </a:lnTo>
                  <a:lnTo>
                    <a:pt x="721" y="1383"/>
                  </a:lnTo>
                  <a:lnTo>
                    <a:pt x="721" y="1383"/>
                  </a:lnTo>
                  <a:lnTo>
                    <a:pt x="687" y="1383"/>
                  </a:lnTo>
                  <a:lnTo>
                    <a:pt x="654" y="1380"/>
                  </a:lnTo>
                  <a:lnTo>
                    <a:pt x="622" y="1376"/>
                  </a:lnTo>
                  <a:lnTo>
                    <a:pt x="589" y="1371"/>
                  </a:lnTo>
                  <a:lnTo>
                    <a:pt x="558" y="1364"/>
                  </a:lnTo>
                  <a:lnTo>
                    <a:pt x="527" y="1355"/>
                  </a:lnTo>
                  <a:lnTo>
                    <a:pt x="496" y="1344"/>
                  </a:lnTo>
                  <a:lnTo>
                    <a:pt x="466" y="1333"/>
                  </a:lnTo>
                  <a:lnTo>
                    <a:pt x="437" y="1320"/>
                  </a:lnTo>
                  <a:lnTo>
                    <a:pt x="408" y="1306"/>
                  </a:lnTo>
                  <a:lnTo>
                    <a:pt x="380" y="1290"/>
                  </a:lnTo>
                  <a:lnTo>
                    <a:pt x="353" y="1272"/>
                  </a:lnTo>
                  <a:lnTo>
                    <a:pt x="326" y="1254"/>
                  </a:lnTo>
                  <a:lnTo>
                    <a:pt x="300" y="1234"/>
                  </a:lnTo>
                  <a:lnTo>
                    <a:pt x="275" y="1212"/>
                  </a:lnTo>
                  <a:lnTo>
                    <a:pt x="251" y="1189"/>
                  </a:lnTo>
                  <a:lnTo>
                    <a:pt x="251" y="1189"/>
                  </a:lnTo>
                  <a:lnTo>
                    <a:pt x="229" y="1166"/>
                  </a:lnTo>
                  <a:lnTo>
                    <a:pt x="207" y="1140"/>
                  </a:lnTo>
                  <a:lnTo>
                    <a:pt x="187" y="1115"/>
                  </a:lnTo>
                  <a:lnTo>
                    <a:pt x="168" y="1088"/>
                  </a:lnTo>
                  <a:lnTo>
                    <a:pt x="150" y="1061"/>
                  </a:lnTo>
                  <a:lnTo>
                    <a:pt x="135" y="1032"/>
                  </a:lnTo>
                  <a:lnTo>
                    <a:pt x="120" y="1004"/>
                  </a:lnTo>
                  <a:lnTo>
                    <a:pt x="107" y="975"/>
                  </a:lnTo>
                  <a:lnTo>
                    <a:pt x="96" y="944"/>
                  </a:lnTo>
                  <a:lnTo>
                    <a:pt x="85" y="914"/>
                  </a:lnTo>
                  <a:lnTo>
                    <a:pt x="77" y="882"/>
                  </a:lnTo>
                  <a:lnTo>
                    <a:pt x="70" y="851"/>
                  </a:lnTo>
                  <a:lnTo>
                    <a:pt x="64" y="818"/>
                  </a:lnTo>
                  <a:lnTo>
                    <a:pt x="60" y="786"/>
                  </a:lnTo>
                  <a:lnTo>
                    <a:pt x="58" y="753"/>
                  </a:lnTo>
                  <a:lnTo>
                    <a:pt x="57" y="721"/>
                  </a:lnTo>
                  <a:lnTo>
                    <a:pt x="57" y="721"/>
                  </a:lnTo>
                  <a:lnTo>
                    <a:pt x="58" y="687"/>
                  </a:lnTo>
                  <a:lnTo>
                    <a:pt x="60" y="654"/>
                  </a:lnTo>
                  <a:lnTo>
                    <a:pt x="64" y="622"/>
                  </a:lnTo>
                  <a:lnTo>
                    <a:pt x="70" y="589"/>
                  </a:lnTo>
                  <a:lnTo>
                    <a:pt x="77" y="558"/>
                  </a:lnTo>
                  <a:lnTo>
                    <a:pt x="85" y="527"/>
                  </a:lnTo>
                  <a:lnTo>
                    <a:pt x="96" y="496"/>
                  </a:lnTo>
                  <a:lnTo>
                    <a:pt x="107" y="466"/>
                  </a:lnTo>
                  <a:lnTo>
                    <a:pt x="120" y="437"/>
                  </a:lnTo>
                  <a:lnTo>
                    <a:pt x="135" y="408"/>
                  </a:lnTo>
                  <a:lnTo>
                    <a:pt x="150" y="380"/>
                  </a:lnTo>
                  <a:lnTo>
                    <a:pt x="168" y="353"/>
                  </a:lnTo>
                  <a:lnTo>
                    <a:pt x="187" y="326"/>
                  </a:lnTo>
                  <a:lnTo>
                    <a:pt x="207" y="300"/>
                  </a:lnTo>
                  <a:lnTo>
                    <a:pt x="229" y="275"/>
                  </a:lnTo>
                  <a:lnTo>
                    <a:pt x="251" y="251"/>
                  </a:lnTo>
                  <a:lnTo>
                    <a:pt x="251" y="251"/>
                  </a:lnTo>
                  <a:lnTo>
                    <a:pt x="275" y="229"/>
                  </a:lnTo>
                  <a:lnTo>
                    <a:pt x="300" y="207"/>
                  </a:lnTo>
                  <a:lnTo>
                    <a:pt x="326" y="187"/>
                  </a:lnTo>
                  <a:lnTo>
                    <a:pt x="353" y="168"/>
                  </a:lnTo>
                  <a:lnTo>
                    <a:pt x="380" y="150"/>
                  </a:lnTo>
                  <a:lnTo>
                    <a:pt x="408" y="135"/>
                  </a:lnTo>
                  <a:lnTo>
                    <a:pt x="437" y="120"/>
                  </a:lnTo>
                  <a:lnTo>
                    <a:pt x="466" y="107"/>
                  </a:lnTo>
                  <a:lnTo>
                    <a:pt x="496" y="96"/>
                  </a:lnTo>
                  <a:lnTo>
                    <a:pt x="527" y="85"/>
                  </a:lnTo>
                  <a:lnTo>
                    <a:pt x="558" y="77"/>
                  </a:lnTo>
                  <a:lnTo>
                    <a:pt x="589" y="70"/>
                  </a:lnTo>
                  <a:lnTo>
                    <a:pt x="622" y="64"/>
                  </a:lnTo>
                  <a:lnTo>
                    <a:pt x="654" y="60"/>
                  </a:lnTo>
                  <a:lnTo>
                    <a:pt x="687" y="58"/>
                  </a:lnTo>
                  <a:lnTo>
                    <a:pt x="721" y="57"/>
                  </a:lnTo>
                  <a:close/>
                  <a:moveTo>
                    <a:pt x="721" y="0"/>
                  </a:moveTo>
                  <a:lnTo>
                    <a:pt x="721" y="0"/>
                  </a:lnTo>
                  <a:lnTo>
                    <a:pt x="683" y="1"/>
                  </a:lnTo>
                  <a:lnTo>
                    <a:pt x="646" y="4"/>
                  </a:lnTo>
                  <a:lnTo>
                    <a:pt x="611" y="8"/>
                  </a:lnTo>
                  <a:lnTo>
                    <a:pt x="575" y="14"/>
                  </a:lnTo>
                  <a:lnTo>
                    <a:pt x="541" y="22"/>
                  </a:lnTo>
                  <a:lnTo>
                    <a:pt x="506" y="33"/>
                  </a:lnTo>
                  <a:lnTo>
                    <a:pt x="473" y="44"/>
                  </a:lnTo>
                  <a:lnTo>
                    <a:pt x="440" y="57"/>
                  </a:lnTo>
                  <a:lnTo>
                    <a:pt x="408" y="71"/>
                  </a:lnTo>
                  <a:lnTo>
                    <a:pt x="377" y="87"/>
                  </a:lnTo>
                  <a:lnTo>
                    <a:pt x="347" y="105"/>
                  </a:lnTo>
                  <a:lnTo>
                    <a:pt x="317" y="123"/>
                  </a:lnTo>
                  <a:lnTo>
                    <a:pt x="290" y="143"/>
                  </a:lnTo>
                  <a:lnTo>
                    <a:pt x="262" y="165"/>
                  </a:lnTo>
                  <a:lnTo>
                    <a:pt x="236" y="187"/>
                  </a:lnTo>
                  <a:lnTo>
                    <a:pt x="211" y="211"/>
                  </a:lnTo>
                  <a:lnTo>
                    <a:pt x="187" y="236"/>
                  </a:lnTo>
                  <a:lnTo>
                    <a:pt x="165" y="262"/>
                  </a:lnTo>
                  <a:lnTo>
                    <a:pt x="143" y="290"/>
                  </a:lnTo>
                  <a:lnTo>
                    <a:pt x="123" y="317"/>
                  </a:lnTo>
                  <a:lnTo>
                    <a:pt x="105" y="347"/>
                  </a:lnTo>
                  <a:lnTo>
                    <a:pt x="87" y="377"/>
                  </a:lnTo>
                  <a:lnTo>
                    <a:pt x="71" y="408"/>
                  </a:lnTo>
                  <a:lnTo>
                    <a:pt x="57" y="440"/>
                  </a:lnTo>
                  <a:lnTo>
                    <a:pt x="44" y="473"/>
                  </a:lnTo>
                  <a:lnTo>
                    <a:pt x="33" y="506"/>
                  </a:lnTo>
                  <a:lnTo>
                    <a:pt x="22" y="541"/>
                  </a:lnTo>
                  <a:lnTo>
                    <a:pt x="14" y="575"/>
                  </a:lnTo>
                  <a:lnTo>
                    <a:pt x="8" y="611"/>
                  </a:lnTo>
                  <a:lnTo>
                    <a:pt x="4" y="646"/>
                  </a:lnTo>
                  <a:lnTo>
                    <a:pt x="1" y="683"/>
                  </a:lnTo>
                  <a:lnTo>
                    <a:pt x="0" y="721"/>
                  </a:lnTo>
                  <a:lnTo>
                    <a:pt x="0" y="721"/>
                  </a:lnTo>
                  <a:lnTo>
                    <a:pt x="1" y="757"/>
                  </a:lnTo>
                  <a:lnTo>
                    <a:pt x="4" y="794"/>
                  </a:lnTo>
                  <a:lnTo>
                    <a:pt x="8" y="830"/>
                  </a:lnTo>
                  <a:lnTo>
                    <a:pt x="14" y="865"/>
                  </a:lnTo>
                  <a:lnTo>
                    <a:pt x="22" y="900"/>
                  </a:lnTo>
                  <a:lnTo>
                    <a:pt x="33" y="934"/>
                  </a:lnTo>
                  <a:lnTo>
                    <a:pt x="44" y="967"/>
                  </a:lnTo>
                  <a:lnTo>
                    <a:pt x="57" y="1001"/>
                  </a:lnTo>
                  <a:lnTo>
                    <a:pt x="71" y="1032"/>
                  </a:lnTo>
                  <a:lnTo>
                    <a:pt x="87" y="1063"/>
                  </a:lnTo>
                  <a:lnTo>
                    <a:pt x="105" y="1093"/>
                  </a:lnTo>
                  <a:lnTo>
                    <a:pt x="123" y="1123"/>
                  </a:lnTo>
                  <a:lnTo>
                    <a:pt x="143" y="1151"/>
                  </a:lnTo>
                  <a:lnTo>
                    <a:pt x="165" y="1178"/>
                  </a:lnTo>
                  <a:lnTo>
                    <a:pt x="187" y="1204"/>
                  </a:lnTo>
                  <a:lnTo>
                    <a:pt x="211" y="1230"/>
                  </a:lnTo>
                  <a:lnTo>
                    <a:pt x="236" y="1253"/>
                  </a:lnTo>
                  <a:lnTo>
                    <a:pt x="262" y="1276"/>
                  </a:lnTo>
                  <a:lnTo>
                    <a:pt x="290" y="1298"/>
                  </a:lnTo>
                  <a:lnTo>
                    <a:pt x="317" y="1317"/>
                  </a:lnTo>
                  <a:lnTo>
                    <a:pt x="347" y="1336"/>
                  </a:lnTo>
                  <a:lnTo>
                    <a:pt x="377" y="1354"/>
                  </a:lnTo>
                  <a:lnTo>
                    <a:pt x="408" y="1369"/>
                  </a:lnTo>
                  <a:lnTo>
                    <a:pt x="440" y="1384"/>
                  </a:lnTo>
                  <a:lnTo>
                    <a:pt x="473" y="1396"/>
                  </a:lnTo>
                  <a:lnTo>
                    <a:pt x="506" y="1407"/>
                  </a:lnTo>
                  <a:lnTo>
                    <a:pt x="541" y="1418"/>
                  </a:lnTo>
                  <a:lnTo>
                    <a:pt x="575" y="1426"/>
                  </a:lnTo>
                  <a:lnTo>
                    <a:pt x="611" y="1432"/>
                  </a:lnTo>
                  <a:lnTo>
                    <a:pt x="646" y="1437"/>
                  </a:lnTo>
                  <a:lnTo>
                    <a:pt x="683" y="1439"/>
                  </a:lnTo>
                  <a:lnTo>
                    <a:pt x="721" y="1440"/>
                  </a:lnTo>
                  <a:lnTo>
                    <a:pt x="721" y="1440"/>
                  </a:lnTo>
                  <a:lnTo>
                    <a:pt x="757" y="1439"/>
                  </a:lnTo>
                  <a:lnTo>
                    <a:pt x="794" y="1437"/>
                  </a:lnTo>
                  <a:lnTo>
                    <a:pt x="830" y="1432"/>
                  </a:lnTo>
                  <a:lnTo>
                    <a:pt x="865" y="1426"/>
                  </a:lnTo>
                  <a:lnTo>
                    <a:pt x="900" y="1418"/>
                  </a:lnTo>
                  <a:lnTo>
                    <a:pt x="934" y="1407"/>
                  </a:lnTo>
                  <a:lnTo>
                    <a:pt x="967" y="1396"/>
                  </a:lnTo>
                  <a:lnTo>
                    <a:pt x="1001" y="1384"/>
                  </a:lnTo>
                  <a:lnTo>
                    <a:pt x="1032" y="1369"/>
                  </a:lnTo>
                  <a:lnTo>
                    <a:pt x="1063" y="1354"/>
                  </a:lnTo>
                  <a:lnTo>
                    <a:pt x="1093" y="1336"/>
                  </a:lnTo>
                  <a:lnTo>
                    <a:pt x="1123" y="1317"/>
                  </a:lnTo>
                  <a:lnTo>
                    <a:pt x="1151" y="1298"/>
                  </a:lnTo>
                  <a:lnTo>
                    <a:pt x="1178" y="1276"/>
                  </a:lnTo>
                  <a:lnTo>
                    <a:pt x="1204" y="1253"/>
                  </a:lnTo>
                  <a:lnTo>
                    <a:pt x="1230" y="1230"/>
                  </a:lnTo>
                  <a:lnTo>
                    <a:pt x="1253" y="1204"/>
                  </a:lnTo>
                  <a:lnTo>
                    <a:pt x="1275" y="1178"/>
                  </a:lnTo>
                  <a:lnTo>
                    <a:pt x="1298" y="1151"/>
                  </a:lnTo>
                  <a:lnTo>
                    <a:pt x="1317" y="1123"/>
                  </a:lnTo>
                  <a:lnTo>
                    <a:pt x="1336" y="1093"/>
                  </a:lnTo>
                  <a:lnTo>
                    <a:pt x="1354" y="1063"/>
                  </a:lnTo>
                  <a:lnTo>
                    <a:pt x="1369" y="1032"/>
                  </a:lnTo>
                  <a:lnTo>
                    <a:pt x="1384" y="1001"/>
                  </a:lnTo>
                  <a:lnTo>
                    <a:pt x="1396" y="967"/>
                  </a:lnTo>
                  <a:lnTo>
                    <a:pt x="1407" y="934"/>
                  </a:lnTo>
                  <a:lnTo>
                    <a:pt x="1418" y="900"/>
                  </a:lnTo>
                  <a:lnTo>
                    <a:pt x="1426" y="865"/>
                  </a:lnTo>
                  <a:lnTo>
                    <a:pt x="1432" y="830"/>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8"/>
                  </a:lnTo>
                  <a:lnTo>
                    <a:pt x="1354" y="377"/>
                  </a:lnTo>
                  <a:lnTo>
                    <a:pt x="1336" y="347"/>
                  </a:lnTo>
                  <a:lnTo>
                    <a:pt x="1317" y="317"/>
                  </a:lnTo>
                  <a:lnTo>
                    <a:pt x="1298" y="290"/>
                  </a:lnTo>
                  <a:lnTo>
                    <a:pt x="1275" y="262"/>
                  </a:lnTo>
                  <a:lnTo>
                    <a:pt x="1253" y="236"/>
                  </a:lnTo>
                  <a:lnTo>
                    <a:pt x="1230" y="211"/>
                  </a:lnTo>
                  <a:lnTo>
                    <a:pt x="1204" y="187"/>
                  </a:lnTo>
                  <a:lnTo>
                    <a:pt x="1178" y="165"/>
                  </a:lnTo>
                  <a:lnTo>
                    <a:pt x="1151" y="143"/>
                  </a:lnTo>
                  <a:lnTo>
                    <a:pt x="1123" y="123"/>
                  </a:lnTo>
                  <a:lnTo>
                    <a:pt x="1093" y="105"/>
                  </a:lnTo>
                  <a:lnTo>
                    <a:pt x="1063" y="87"/>
                  </a:lnTo>
                  <a:lnTo>
                    <a:pt x="1032" y="71"/>
                  </a:lnTo>
                  <a:lnTo>
                    <a:pt x="1001" y="57"/>
                  </a:lnTo>
                  <a:lnTo>
                    <a:pt x="967" y="44"/>
                  </a:lnTo>
                  <a:lnTo>
                    <a:pt x="934" y="33"/>
                  </a:lnTo>
                  <a:lnTo>
                    <a:pt x="900" y="22"/>
                  </a:lnTo>
                  <a:lnTo>
                    <a:pt x="865" y="14"/>
                  </a:lnTo>
                  <a:lnTo>
                    <a:pt x="830" y="8"/>
                  </a:lnTo>
                  <a:lnTo>
                    <a:pt x="794" y="4"/>
                  </a:lnTo>
                  <a:lnTo>
                    <a:pt x="757" y="1"/>
                  </a:lnTo>
                  <a:lnTo>
                    <a:pt x="721" y="0"/>
                  </a:lnTo>
                  <a:lnTo>
                    <a:pt x="721" y="0"/>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7" name="Freeform 14">
              <a:extLst>
                <a:ext uri="{FF2B5EF4-FFF2-40B4-BE49-F238E27FC236}">
                  <a16:creationId xmlns:a16="http://schemas.microsoft.com/office/drawing/2014/main" id="{E0019267-0DFC-494E-9CBE-3B81550ED8AC}"/>
                </a:ext>
              </a:extLst>
            </p:cNvPr>
            <p:cNvSpPr>
              <a:spLocks/>
            </p:cNvSpPr>
            <p:nvPr/>
          </p:nvSpPr>
          <p:spPr bwMode="auto">
            <a:xfrm>
              <a:off x="2659" y="1939"/>
              <a:ext cx="442" cy="442"/>
            </a:xfrm>
            <a:custGeom>
              <a:avLst/>
              <a:gdLst>
                <a:gd name="T0" fmla="*/ 696 w 1326"/>
                <a:gd name="T1" fmla="*/ 1 h 1326"/>
                <a:gd name="T2" fmla="*/ 794 w 1326"/>
                <a:gd name="T3" fmla="*/ 13 h 1326"/>
                <a:gd name="T4" fmla="*/ 887 w 1326"/>
                <a:gd name="T5" fmla="*/ 39 h 1326"/>
                <a:gd name="T6" fmla="*/ 975 w 1326"/>
                <a:gd name="T7" fmla="*/ 78 h 1326"/>
                <a:gd name="T8" fmla="*/ 1058 w 1326"/>
                <a:gd name="T9" fmla="*/ 130 h 1326"/>
                <a:gd name="T10" fmla="*/ 1132 w 1326"/>
                <a:gd name="T11" fmla="*/ 194 h 1326"/>
                <a:gd name="T12" fmla="*/ 1177 w 1326"/>
                <a:gd name="T13" fmla="*/ 243 h 1326"/>
                <a:gd name="T14" fmla="*/ 1233 w 1326"/>
                <a:gd name="T15" fmla="*/ 323 h 1326"/>
                <a:gd name="T16" fmla="*/ 1276 w 1326"/>
                <a:gd name="T17" fmla="*/ 409 h 1326"/>
                <a:gd name="T18" fmla="*/ 1307 w 1326"/>
                <a:gd name="T19" fmla="*/ 501 h 1326"/>
                <a:gd name="T20" fmla="*/ 1323 w 1326"/>
                <a:gd name="T21" fmla="*/ 597 h 1326"/>
                <a:gd name="T22" fmla="*/ 1326 w 1326"/>
                <a:gd name="T23" fmla="*/ 664 h 1326"/>
                <a:gd name="T24" fmla="*/ 1319 w 1326"/>
                <a:gd name="T25" fmla="*/ 761 h 1326"/>
                <a:gd name="T26" fmla="*/ 1298 w 1326"/>
                <a:gd name="T27" fmla="*/ 857 h 1326"/>
                <a:gd name="T28" fmla="*/ 1263 w 1326"/>
                <a:gd name="T29" fmla="*/ 947 h 1326"/>
                <a:gd name="T30" fmla="*/ 1215 w 1326"/>
                <a:gd name="T31" fmla="*/ 1031 h 1326"/>
                <a:gd name="T32" fmla="*/ 1155 w 1326"/>
                <a:gd name="T33" fmla="*/ 1109 h 1326"/>
                <a:gd name="T34" fmla="*/ 1109 w 1326"/>
                <a:gd name="T35" fmla="*/ 1155 h 1326"/>
                <a:gd name="T36" fmla="*/ 1031 w 1326"/>
                <a:gd name="T37" fmla="*/ 1215 h 1326"/>
                <a:gd name="T38" fmla="*/ 947 w 1326"/>
                <a:gd name="T39" fmla="*/ 1263 h 1326"/>
                <a:gd name="T40" fmla="*/ 857 w 1326"/>
                <a:gd name="T41" fmla="*/ 1298 h 1326"/>
                <a:gd name="T42" fmla="*/ 761 w 1326"/>
                <a:gd name="T43" fmla="*/ 1319 h 1326"/>
                <a:gd name="T44" fmla="*/ 664 w 1326"/>
                <a:gd name="T45" fmla="*/ 1326 h 1326"/>
                <a:gd name="T46" fmla="*/ 597 w 1326"/>
                <a:gd name="T47" fmla="*/ 1323 h 1326"/>
                <a:gd name="T48" fmla="*/ 501 w 1326"/>
                <a:gd name="T49" fmla="*/ 1307 h 1326"/>
                <a:gd name="T50" fmla="*/ 409 w 1326"/>
                <a:gd name="T51" fmla="*/ 1276 h 1326"/>
                <a:gd name="T52" fmla="*/ 323 w 1326"/>
                <a:gd name="T53" fmla="*/ 1233 h 1326"/>
                <a:gd name="T54" fmla="*/ 243 w 1326"/>
                <a:gd name="T55" fmla="*/ 1177 h 1326"/>
                <a:gd name="T56" fmla="*/ 194 w 1326"/>
                <a:gd name="T57" fmla="*/ 1132 h 1326"/>
                <a:gd name="T58" fmla="*/ 130 w 1326"/>
                <a:gd name="T59" fmla="*/ 1058 h 1326"/>
                <a:gd name="T60" fmla="*/ 78 w 1326"/>
                <a:gd name="T61" fmla="*/ 975 h 1326"/>
                <a:gd name="T62" fmla="*/ 39 w 1326"/>
                <a:gd name="T63" fmla="*/ 887 h 1326"/>
                <a:gd name="T64" fmla="*/ 13 w 1326"/>
                <a:gd name="T65" fmla="*/ 794 h 1326"/>
                <a:gd name="T66" fmla="*/ 1 w 1326"/>
                <a:gd name="T67" fmla="*/ 696 h 1326"/>
                <a:gd name="T68" fmla="*/ 1 w 1326"/>
                <a:gd name="T69" fmla="*/ 630 h 1326"/>
                <a:gd name="T70" fmla="*/ 13 w 1326"/>
                <a:gd name="T71" fmla="*/ 532 h 1326"/>
                <a:gd name="T72" fmla="*/ 39 w 1326"/>
                <a:gd name="T73" fmla="*/ 439 h 1326"/>
                <a:gd name="T74" fmla="*/ 78 w 1326"/>
                <a:gd name="T75" fmla="*/ 351 h 1326"/>
                <a:gd name="T76" fmla="*/ 130 w 1326"/>
                <a:gd name="T77" fmla="*/ 269 h 1326"/>
                <a:gd name="T78" fmla="*/ 194 w 1326"/>
                <a:gd name="T79" fmla="*/ 194 h 1326"/>
                <a:gd name="T80" fmla="*/ 243 w 1326"/>
                <a:gd name="T81" fmla="*/ 150 h 1326"/>
                <a:gd name="T82" fmla="*/ 323 w 1326"/>
                <a:gd name="T83" fmla="*/ 93 h 1326"/>
                <a:gd name="T84" fmla="*/ 409 w 1326"/>
                <a:gd name="T85" fmla="*/ 50 h 1326"/>
                <a:gd name="T86" fmla="*/ 501 w 1326"/>
                <a:gd name="T87" fmla="*/ 20 h 1326"/>
                <a:gd name="T88" fmla="*/ 597 w 1326"/>
                <a:gd name="T89"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6" h="1326">
                  <a:moveTo>
                    <a:pt x="664" y="0"/>
                  </a:moveTo>
                  <a:lnTo>
                    <a:pt x="664" y="0"/>
                  </a:lnTo>
                  <a:lnTo>
                    <a:pt x="696" y="1"/>
                  </a:lnTo>
                  <a:lnTo>
                    <a:pt x="729" y="3"/>
                  </a:lnTo>
                  <a:lnTo>
                    <a:pt x="761" y="7"/>
                  </a:lnTo>
                  <a:lnTo>
                    <a:pt x="794" y="13"/>
                  </a:lnTo>
                  <a:lnTo>
                    <a:pt x="825" y="20"/>
                  </a:lnTo>
                  <a:lnTo>
                    <a:pt x="857" y="28"/>
                  </a:lnTo>
                  <a:lnTo>
                    <a:pt x="887" y="39"/>
                  </a:lnTo>
                  <a:lnTo>
                    <a:pt x="918" y="50"/>
                  </a:lnTo>
                  <a:lnTo>
                    <a:pt x="947" y="63"/>
                  </a:lnTo>
                  <a:lnTo>
                    <a:pt x="975" y="78"/>
                  </a:lnTo>
                  <a:lnTo>
                    <a:pt x="1004" y="93"/>
                  </a:lnTo>
                  <a:lnTo>
                    <a:pt x="1031" y="111"/>
                  </a:lnTo>
                  <a:lnTo>
                    <a:pt x="1058" y="130"/>
                  </a:lnTo>
                  <a:lnTo>
                    <a:pt x="1083" y="150"/>
                  </a:lnTo>
                  <a:lnTo>
                    <a:pt x="1109" y="172"/>
                  </a:lnTo>
                  <a:lnTo>
                    <a:pt x="1132" y="194"/>
                  </a:lnTo>
                  <a:lnTo>
                    <a:pt x="1132" y="194"/>
                  </a:lnTo>
                  <a:lnTo>
                    <a:pt x="1155" y="218"/>
                  </a:lnTo>
                  <a:lnTo>
                    <a:pt x="1177" y="243"/>
                  </a:lnTo>
                  <a:lnTo>
                    <a:pt x="1197" y="269"/>
                  </a:lnTo>
                  <a:lnTo>
                    <a:pt x="1215" y="296"/>
                  </a:lnTo>
                  <a:lnTo>
                    <a:pt x="1233" y="323"/>
                  </a:lnTo>
                  <a:lnTo>
                    <a:pt x="1249" y="351"/>
                  </a:lnTo>
                  <a:lnTo>
                    <a:pt x="1263" y="380"/>
                  </a:lnTo>
                  <a:lnTo>
                    <a:pt x="1276" y="409"/>
                  </a:lnTo>
                  <a:lnTo>
                    <a:pt x="1287" y="439"/>
                  </a:lnTo>
                  <a:lnTo>
                    <a:pt x="1298" y="470"/>
                  </a:lnTo>
                  <a:lnTo>
                    <a:pt x="1307" y="501"/>
                  </a:lnTo>
                  <a:lnTo>
                    <a:pt x="1314" y="532"/>
                  </a:lnTo>
                  <a:lnTo>
                    <a:pt x="1319" y="565"/>
                  </a:lnTo>
                  <a:lnTo>
                    <a:pt x="1323" y="597"/>
                  </a:lnTo>
                  <a:lnTo>
                    <a:pt x="1326" y="630"/>
                  </a:lnTo>
                  <a:lnTo>
                    <a:pt x="1326" y="664"/>
                  </a:lnTo>
                  <a:lnTo>
                    <a:pt x="1326" y="664"/>
                  </a:lnTo>
                  <a:lnTo>
                    <a:pt x="1326" y="696"/>
                  </a:lnTo>
                  <a:lnTo>
                    <a:pt x="1323" y="729"/>
                  </a:lnTo>
                  <a:lnTo>
                    <a:pt x="1319" y="761"/>
                  </a:lnTo>
                  <a:lnTo>
                    <a:pt x="1314" y="794"/>
                  </a:lnTo>
                  <a:lnTo>
                    <a:pt x="1307" y="825"/>
                  </a:lnTo>
                  <a:lnTo>
                    <a:pt x="1298" y="857"/>
                  </a:lnTo>
                  <a:lnTo>
                    <a:pt x="1287" y="887"/>
                  </a:lnTo>
                  <a:lnTo>
                    <a:pt x="1276" y="918"/>
                  </a:lnTo>
                  <a:lnTo>
                    <a:pt x="1263" y="947"/>
                  </a:lnTo>
                  <a:lnTo>
                    <a:pt x="1249" y="975"/>
                  </a:lnTo>
                  <a:lnTo>
                    <a:pt x="1233" y="1004"/>
                  </a:lnTo>
                  <a:lnTo>
                    <a:pt x="1215" y="1031"/>
                  </a:lnTo>
                  <a:lnTo>
                    <a:pt x="1197" y="1058"/>
                  </a:lnTo>
                  <a:lnTo>
                    <a:pt x="1177" y="1083"/>
                  </a:lnTo>
                  <a:lnTo>
                    <a:pt x="1155" y="1109"/>
                  </a:lnTo>
                  <a:lnTo>
                    <a:pt x="1132" y="1132"/>
                  </a:lnTo>
                  <a:lnTo>
                    <a:pt x="1132" y="1132"/>
                  </a:lnTo>
                  <a:lnTo>
                    <a:pt x="1109" y="1155"/>
                  </a:lnTo>
                  <a:lnTo>
                    <a:pt x="1083" y="1177"/>
                  </a:lnTo>
                  <a:lnTo>
                    <a:pt x="1058" y="1197"/>
                  </a:lnTo>
                  <a:lnTo>
                    <a:pt x="1031" y="1215"/>
                  </a:lnTo>
                  <a:lnTo>
                    <a:pt x="1004" y="1233"/>
                  </a:lnTo>
                  <a:lnTo>
                    <a:pt x="975" y="1249"/>
                  </a:lnTo>
                  <a:lnTo>
                    <a:pt x="947" y="1263"/>
                  </a:lnTo>
                  <a:lnTo>
                    <a:pt x="918" y="1276"/>
                  </a:lnTo>
                  <a:lnTo>
                    <a:pt x="887" y="1287"/>
                  </a:lnTo>
                  <a:lnTo>
                    <a:pt x="857" y="1298"/>
                  </a:lnTo>
                  <a:lnTo>
                    <a:pt x="825" y="1307"/>
                  </a:lnTo>
                  <a:lnTo>
                    <a:pt x="794" y="1314"/>
                  </a:lnTo>
                  <a:lnTo>
                    <a:pt x="761" y="1319"/>
                  </a:lnTo>
                  <a:lnTo>
                    <a:pt x="729" y="1323"/>
                  </a:lnTo>
                  <a:lnTo>
                    <a:pt x="696" y="1326"/>
                  </a:lnTo>
                  <a:lnTo>
                    <a:pt x="664" y="1326"/>
                  </a:lnTo>
                  <a:lnTo>
                    <a:pt x="664" y="1326"/>
                  </a:lnTo>
                  <a:lnTo>
                    <a:pt x="630" y="1326"/>
                  </a:lnTo>
                  <a:lnTo>
                    <a:pt x="597" y="1323"/>
                  </a:lnTo>
                  <a:lnTo>
                    <a:pt x="565" y="1319"/>
                  </a:lnTo>
                  <a:lnTo>
                    <a:pt x="532" y="1314"/>
                  </a:lnTo>
                  <a:lnTo>
                    <a:pt x="501" y="1307"/>
                  </a:lnTo>
                  <a:lnTo>
                    <a:pt x="470" y="1298"/>
                  </a:lnTo>
                  <a:lnTo>
                    <a:pt x="439" y="1287"/>
                  </a:lnTo>
                  <a:lnTo>
                    <a:pt x="409" y="1276"/>
                  </a:lnTo>
                  <a:lnTo>
                    <a:pt x="380" y="1263"/>
                  </a:lnTo>
                  <a:lnTo>
                    <a:pt x="351" y="1249"/>
                  </a:lnTo>
                  <a:lnTo>
                    <a:pt x="323" y="1233"/>
                  </a:lnTo>
                  <a:lnTo>
                    <a:pt x="296" y="1215"/>
                  </a:lnTo>
                  <a:lnTo>
                    <a:pt x="269" y="1197"/>
                  </a:lnTo>
                  <a:lnTo>
                    <a:pt x="243" y="1177"/>
                  </a:lnTo>
                  <a:lnTo>
                    <a:pt x="218" y="1155"/>
                  </a:lnTo>
                  <a:lnTo>
                    <a:pt x="194" y="1132"/>
                  </a:lnTo>
                  <a:lnTo>
                    <a:pt x="194" y="1132"/>
                  </a:lnTo>
                  <a:lnTo>
                    <a:pt x="172" y="1109"/>
                  </a:lnTo>
                  <a:lnTo>
                    <a:pt x="150" y="1083"/>
                  </a:lnTo>
                  <a:lnTo>
                    <a:pt x="130" y="1058"/>
                  </a:lnTo>
                  <a:lnTo>
                    <a:pt x="111" y="1031"/>
                  </a:lnTo>
                  <a:lnTo>
                    <a:pt x="93" y="1004"/>
                  </a:lnTo>
                  <a:lnTo>
                    <a:pt x="78" y="975"/>
                  </a:lnTo>
                  <a:lnTo>
                    <a:pt x="63" y="947"/>
                  </a:lnTo>
                  <a:lnTo>
                    <a:pt x="50" y="918"/>
                  </a:lnTo>
                  <a:lnTo>
                    <a:pt x="39" y="887"/>
                  </a:lnTo>
                  <a:lnTo>
                    <a:pt x="28" y="857"/>
                  </a:lnTo>
                  <a:lnTo>
                    <a:pt x="20" y="825"/>
                  </a:lnTo>
                  <a:lnTo>
                    <a:pt x="13" y="794"/>
                  </a:lnTo>
                  <a:lnTo>
                    <a:pt x="7" y="761"/>
                  </a:lnTo>
                  <a:lnTo>
                    <a:pt x="3" y="729"/>
                  </a:lnTo>
                  <a:lnTo>
                    <a:pt x="1" y="696"/>
                  </a:lnTo>
                  <a:lnTo>
                    <a:pt x="0" y="664"/>
                  </a:lnTo>
                  <a:lnTo>
                    <a:pt x="0" y="664"/>
                  </a:lnTo>
                  <a:lnTo>
                    <a:pt x="1" y="630"/>
                  </a:lnTo>
                  <a:lnTo>
                    <a:pt x="3" y="597"/>
                  </a:lnTo>
                  <a:lnTo>
                    <a:pt x="7" y="565"/>
                  </a:lnTo>
                  <a:lnTo>
                    <a:pt x="13" y="532"/>
                  </a:lnTo>
                  <a:lnTo>
                    <a:pt x="20" y="501"/>
                  </a:lnTo>
                  <a:lnTo>
                    <a:pt x="28" y="470"/>
                  </a:lnTo>
                  <a:lnTo>
                    <a:pt x="39" y="439"/>
                  </a:lnTo>
                  <a:lnTo>
                    <a:pt x="50" y="409"/>
                  </a:lnTo>
                  <a:lnTo>
                    <a:pt x="63" y="380"/>
                  </a:lnTo>
                  <a:lnTo>
                    <a:pt x="78" y="351"/>
                  </a:lnTo>
                  <a:lnTo>
                    <a:pt x="93" y="323"/>
                  </a:lnTo>
                  <a:lnTo>
                    <a:pt x="111" y="296"/>
                  </a:lnTo>
                  <a:lnTo>
                    <a:pt x="130" y="269"/>
                  </a:lnTo>
                  <a:lnTo>
                    <a:pt x="150" y="243"/>
                  </a:lnTo>
                  <a:lnTo>
                    <a:pt x="172" y="218"/>
                  </a:lnTo>
                  <a:lnTo>
                    <a:pt x="194" y="194"/>
                  </a:lnTo>
                  <a:lnTo>
                    <a:pt x="194" y="194"/>
                  </a:lnTo>
                  <a:lnTo>
                    <a:pt x="218" y="172"/>
                  </a:lnTo>
                  <a:lnTo>
                    <a:pt x="243" y="150"/>
                  </a:lnTo>
                  <a:lnTo>
                    <a:pt x="269" y="130"/>
                  </a:lnTo>
                  <a:lnTo>
                    <a:pt x="296" y="111"/>
                  </a:lnTo>
                  <a:lnTo>
                    <a:pt x="323" y="93"/>
                  </a:lnTo>
                  <a:lnTo>
                    <a:pt x="351" y="78"/>
                  </a:lnTo>
                  <a:lnTo>
                    <a:pt x="380" y="63"/>
                  </a:lnTo>
                  <a:lnTo>
                    <a:pt x="409" y="50"/>
                  </a:lnTo>
                  <a:lnTo>
                    <a:pt x="439" y="39"/>
                  </a:lnTo>
                  <a:lnTo>
                    <a:pt x="470" y="28"/>
                  </a:lnTo>
                  <a:lnTo>
                    <a:pt x="501" y="20"/>
                  </a:lnTo>
                  <a:lnTo>
                    <a:pt x="532" y="13"/>
                  </a:lnTo>
                  <a:lnTo>
                    <a:pt x="565" y="7"/>
                  </a:lnTo>
                  <a:lnTo>
                    <a:pt x="597" y="3"/>
                  </a:lnTo>
                  <a:lnTo>
                    <a:pt x="630" y="1"/>
                  </a:lnTo>
                  <a:lnTo>
                    <a:pt x="6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8" name="Freeform 15">
              <a:extLst>
                <a:ext uri="{FF2B5EF4-FFF2-40B4-BE49-F238E27FC236}">
                  <a16:creationId xmlns:a16="http://schemas.microsoft.com/office/drawing/2014/main" id="{92A5305B-672B-463A-8D25-7923CF6B6B18}"/>
                </a:ext>
              </a:extLst>
            </p:cNvPr>
            <p:cNvSpPr>
              <a:spLocks/>
            </p:cNvSpPr>
            <p:nvPr/>
          </p:nvSpPr>
          <p:spPr bwMode="auto">
            <a:xfrm>
              <a:off x="2640" y="1920"/>
              <a:ext cx="480" cy="480"/>
            </a:xfrm>
            <a:custGeom>
              <a:avLst/>
              <a:gdLst>
                <a:gd name="T0" fmla="*/ 683 w 1440"/>
                <a:gd name="T1" fmla="*/ 1 h 1440"/>
                <a:gd name="T2" fmla="*/ 575 w 1440"/>
                <a:gd name="T3" fmla="*/ 14 h 1440"/>
                <a:gd name="T4" fmla="*/ 473 w 1440"/>
                <a:gd name="T5" fmla="*/ 44 h 1440"/>
                <a:gd name="T6" fmla="*/ 377 w 1440"/>
                <a:gd name="T7" fmla="*/ 87 h 1440"/>
                <a:gd name="T8" fmla="*/ 290 w 1440"/>
                <a:gd name="T9" fmla="*/ 143 h 1440"/>
                <a:gd name="T10" fmla="*/ 211 w 1440"/>
                <a:gd name="T11" fmla="*/ 211 h 1440"/>
                <a:gd name="T12" fmla="*/ 143 w 1440"/>
                <a:gd name="T13" fmla="*/ 290 h 1440"/>
                <a:gd name="T14" fmla="*/ 87 w 1440"/>
                <a:gd name="T15" fmla="*/ 377 h 1440"/>
                <a:gd name="T16" fmla="*/ 44 w 1440"/>
                <a:gd name="T17" fmla="*/ 473 h 1440"/>
                <a:gd name="T18" fmla="*/ 14 w 1440"/>
                <a:gd name="T19" fmla="*/ 575 h 1440"/>
                <a:gd name="T20" fmla="*/ 1 w 1440"/>
                <a:gd name="T21" fmla="*/ 683 h 1440"/>
                <a:gd name="T22" fmla="*/ 1 w 1440"/>
                <a:gd name="T23" fmla="*/ 757 h 1440"/>
                <a:gd name="T24" fmla="*/ 14 w 1440"/>
                <a:gd name="T25" fmla="*/ 865 h 1440"/>
                <a:gd name="T26" fmla="*/ 44 w 1440"/>
                <a:gd name="T27" fmla="*/ 967 h 1440"/>
                <a:gd name="T28" fmla="*/ 87 w 1440"/>
                <a:gd name="T29" fmla="*/ 1063 h 1440"/>
                <a:gd name="T30" fmla="*/ 143 w 1440"/>
                <a:gd name="T31" fmla="*/ 1151 h 1440"/>
                <a:gd name="T32" fmla="*/ 211 w 1440"/>
                <a:gd name="T33" fmla="*/ 1230 h 1440"/>
                <a:gd name="T34" fmla="*/ 290 w 1440"/>
                <a:gd name="T35" fmla="*/ 1298 h 1440"/>
                <a:gd name="T36" fmla="*/ 377 w 1440"/>
                <a:gd name="T37" fmla="*/ 1354 h 1440"/>
                <a:gd name="T38" fmla="*/ 473 w 1440"/>
                <a:gd name="T39" fmla="*/ 1396 h 1440"/>
                <a:gd name="T40" fmla="*/ 575 w 1440"/>
                <a:gd name="T41" fmla="*/ 1426 h 1440"/>
                <a:gd name="T42" fmla="*/ 683 w 1440"/>
                <a:gd name="T43" fmla="*/ 1439 h 1440"/>
                <a:gd name="T44" fmla="*/ 757 w 1440"/>
                <a:gd name="T45" fmla="*/ 1439 h 1440"/>
                <a:gd name="T46" fmla="*/ 865 w 1440"/>
                <a:gd name="T47" fmla="*/ 1426 h 1440"/>
                <a:gd name="T48" fmla="*/ 967 w 1440"/>
                <a:gd name="T49" fmla="*/ 1396 h 1440"/>
                <a:gd name="T50" fmla="*/ 1063 w 1440"/>
                <a:gd name="T51" fmla="*/ 1354 h 1440"/>
                <a:gd name="T52" fmla="*/ 1151 w 1440"/>
                <a:gd name="T53" fmla="*/ 1298 h 1440"/>
                <a:gd name="T54" fmla="*/ 1230 w 1440"/>
                <a:gd name="T55" fmla="*/ 1230 h 1440"/>
                <a:gd name="T56" fmla="*/ 1298 w 1440"/>
                <a:gd name="T57" fmla="*/ 1151 h 1440"/>
                <a:gd name="T58" fmla="*/ 1354 w 1440"/>
                <a:gd name="T59" fmla="*/ 1063 h 1440"/>
                <a:gd name="T60" fmla="*/ 1396 w 1440"/>
                <a:gd name="T61" fmla="*/ 967 h 1440"/>
                <a:gd name="T62" fmla="*/ 1426 w 1440"/>
                <a:gd name="T63" fmla="*/ 865 h 1440"/>
                <a:gd name="T64" fmla="*/ 1439 w 1440"/>
                <a:gd name="T65" fmla="*/ 757 h 1440"/>
                <a:gd name="T66" fmla="*/ 1439 w 1440"/>
                <a:gd name="T67" fmla="*/ 683 h 1440"/>
                <a:gd name="T68" fmla="*/ 1426 w 1440"/>
                <a:gd name="T69" fmla="*/ 575 h 1440"/>
                <a:gd name="T70" fmla="*/ 1396 w 1440"/>
                <a:gd name="T71" fmla="*/ 473 h 1440"/>
                <a:gd name="T72" fmla="*/ 1354 w 1440"/>
                <a:gd name="T73" fmla="*/ 377 h 1440"/>
                <a:gd name="T74" fmla="*/ 1298 w 1440"/>
                <a:gd name="T75" fmla="*/ 290 h 1440"/>
                <a:gd name="T76" fmla="*/ 1230 w 1440"/>
                <a:gd name="T77" fmla="*/ 211 h 1440"/>
                <a:gd name="T78" fmla="*/ 1151 w 1440"/>
                <a:gd name="T79" fmla="*/ 143 h 1440"/>
                <a:gd name="T80" fmla="*/ 1063 w 1440"/>
                <a:gd name="T81" fmla="*/ 87 h 1440"/>
                <a:gd name="T82" fmla="*/ 967 w 1440"/>
                <a:gd name="T83" fmla="*/ 44 h 1440"/>
                <a:gd name="T84" fmla="*/ 865 w 1440"/>
                <a:gd name="T85" fmla="*/ 14 h 1440"/>
                <a:gd name="T86" fmla="*/ 757 w 1440"/>
                <a:gd name="T87" fmla="*/ 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0" h="1440">
                  <a:moveTo>
                    <a:pt x="721" y="0"/>
                  </a:moveTo>
                  <a:lnTo>
                    <a:pt x="721" y="0"/>
                  </a:lnTo>
                  <a:lnTo>
                    <a:pt x="683" y="1"/>
                  </a:lnTo>
                  <a:lnTo>
                    <a:pt x="646" y="4"/>
                  </a:lnTo>
                  <a:lnTo>
                    <a:pt x="611" y="8"/>
                  </a:lnTo>
                  <a:lnTo>
                    <a:pt x="575" y="14"/>
                  </a:lnTo>
                  <a:lnTo>
                    <a:pt x="541" y="22"/>
                  </a:lnTo>
                  <a:lnTo>
                    <a:pt x="506" y="33"/>
                  </a:lnTo>
                  <a:lnTo>
                    <a:pt x="473" y="44"/>
                  </a:lnTo>
                  <a:lnTo>
                    <a:pt x="440" y="57"/>
                  </a:lnTo>
                  <a:lnTo>
                    <a:pt x="408" y="71"/>
                  </a:lnTo>
                  <a:lnTo>
                    <a:pt x="377" y="87"/>
                  </a:lnTo>
                  <a:lnTo>
                    <a:pt x="347" y="105"/>
                  </a:lnTo>
                  <a:lnTo>
                    <a:pt x="317" y="123"/>
                  </a:lnTo>
                  <a:lnTo>
                    <a:pt x="290" y="143"/>
                  </a:lnTo>
                  <a:lnTo>
                    <a:pt x="262" y="165"/>
                  </a:lnTo>
                  <a:lnTo>
                    <a:pt x="236" y="187"/>
                  </a:lnTo>
                  <a:lnTo>
                    <a:pt x="211" y="211"/>
                  </a:lnTo>
                  <a:lnTo>
                    <a:pt x="187" y="236"/>
                  </a:lnTo>
                  <a:lnTo>
                    <a:pt x="165" y="262"/>
                  </a:lnTo>
                  <a:lnTo>
                    <a:pt x="143" y="290"/>
                  </a:lnTo>
                  <a:lnTo>
                    <a:pt x="123" y="317"/>
                  </a:lnTo>
                  <a:lnTo>
                    <a:pt x="105" y="347"/>
                  </a:lnTo>
                  <a:lnTo>
                    <a:pt x="87" y="377"/>
                  </a:lnTo>
                  <a:lnTo>
                    <a:pt x="71" y="408"/>
                  </a:lnTo>
                  <a:lnTo>
                    <a:pt x="57" y="440"/>
                  </a:lnTo>
                  <a:lnTo>
                    <a:pt x="44" y="473"/>
                  </a:lnTo>
                  <a:lnTo>
                    <a:pt x="33" y="506"/>
                  </a:lnTo>
                  <a:lnTo>
                    <a:pt x="22" y="541"/>
                  </a:lnTo>
                  <a:lnTo>
                    <a:pt x="14" y="575"/>
                  </a:lnTo>
                  <a:lnTo>
                    <a:pt x="8" y="611"/>
                  </a:lnTo>
                  <a:lnTo>
                    <a:pt x="4" y="646"/>
                  </a:lnTo>
                  <a:lnTo>
                    <a:pt x="1" y="683"/>
                  </a:lnTo>
                  <a:lnTo>
                    <a:pt x="0" y="721"/>
                  </a:lnTo>
                  <a:lnTo>
                    <a:pt x="0" y="721"/>
                  </a:lnTo>
                  <a:lnTo>
                    <a:pt x="1" y="757"/>
                  </a:lnTo>
                  <a:lnTo>
                    <a:pt x="4" y="794"/>
                  </a:lnTo>
                  <a:lnTo>
                    <a:pt x="8" y="830"/>
                  </a:lnTo>
                  <a:lnTo>
                    <a:pt x="14" y="865"/>
                  </a:lnTo>
                  <a:lnTo>
                    <a:pt x="22" y="900"/>
                  </a:lnTo>
                  <a:lnTo>
                    <a:pt x="33" y="934"/>
                  </a:lnTo>
                  <a:lnTo>
                    <a:pt x="44" y="967"/>
                  </a:lnTo>
                  <a:lnTo>
                    <a:pt x="57" y="1001"/>
                  </a:lnTo>
                  <a:lnTo>
                    <a:pt x="71" y="1032"/>
                  </a:lnTo>
                  <a:lnTo>
                    <a:pt x="87" y="1063"/>
                  </a:lnTo>
                  <a:lnTo>
                    <a:pt x="105" y="1093"/>
                  </a:lnTo>
                  <a:lnTo>
                    <a:pt x="123" y="1123"/>
                  </a:lnTo>
                  <a:lnTo>
                    <a:pt x="143" y="1151"/>
                  </a:lnTo>
                  <a:lnTo>
                    <a:pt x="165" y="1178"/>
                  </a:lnTo>
                  <a:lnTo>
                    <a:pt x="187" y="1204"/>
                  </a:lnTo>
                  <a:lnTo>
                    <a:pt x="211" y="1230"/>
                  </a:lnTo>
                  <a:lnTo>
                    <a:pt x="236" y="1253"/>
                  </a:lnTo>
                  <a:lnTo>
                    <a:pt x="262" y="1276"/>
                  </a:lnTo>
                  <a:lnTo>
                    <a:pt x="290" y="1298"/>
                  </a:lnTo>
                  <a:lnTo>
                    <a:pt x="317" y="1317"/>
                  </a:lnTo>
                  <a:lnTo>
                    <a:pt x="347" y="1336"/>
                  </a:lnTo>
                  <a:lnTo>
                    <a:pt x="377" y="1354"/>
                  </a:lnTo>
                  <a:lnTo>
                    <a:pt x="408" y="1369"/>
                  </a:lnTo>
                  <a:lnTo>
                    <a:pt x="440" y="1384"/>
                  </a:lnTo>
                  <a:lnTo>
                    <a:pt x="473" y="1396"/>
                  </a:lnTo>
                  <a:lnTo>
                    <a:pt x="506" y="1407"/>
                  </a:lnTo>
                  <a:lnTo>
                    <a:pt x="541" y="1418"/>
                  </a:lnTo>
                  <a:lnTo>
                    <a:pt x="575" y="1426"/>
                  </a:lnTo>
                  <a:lnTo>
                    <a:pt x="611" y="1432"/>
                  </a:lnTo>
                  <a:lnTo>
                    <a:pt x="646" y="1437"/>
                  </a:lnTo>
                  <a:lnTo>
                    <a:pt x="683" y="1439"/>
                  </a:lnTo>
                  <a:lnTo>
                    <a:pt x="721" y="1440"/>
                  </a:lnTo>
                  <a:lnTo>
                    <a:pt x="721" y="1440"/>
                  </a:lnTo>
                  <a:lnTo>
                    <a:pt x="757" y="1439"/>
                  </a:lnTo>
                  <a:lnTo>
                    <a:pt x="794" y="1437"/>
                  </a:lnTo>
                  <a:lnTo>
                    <a:pt x="830" y="1432"/>
                  </a:lnTo>
                  <a:lnTo>
                    <a:pt x="865" y="1426"/>
                  </a:lnTo>
                  <a:lnTo>
                    <a:pt x="900" y="1418"/>
                  </a:lnTo>
                  <a:lnTo>
                    <a:pt x="934" y="1407"/>
                  </a:lnTo>
                  <a:lnTo>
                    <a:pt x="967" y="1396"/>
                  </a:lnTo>
                  <a:lnTo>
                    <a:pt x="1001" y="1384"/>
                  </a:lnTo>
                  <a:lnTo>
                    <a:pt x="1032" y="1369"/>
                  </a:lnTo>
                  <a:lnTo>
                    <a:pt x="1063" y="1354"/>
                  </a:lnTo>
                  <a:lnTo>
                    <a:pt x="1093" y="1336"/>
                  </a:lnTo>
                  <a:lnTo>
                    <a:pt x="1123" y="1317"/>
                  </a:lnTo>
                  <a:lnTo>
                    <a:pt x="1151" y="1298"/>
                  </a:lnTo>
                  <a:lnTo>
                    <a:pt x="1178" y="1276"/>
                  </a:lnTo>
                  <a:lnTo>
                    <a:pt x="1204" y="1253"/>
                  </a:lnTo>
                  <a:lnTo>
                    <a:pt x="1230" y="1230"/>
                  </a:lnTo>
                  <a:lnTo>
                    <a:pt x="1253" y="1204"/>
                  </a:lnTo>
                  <a:lnTo>
                    <a:pt x="1275" y="1178"/>
                  </a:lnTo>
                  <a:lnTo>
                    <a:pt x="1298" y="1151"/>
                  </a:lnTo>
                  <a:lnTo>
                    <a:pt x="1317" y="1123"/>
                  </a:lnTo>
                  <a:lnTo>
                    <a:pt x="1336" y="1093"/>
                  </a:lnTo>
                  <a:lnTo>
                    <a:pt x="1354" y="1063"/>
                  </a:lnTo>
                  <a:lnTo>
                    <a:pt x="1369" y="1032"/>
                  </a:lnTo>
                  <a:lnTo>
                    <a:pt x="1384" y="1001"/>
                  </a:lnTo>
                  <a:lnTo>
                    <a:pt x="1396" y="967"/>
                  </a:lnTo>
                  <a:lnTo>
                    <a:pt x="1407" y="934"/>
                  </a:lnTo>
                  <a:lnTo>
                    <a:pt x="1418" y="900"/>
                  </a:lnTo>
                  <a:lnTo>
                    <a:pt x="1426" y="865"/>
                  </a:lnTo>
                  <a:lnTo>
                    <a:pt x="1432" y="830"/>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8"/>
                  </a:lnTo>
                  <a:lnTo>
                    <a:pt x="1354" y="377"/>
                  </a:lnTo>
                  <a:lnTo>
                    <a:pt x="1336" y="347"/>
                  </a:lnTo>
                  <a:lnTo>
                    <a:pt x="1317" y="317"/>
                  </a:lnTo>
                  <a:lnTo>
                    <a:pt x="1298" y="290"/>
                  </a:lnTo>
                  <a:lnTo>
                    <a:pt x="1275" y="262"/>
                  </a:lnTo>
                  <a:lnTo>
                    <a:pt x="1253" y="236"/>
                  </a:lnTo>
                  <a:lnTo>
                    <a:pt x="1230" y="211"/>
                  </a:lnTo>
                  <a:lnTo>
                    <a:pt x="1204" y="187"/>
                  </a:lnTo>
                  <a:lnTo>
                    <a:pt x="1178" y="165"/>
                  </a:lnTo>
                  <a:lnTo>
                    <a:pt x="1151" y="143"/>
                  </a:lnTo>
                  <a:lnTo>
                    <a:pt x="1123" y="123"/>
                  </a:lnTo>
                  <a:lnTo>
                    <a:pt x="1093" y="105"/>
                  </a:lnTo>
                  <a:lnTo>
                    <a:pt x="1063" y="87"/>
                  </a:lnTo>
                  <a:lnTo>
                    <a:pt x="1032" y="71"/>
                  </a:lnTo>
                  <a:lnTo>
                    <a:pt x="1001" y="57"/>
                  </a:lnTo>
                  <a:lnTo>
                    <a:pt x="967" y="44"/>
                  </a:lnTo>
                  <a:lnTo>
                    <a:pt x="934" y="33"/>
                  </a:lnTo>
                  <a:lnTo>
                    <a:pt x="900" y="22"/>
                  </a:lnTo>
                  <a:lnTo>
                    <a:pt x="865" y="14"/>
                  </a:lnTo>
                  <a:lnTo>
                    <a:pt x="830" y="8"/>
                  </a:lnTo>
                  <a:lnTo>
                    <a:pt x="794" y="4"/>
                  </a:lnTo>
                  <a:lnTo>
                    <a:pt x="757" y="1"/>
                  </a:lnTo>
                  <a:lnTo>
                    <a:pt x="721" y="0"/>
                  </a:lnTo>
                  <a:lnTo>
                    <a:pt x="7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79" name="Titel 1"/>
          <p:cNvSpPr>
            <a:spLocks noGrp="1"/>
          </p:cNvSpPr>
          <p:nvPr>
            <p:ph type="title"/>
          </p:nvPr>
        </p:nvSpPr>
        <p:spPr>
          <a:xfrm>
            <a:off x="-1" y="185674"/>
            <a:ext cx="11736554" cy="533205"/>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de-DE" sz="2800" dirty="0">
                <a:solidFill>
                  <a:srgbClr val="FFFFFF"/>
                </a:solidFill>
                <a:latin typeface="TKTypeMedium"/>
              </a:rPr>
              <a:t>thyssenkrupp stosuje holistyczne podejście do zrównoważonego rozwoju i</a:t>
            </a:r>
          </a:p>
        </p:txBody>
      </p:sp>
      <p:sp>
        <p:nvSpPr>
          <p:cNvPr id="80" name="Rechteck 79"/>
          <p:cNvSpPr>
            <a:spLocks/>
          </p:cNvSpPr>
          <p:nvPr/>
        </p:nvSpPr>
        <p:spPr>
          <a:xfrm>
            <a:off x="0" y="850621"/>
            <a:ext cx="10642392" cy="533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pl-PL" sz="2800" dirty="0">
                <a:solidFill>
                  <a:srgbClr val="FFFFFF"/>
                </a:solidFill>
                <a:latin typeface="TKTypeMedium"/>
              </a:rPr>
              <a:t>kieruje </a:t>
            </a:r>
            <a:r>
              <a:rPr lang="de-DE" sz="2800" dirty="0" err="1">
                <a:solidFill>
                  <a:srgbClr val="FFFFFF"/>
                </a:solidFill>
                <a:latin typeface="TKTypeMedium"/>
              </a:rPr>
              <a:t>oczekiwaniami</a:t>
            </a:r>
            <a:r>
              <a:rPr lang="de-DE" sz="2800" dirty="0">
                <a:solidFill>
                  <a:srgbClr val="FFFFFF"/>
                </a:solidFill>
                <a:latin typeface="TKTypeMedium"/>
              </a:rPr>
              <a:t> poprzez przejrzystość, komunikację i strategię</a:t>
            </a:r>
          </a:p>
        </p:txBody>
      </p:sp>
    </p:spTree>
    <p:extLst>
      <p:ext uri="{BB962C8B-B14F-4D97-AF65-F5344CB8AC3E}">
        <p14:creationId xmlns:p14="http://schemas.microsoft.com/office/powerpoint/2010/main" val="373312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xmlns:a16="http://schemas.microsoft.com/office/drawing/2014/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2" imgW="273" imgH="273" progId="TCLayout.ActiveDocument.1">
                  <p:embed/>
                </p:oleObj>
              </mc:Choice>
              <mc:Fallback>
                <p:oleObj name="think-cell Folie" r:id="rId12" imgW="273" imgH="273" progId="TCLayout.ActiveDocument.1">
                  <p:embed/>
                  <p:pic>
                    <p:nvPicPr>
                      <p:cNvPr id="16" name="Objekt 15"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86C6CB73-A81D-38A2-0C57-096642500C86}"/>
              </a:ext>
            </a:extLst>
          </p:cNvPr>
          <p:cNvSpPr/>
          <p:nvPr/>
        </p:nvSpPr>
        <p:spPr>
          <a:xfrm>
            <a:off x="0" y="0"/>
            <a:ext cx="609593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de-DE" sz="1600" dirty="0" err="1">
              <a:solidFill>
                <a:schemeClr val="tx1"/>
              </a:solidFill>
            </a:endParaRPr>
          </a:p>
        </p:txBody>
      </p:sp>
      <p:grpSp>
        <p:nvGrpSpPr>
          <p:cNvPr id="3" name="Group 342">
            <a:extLst>
              <a:ext uri="{FF2B5EF4-FFF2-40B4-BE49-F238E27FC236}">
                <a16:creationId xmlns:a16="http://schemas.microsoft.com/office/drawing/2014/main" id="{9920963C-1E4E-9D80-6147-62DBC0D89E5C}"/>
              </a:ext>
            </a:extLst>
          </p:cNvPr>
          <p:cNvGrpSpPr>
            <a:grpSpLocks noChangeAspect="1"/>
          </p:cNvGrpSpPr>
          <p:nvPr/>
        </p:nvGrpSpPr>
        <p:grpSpPr bwMode="auto">
          <a:xfrm>
            <a:off x="7525123" y="1671294"/>
            <a:ext cx="3515412" cy="3515412"/>
            <a:chOff x="-1551" y="611"/>
            <a:chExt cx="2268" cy="2268"/>
          </a:xfrm>
          <a:solidFill>
            <a:schemeClr val="accent5"/>
          </a:solidFill>
        </p:grpSpPr>
        <p:sp>
          <p:nvSpPr>
            <p:cNvPr id="4" name="Freeform 344">
              <a:extLst>
                <a:ext uri="{FF2B5EF4-FFF2-40B4-BE49-F238E27FC236}">
                  <a16:creationId xmlns:a16="http://schemas.microsoft.com/office/drawing/2014/main" id="{F6692821-5823-8D18-EB60-2CDB7DD61017}"/>
                </a:ext>
              </a:extLst>
            </p:cNvPr>
            <p:cNvSpPr>
              <a:spLocks noEditPoints="1"/>
            </p:cNvSpPr>
            <p:nvPr/>
          </p:nvSpPr>
          <p:spPr bwMode="auto">
            <a:xfrm>
              <a:off x="-1551" y="611"/>
              <a:ext cx="2268" cy="2268"/>
            </a:xfrm>
            <a:custGeom>
              <a:avLst/>
              <a:gdLst>
                <a:gd name="T0" fmla="*/ 1878 w 4536"/>
                <a:gd name="T1" fmla="*/ 215 h 4536"/>
                <a:gd name="T2" fmla="*/ 1398 w 4536"/>
                <a:gd name="T3" fmla="*/ 368 h 4536"/>
                <a:gd name="T4" fmla="*/ 975 w 4536"/>
                <a:gd name="T5" fmla="*/ 627 h 4536"/>
                <a:gd name="T6" fmla="*/ 627 w 4536"/>
                <a:gd name="T7" fmla="*/ 975 h 4536"/>
                <a:gd name="T8" fmla="*/ 368 w 4536"/>
                <a:gd name="T9" fmla="*/ 1398 h 4536"/>
                <a:gd name="T10" fmla="*/ 213 w 4536"/>
                <a:gd name="T11" fmla="*/ 1878 h 4536"/>
                <a:gd name="T12" fmla="*/ 182 w 4536"/>
                <a:gd name="T13" fmla="*/ 2400 h 4536"/>
                <a:gd name="T14" fmla="*/ 277 w 4536"/>
                <a:gd name="T15" fmla="*/ 2904 h 4536"/>
                <a:gd name="T16" fmla="*/ 485 w 4536"/>
                <a:gd name="T17" fmla="*/ 3357 h 4536"/>
                <a:gd name="T18" fmla="*/ 790 w 4536"/>
                <a:gd name="T19" fmla="*/ 3746 h 4536"/>
                <a:gd name="T20" fmla="*/ 1179 w 4536"/>
                <a:gd name="T21" fmla="*/ 4051 h 4536"/>
                <a:gd name="T22" fmla="*/ 1632 w 4536"/>
                <a:gd name="T23" fmla="*/ 4259 h 4536"/>
                <a:gd name="T24" fmla="*/ 2136 w 4536"/>
                <a:gd name="T25" fmla="*/ 4354 h 4536"/>
                <a:gd name="T26" fmla="*/ 2658 w 4536"/>
                <a:gd name="T27" fmla="*/ 4323 h 4536"/>
                <a:gd name="T28" fmla="*/ 3138 w 4536"/>
                <a:gd name="T29" fmla="*/ 4168 h 4536"/>
                <a:gd name="T30" fmla="*/ 3561 w 4536"/>
                <a:gd name="T31" fmla="*/ 3909 h 4536"/>
                <a:gd name="T32" fmla="*/ 3909 w 4536"/>
                <a:gd name="T33" fmla="*/ 3561 h 4536"/>
                <a:gd name="T34" fmla="*/ 4168 w 4536"/>
                <a:gd name="T35" fmla="*/ 3138 h 4536"/>
                <a:gd name="T36" fmla="*/ 4321 w 4536"/>
                <a:gd name="T37" fmla="*/ 2658 h 4536"/>
                <a:gd name="T38" fmla="*/ 4354 w 4536"/>
                <a:gd name="T39" fmla="*/ 2136 h 4536"/>
                <a:gd name="T40" fmla="*/ 4259 w 4536"/>
                <a:gd name="T41" fmla="*/ 1632 h 4536"/>
                <a:gd name="T42" fmla="*/ 4051 w 4536"/>
                <a:gd name="T43" fmla="*/ 1179 h 4536"/>
                <a:gd name="T44" fmla="*/ 3745 w 4536"/>
                <a:gd name="T45" fmla="*/ 791 h 4536"/>
                <a:gd name="T46" fmla="*/ 3357 w 4536"/>
                <a:gd name="T47" fmla="*/ 485 h 4536"/>
                <a:gd name="T48" fmla="*/ 2904 w 4536"/>
                <a:gd name="T49" fmla="*/ 277 h 4536"/>
                <a:gd name="T50" fmla="*/ 2400 w 4536"/>
                <a:gd name="T51" fmla="*/ 182 h 4536"/>
                <a:gd name="T52" fmla="*/ 2542 w 4536"/>
                <a:gd name="T53" fmla="*/ 17 h 4536"/>
                <a:gd name="T54" fmla="*/ 3058 w 4536"/>
                <a:gd name="T55" fmla="*/ 142 h 4536"/>
                <a:gd name="T56" fmla="*/ 3521 w 4536"/>
                <a:gd name="T57" fmla="*/ 379 h 4536"/>
                <a:gd name="T58" fmla="*/ 3916 w 4536"/>
                <a:gd name="T59" fmla="*/ 712 h 4536"/>
                <a:gd name="T60" fmla="*/ 4226 w 4536"/>
                <a:gd name="T61" fmla="*/ 1125 h 4536"/>
                <a:gd name="T62" fmla="*/ 4435 w 4536"/>
                <a:gd name="T63" fmla="*/ 1603 h 4536"/>
                <a:gd name="T64" fmla="*/ 4532 w 4536"/>
                <a:gd name="T65" fmla="*/ 2130 h 4536"/>
                <a:gd name="T66" fmla="*/ 4499 w 4536"/>
                <a:gd name="T67" fmla="*/ 2676 h 4536"/>
                <a:gd name="T68" fmla="*/ 4344 w 4536"/>
                <a:gd name="T69" fmla="*/ 3180 h 4536"/>
                <a:gd name="T70" fmla="*/ 4081 w 4536"/>
                <a:gd name="T71" fmla="*/ 3627 h 4536"/>
                <a:gd name="T72" fmla="*/ 3727 w 4536"/>
                <a:gd name="T73" fmla="*/ 4002 h 4536"/>
                <a:gd name="T74" fmla="*/ 3298 w 4536"/>
                <a:gd name="T75" fmla="*/ 4288 h 4536"/>
                <a:gd name="T76" fmla="*/ 2805 w 4536"/>
                <a:gd name="T77" fmla="*/ 4471 h 4536"/>
                <a:gd name="T78" fmla="*/ 2268 w 4536"/>
                <a:gd name="T79" fmla="*/ 4536 h 4536"/>
                <a:gd name="T80" fmla="*/ 1729 w 4536"/>
                <a:gd name="T81" fmla="*/ 4471 h 4536"/>
                <a:gd name="T82" fmla="*/ 1238 w 4536"/>
                <a:gd name="T83" fmla="*/ 4288 h 4536"/>
                <a:gd name="T84" fmla="*/ 807 w 4536"/>
                <a:gd name="T85" fmla="*/ 4002 h 4536"/>
                <a:gd name="T86" fmla="*/ 453 w 4536"/>
                <a:gd name="T87" fmla="*/ 3627 h 4536"/>
                <a:gd name="T88" fmla="*/ 191 w 4536"/>
                <a:gd name="T89" fmla="*/ 3180 h 4536"/>
                <a:gd name="T90" fmla="*/ 37 w 4536"/>
                <a:gd name="T91" fmla="*/ 2676 h 4536"/>
                <a:gd name="T92" fmla="*/ 4 w 4536"/>
                <a:gd name="T93" fmla="*/ 2130 h 4536"/>
                <a:gd name="T94" fmla="*/ 99 w 4536"/>
                <a:gd name="T95" fmla="*/ 1603 h 4536"/>
                <a:gd name="T96" fmla="*/ 310 w 4536"/>
                <a:gd name="T97" fmla="*/ 1125 h 4536"/>
                <a:gd name="T98" fmla="*/ 620 w 4536"/>
                <a:gd name="T99" fmla="*/ 712 h 4536"/>
                <a:gd name="T100" fmla="*/ 1013 w 4536"/>
                <a:gd name="T101" fmla="*/ 379 h 4536"/>
                <a:gd name="T102" fmla="*/ 1477 w 4536"/>
                <a:gd name="T103" fmla="*/ 142 h 4536"/>
                <a:gd name="T104" fmla="*/ 1994 w 4536"/>
                <a:gd name="T105" fmla="*/ 17 h 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6" h="4536">
                  <a:moveTo>
                    <a:pt x="2268" y="178"/>
                  </a:moveTo>
                  <a:lnTo>
                    <a:pt x="2136" y="182"/>
                  </a:lnTo>
                  <a:lnTo>
                    <a:pt x="2006" y="194"/>
                  </a:lnTo>
                  <a:lnTo>
                    <a:pt x="1878" y="215"/>
                  </a:lnTo>
                  <a:lnTo>
                    <a:pt x="1754" y="243"/>
                  </a:lnTo>
                  <a:lnTo>
                    <a:pt x="1632" y="277"/>
                  </a:lnTo>
                  <a:lnTo>
                    <a:pt x="1513" y="320"/>
                  </a:lnTo>
                  <a:lnTo>
                    <a:pt x="1398" y="368"/>
                  </a:lnTo>
                  <a:lnTo>
                    <a:pt x="1286" y="423"/>
                  </a:lnTo>
                  <a:lnTo>
                    <a:pt x="1179" y="485"/>
                  </a:lnTo>
                  <a:lnTo>
                    <a:pt x="1074" y="554"/>
                  </a:lnTo>
                  <a:lnTo>
                    <a:pt x="975" y="627"/>
                  </a:lnTo>
                  <a:lnTo>
                    <a:pt x="880" y="707"/>
                  </a:lnTo>
                  <a:lnTo>
                    <a:pt x="790" y="791"/>
                  </a:lnTo>
                  <a:lnTo>
                    <a:pt x="706" y="882"/>
                  </a:lnTo>
                  <a:lnTo>
                    <a:pt x="627" y="975"/>
                  </a:lnTo>
                  <a:lnTo>
                    <a:pt x="552" y="1074"/>
                  </a:lnTo>
                  <a:lnTo>
                    <a:pt x="485" y="1179"/>
                  </a:lnTo>
                  <a:lnTo>
                    <a:pt x="423" y="1286"/>
                  </a:lnTo>
                  <a:lnTo>
                    <a:pt x="368" y="1398"/>
                  </a:lnTo>
                  <a:lnTo>
                    <a:pt x="318" y="1514"/>
                  </a:lnTo>
                  <a:lnTo>
                    <a:pt x="277" y="1632"/>
                  </a:lnTo>
                  <a:lnTo>
                    <a:pt x="241" y="1755"/>
                  </a:lnTo>
                  <a:lnTo>
                    <a:pt x="213" y="1878"/>
                  </a:lnTo>
                  <a:lnTo>
                    <a:pt x="194" y="2007"/>
                  </a:lnTo>
                  <a:lnTo>
                    <a:pt x="182" y="2136"/>
                  </a:lnTo>
                  <a:lnTo>
                    <a:pt x="178" y="2268"/>
                  </a:lnTo>
                  <a:lnTo>
                    <a:pt x="182" y="2400"/>
                  </a:lnTo>
                  <a:lnTo>
                    <a:pt x="194" y="2530"/>
                  </a:lnTo>
                  <a:lnTo>
                    <a:pt x="213" y="2658"/>
                  </a:lnTo>
                  <a:lnTo>
                    <a:pt x="241" y="2782"/>
                  </a:lnTo>
                  <a:lnTo>
                    <a:pt x="277" y="2904"/>
                  </a:lnTo>
                  <a:lnTo>
                    <a:pt x="318" y="3023"/>
                  </a:lnTo>
                  <a:lnTo>
                    <a:pt x="368" y="3138"/>
                  </a:lnTo>
                  <a:lnTo>
                    <a:pt x="423" y="3250"/>
                  </a:lnTo>
                  <a:lnTo>
                    <a:pt x="485" y="3357"/>
                  </a:lnTo>
                  <a:lnTo>
                    <a:pt x="552" y="3462"/>
                  </a:lnTo>
                  <a:lnTo>
                    <a:pt x="627" y="3561"/>
                  </a:lnTo>
                  <a:lnTo>
                    <a:pt x="706" y="3656"/>
                  </a:lnTo>
                  <a:lnTo>
                    <a:pt x="790" y="3746"/>
                  </a:lnTo>
                  <a:lnTo>
                    <a:pt x="880" y="3830"/>
                  </a:lnTo>
                  <a:lnTo>
                    <a:pt x="975" y="3909"/>
                  </a:lnTo>
                  <a:lnTo>
                    <a:pt x="1074" y="3984"/>
                  </a:lnTo>
                  <a:lnTo>
                    <a:pt x="1179" y="4051"/>
                  </a:lnTo>
                  <a:lnTo>
                    <a:pt x="1286" y="4113"/>
                  </a:lnTo>
                  <a:lnTo>
                    <a:pt x="1398" y="4168"/>
                  </a:lnTo>
                  <a:lnTo>
                    <a:pt x="1513" y="4218"/>
                  </a:lnTo>
                  <a:lnTo>
                    <a:pt x="1632" y="4259"/>
                  </a:lnTo>
                  <a:lnTo>
                    <a:pt x="1754" y="4295"/>
                  </a:lnTo>
                  <a:lnTo>
                    <a:pt x="1878" y="4323"/>
                  </a:lnTo>
                  <a:lnTo>
                    <a:pt x="2006" y="4342"/>
                  </a:lnTo>
                  <a:lnTo>
                    <a:pt x="2136" y="4354"/>
                  </a:lnTo>
                  <a:lnTo>
                    <a:pt x="2268" y="4358"/>
                  </a:lnTo>
                  <a:lnTo>
                    <a:pt x="2400" y="4354"/>
                  </a:lnTo>
                  <a:lnTo>
                    <a:pt x="2529" y="4342"/>
                  </a:lnTo>
                  <a:lnTo>
                    <a:pt x="2658" y="4323"/>
                  </a:lnTo>
                  <a:lnTo>
                    <a:pt x="2781" y="4295"/>
                  </a:lnTo>
                  <a:lnTo>
                    <a:pt x="2904" y="4259"/>
                  </a:lnTo>
                  <a:lnTo>
                    <a:pt x="3022" y="4218"/>
                  </a:lnTo>
                  <a:lnTo>
                    <a:pt x="3138" y="4168"/>
                  </a:lnTo>
                  <a:lnTo>
                    <a:pt x="3250" y="4113"/>
                  </a:lnTo>
                  <a:lnTo>
                    <a:pt x="3357" y="4051"/>
                  </a:lnTo>
                  <a:lnTo>
                    <a:pt x="3462" y="3984"/>
                  </a:lnTo>
                  <a:lnTo>
                    <a:pt x="3561" y="3909"/>
                  </a:lnTo>
                  <a:lnTo>
                    <a:pt x="3654" y="3830"/>
                  </a:lnTo>
                  <a:lnTo>
                    <a:pt x="3745" y="3746"/>
                  </a:lnTo>
                  <a:lnTo>
                    <a:pt x="3829" y="3656"/>
                  </a:lnTo>
                  <a:lnTo>
                    <a:pt x="3909" y="3561"/>
                  </a:lnTo>
                  <a:lnTo>
                    <a:pt x="3982" y="3462"/>
                  </a:lnTo>
                  <a:lnTo>
                    <a:pt x="4051" y="3357"/>
                  </a:lnTo>
                  <a:lnTo>
                    <a:pt x="4113" y="3250"/>
                  </a:lnTo>
                  <a:lnTo>
                    <a:pt x="4168" y="3138"/>
                  </a:lnTo>
                  <a:lnTo>
                    <a:pt x="4216" y="3023"/>
                  </a:lnTo>
                  <a:lnTo>
                    <a:pt x="4259" y="2904"/>
                  </a:lnTo>
                  <a:lnTo>
                    <a:pt x="4293" y="2782"/>
                  </a:lnTo>
                  <a:lnTo>
                    <a:pt x="4321" y="2658"/>
                  </a:lnTo>
                  <a:lnTo>
                    <a:pt x="4342" y="2530"/>
                  </a:lnTo>
                  <a:lnTo>
                    <a:pt x="4354" y="2400"/>
                  </a:lnTo>
                  <a:lnTo>
                    <a:pt x="4358" y="2268"/>
                  </a:lnTo>
                  <a:lnTo>
                    <a:pt x="4354" y="2136"/>
                  </a:lnTo>
                  <a:lnTo>
                    <a:pt x="4342" y="2007"/>
                  </a:lnTo>
                  <a:lnTo>
                    <a:pt x="4321" y="1878"/>
                  </a:lnTo>
                  <a:lnTo>
                    <a:pt x="4293" y="1755"/>
                  </a:lnTo>
                  <a:lnTo>
                    <a:pt x="4259" y="1632"/>
                  </a:lnTo>
                  <a:lnTo>
                    <a:pt x="4216" y="1514"/>
                  </a:lnTo>
                  <a:lnTo>
                    <a:pt x="4168" y="1398"/>
                  </a:lnTo>
                  <a:lnTo>
                    <a:pt x="4113" y="1286"/>
                  </a:lnTo>
                  <a:lnTo>
                    <a:pt x="4051" y="1179"/>
                  </a:lnTo>
                  <a:lnTo>
                    <a:pt x="3982" y="1074"/>
                  </a:lnTo>
                  <a:lnTo>
                    <a:pt x="3909" y="975"/>
                  </a:lnTo>
                  <a:lnTo>
                    <a:pt x="3829" y="882"/>
                  </a:lnTo>
                  <a:lnTo>
                    <a:pt x="3745" y="791"/>
                  </a:lnTo>
                  <a:lnTo>
                    <a:pt x="3654" y="707"/>
                  </a:lnTo>
                  <a:lnTo>
                    <a:pt x="3561" y="627"/>
                  </a:lnTo>
                  <a:lnTo>
                    <a:pt x="3462" y="554"/>
                  </a:lnTo>
                  <a:lnTo>
                    <a:pt x="3357" y="485"/>
                  </a:lnTo>
                  <a:lnTo>
                    <a:pt x="3250" y="423"/>
                  </a:lnTo>
                  <a:lnTo>
                    <a:pt x="3138" y="368"/>
                  </a:lnTo>
                  <a:lnTo>
                    <a:pt x="3022" y="320"/>
                  </a:lnTo>
                  <a:lnTo>
                    <a:pt x="2904" y="277"/>
                  </a:lnTo>
                  <a:lnTo>
                    <a:pt x="2781" y="243"/>
                  </a:lnTo>
                  <a:lnTo>
                    <a:pt x="2658" y="215"/>
                  </a:lnTo>
                  <a:lnTo>
                    <a:pt x="2529" y="194"/>
                  </a:lnTo>
                  <a:lnTo>
                    <a:pt x="2400" y="182"/>
                  </a:lnTo>
                  <a:lnTo>
                    <a:pt x="2268" y="178"/>
                  </a:lnTo>
                  <a:close/>
                  <a:moveTo>
                    <a:pt x="2268" y="0"/>
                  </a:moveTo>
                  <a:lnTo>
                    <a:pt x="2406" y="4"/>
                  </a:lnTo>
                  <a:lnTo>
                    <a:pt x="2542" y="17"/>
                  </a:lnTo>
                  <a:lnTo>
                    <a:pt x="2675" y="37"/>
                  </a:lnTo>
                  <a:lnTo>
                    <a:pt x="2805" y="65"/>
                  </a:lnTo>
                  <a:lnTo>
                    <a:pt x="2933" y="101"/>
                  </a:lnTo>
                  <a:lnTo>
                    <a:pt x="3058" y="142"/>
                  </a:lnTo>
                  <a:lnTo>
                    <a:pt x="3179" y="192"/>
                  </a:lnTo>
                  <a:lnTo>
                    <a:pt x="3298" y="248"/>
                  </a:lnTo>
                  <a:lnTo>
                    <a:pt x="3411" y="310"/>
                  </a:lnTo>
                  <a:lnTo>
                    <a:pt x="3521" y="379"/>
                  </a:lnTo>
                  <a:lnTo>
                    <a:pt x="3627" y="455"/>
                  </a:lnTo>
                  <a:lnTo>
                    <a:pt x="3727" y="535"/>
                  </a:lnTo>
                  <a:lnTo>
                    <a:pt x="3824" y="620"/>
                  </a:lnTo>
                  <a:lnTo>
                    <a:pt x="3916" y="712"/>
                  </a:lnTo>
                  <a:lnTo>
                    <a:pt x="4001" y="809"/>
                  </a:lnTo>
                  <a:lnTo>
                    <a:pt x="4081" y="909"/>
                  </a:lnTo>
                  <a:lnTo>
                    <a:pt x="4157" y="1015"/>
                  </a:lnTo>
                  <a:lnTo>
                    <a:pt x="4226" y="1125"/>
                  </a:lnTo>
                  <a:lnTo>
                    <a:pt x="4288" y="1238"/>
                  </a:lnTo>
                  <a:lnTo>
                    <a:pt x="4344" y="1357"/>
                  </a:lnTo>
                  <a:lnTo>
                    <a:pt x="4394" y="1478"/>
                  </a:lnTo>
                  <a:lnTo>
                    <a:pt x="4435" y="1603"/>
                  </a:lnTo>
                  <a:lnTo>
                    <a:pt x="4471" y="1731"/>
                  </a:lnTo>
                  <a:lnTo>
                    <a:pt x="4499" y="1861"/>
                  </a:lnTo>
                  <a:lnTo>
                    <a:pt x="4519" y="1994"/>
                  </a:lnTo>
                  <a:lnTo>
                    <a:pt x="4532" y="2130"/>
                  </a:lnTo>
                  <a:lnTo>
                    <a:pt x="4536" y="2268"/>
                  </a:lnTo>
                  <a:lnTo>
                    <a:pt x="4532" y="2406"/>
                  </a:lnTo>
                  <a:lnTo>
                    <a:pt x="4519" y="2542"/>
                  </a:lnTo>
                  <a:lnTo>
                    <a:pt x="4499" y="2676"/>
                  </a:lnTo>
                  <a:lnTo>
                    <a:pt x="4471" y="2807"/>
                  </a:lnTo>
                  <a:lnTo>
                    <a:pt x="4435" y="2935"/>
                  </a:lnTo>
                  <a:lnTo>
                    <a:pt x="4394" y="3059"/>
                  </a:lnTo>
                  <a:lnTo>
                    <a:pt x="4344" y="3180"/>
                  </a:lnTo>
                  <a:lnTo>
                    <a:pt x="4288" y="3298"/>
                  </a:lnTo>
                  <a:lnTo>
                    <a:pt x="4226" y="3412"/>
                  </a:lnTo>
                  <a:lnTo>
                    <a:pt x="4157" y="3523"/>
                  </a:lnTo>
                  <a:lnTo>
                    <a:pt x="4081" y="3627"/>
                  </a:lnTo>
                  <a:lnTo>
                    <a:pt x="4001" y="3729"/>
                  </a:lnTo>
                  <a:lnTo>
                    <a:pt x="3916" y="3824"/>
                  </a:lnTo>
                  <a:lnTo>
                    <a:pt x="3824" y="3916"/>
                  </a:lnTo>
                  <a:lnTo>
                    <a:pt x="3727" y="4002"/>
                  </a:lnTo>
                  <a:lnTo>
                    <a:pt x="3627" y="4083"/>
                  </a:lnTo>
                  <a:lnTo>
                    <a:pt x="3521" y="4157"/>
                  </a:lnTo>
                  <a:lnTo>
                    <a:pt x="3411" y="4226"/>
                  </a:lnTo>
                  <a:lnTo>
                    <a:pt x="3298" y="4288"/>
                  </a:lnTo>
                  <a:lnTo>
                    <a:pt x="3179" y="4345"/>
                  </a:lnTo>
                  <a:lnTo>
                    <a:pt x="3058" y="4394"/>
                  </a:lnTo>
                  <a:lnTo>
                    <a:pt x="2933" y="4437"/>
                  </a:lnTo>
                  <a:lnTo>
                    <a:pt x="2805" y="4471"/>
                  </a:lnTo>
                  <a:lnTo>
                    <a:pt x="2675" y="4499"/>
                  </a:lnTo>
                  <a:lnTo>
                    <a:pt x="2542" y="4519"/>
                  </a:lnTo>
                  <a:lnTo>
                    <a:pt x="2406" y="4532"/>
                  </a:lnTo>
                  <a:lnTo>
                    <a:pt x="2268" y="4536"/>
                  </a:lnTo>
                  <a:lnTo>
                    <a:pt x="2130" y="4532"/>
                  </a:lnTo>
                  <a:lnTo>
                    <a:pt x="1994" y="4519"/>
                  </a:lnTo>
                  <a:lnTo>
                    <a:pt x="1860" y="4499"/>
                  </a:lnTo>
                  <a:lnTo>
                    <a:pt x="1729" y="4471"/>
                  </a:lnTo>
                  <a:lnTo>
                    <a:pt x="1601" y="4437"/>
                  </a:lnTo>
                  <a:lnTo>
                    <a:pt x="1477" y="4394"/>
                  </a:lnTo>
                  <a:lnTo>
                    <a:pt x="1356" y="4345"/>
                  </a:lnTo>
                  <a:lnTo>
                    <a:pt x="1238" y="4288"/>
                  </a:lnTo>
                  <a:lnTo>
                    <a:pt x="1124" y="4226"/>
                  </a:lnTo>
                  <a:lnTo>
                    <a:pt x="1013" y="4157"/>
                  </a:lnTo>
                  <a:lnTo>
                    <a:pt x="909" y="4083"/>
                  </a:lnTo>
                  <a:lnTo>
                    <a:pt x="807" y="4002"/>
                  </a:lnTo>
                  <a:lnTo>
                    <a:pt x="712" y="3916"/>
                  </a:lnTo>
                  <a:lnTo>
                    <a:pt x="620" y="3824"/>
                  </a:lnTo>
                  <a:lnTo>
                    <a:pt x="534" y="3729"/>
                  </a:lnTo>
                  <a:lnTo>
                    <a:pt x="453" y="3627"/>
                  </a:lnTo>
                  <a:lnTo>
                    <a:pt x="379" y="3523"/>
                  </a:lnTo>
                  <a:lnTo>
                    <a:pt x="310" y="3412"/>
                  </a:lnTo>
                  <a:lnTo>
                    <a:pt x="248" y="3298"/>
                  </a:lnTo>
                  <a:lnTo>
                    <a:pt x="191" y="3180"/>
                  </a:lnTo>
                  <a:lnTo>
                    <a:pt x="142" y="3059"/>
                  </a:lnTo>
                  <a:lnTo>
                    <a:pt x="99" y="2935"/>
                  </a:lnTo>
                  <a:lnTo>
                    <a:pt x="65" y="2807"/>
                  </a:lnTo>
                  <a:lnTo>
                    <a:pt x="37" y="2676"/>
                  </a:lnTo>
                  <a:lnTo>
                    <a:pt x="17" y="2542"/>
                  </a:lnTo>
                  <a:lnTo>
                    <a:pt x="4" y="2406"/>
                  </a:lnTo>
                  <a:lnTo>
                    <a:pt x="0" y="2268"/>
                  </a:lnTo>
                  <a:lnTo>
                    <a:pt x="4" y="2130"/>
                  </a:lnTo>
                  <a:lnTo>
                    <a:pt x="17" y="1994"/>
                  </a:lnTo>
                  <a:lnTo>
                    <a:pt x="37" y="1861"/>
                  </a:lnTo>
                  <a:lnTo>
                    <a:pt x="65" y="1731"/>
                  </a:lnTo>
                  <a:lnTo>
                    <a:pt x="99" y="1603"/>
                  </a:lnTo>
                  <a:lnTo>
                    <a:pt x="142" y="1478"/>
                  </a:lnTo>
                  <a:lnTo>
                    <a:pt x="191" y="1357"/>
                  </a:lnTo>
                  <a:lnTo>
                    <a:pt x="248" y="1238"/>
                  </a:lnTo>
                  <a:lnTo>
                    <a:pt x="310" y="1125"/>
                  </a:lnTo>
                  <a:lnTo>
                    <a:pt x="379" y="1015"/>
                  </a:lnTo>
                  <a:lnTo>
                    <a:pt x="453" y="909"/>
                  </a:lnTo>
                  <a:lnTo>
                    <a:pt x="534" y="809"/>
                  </a:lnTo>
                  <a:lnTo>
                    <a:pt x="620" y="712"/>
                  </a:lnTo>
                  <a:lnTo>
                    <a:pt x="712" y="620"/>
                  </a:lnTo>
                  <a:lnTo>
                    <a:pt x="807" y="535"/>
                  </a:lnTo>
                  <a:lnTo>
                    <a:pt x="909" y="455"/>
                  </a:lnTo>
                  <a:lnTo>
                    <a:pt x="1013" y="379"/>
                  </a:lnTo>
                  <a:lnTo>
                    <a:pt x="1124" y="310"/>
                  </a:lnTo>
                  <a:lnTo>
                    <a:pt x="1238" y="248"/>
                  </a:lnTo>
                  <a:lnTo>
                    <a:pt x="1356" y="192"/>
                  </a:lnTo>
                  <a:lnTo>
                    <a:pt x="1477" y="142"/>
                  </a:lnTo>
                  <a:lnTo>
                    <a:pt x="1601" y="101"/>
                  </a:lnTo>
                  <a:lnTo>
                    <a:pt x="1729" y="65"/>
                  </a:lnTo>
                  <a:lnTo>
                    <a:pt x="1860" y="37"/>
                  </a:lnTo>
                  <a:lnTo>
                    <a:pt x="1994" y="17"/>
                  </a:lnTo>
                  <a:lnTo>
                    <a:pt x="2130" y="4"/>
                  </a:lnTo>
                  <a:lnTo>
                    <a:pt x="2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 name="Freeform 345">
              <a:extLst>
                <a:ext uri="{FF2B5EF4-FFF2-40B4-BE49-F238E27FC236}">
                  <a16:creationId xmlns:a16="http://schemas.microsoft.com/office/drawing/2014/main" id="{90E87EF9-AA22-2B62-1994-B8BF16E26C2C}"/>
                </a:ext>
              </a:extLst>
            </p:cNvPr>
            <p:cNvSpPr>
              <a:spLocks noEditPoints="1"/>
            </p:cNvSpPr>
            <p:nvPr/>
          </p:nvSpPr>
          <p:spPr bwMode="auto">
            <a:xfrm>
              <a:off x="-1247" y="1322"/>
              <a:ext cx="1660" cy="847"/>
            </a:xfrm>
            <a:custGeom>
              <a:avLst/>
              <a:gdLst>
                <a:gd name="T0" fmla="*/ 1087 w 3318"/>
                <a:gd name="T1" fmla="*/ 1189 h 1695"/>
                <a:gd name="T2" fmla="*/ 1549 w 3318"/>
                <a:gd name="T3" fmla="*/ 1087 h 1695"/>
                <a:gd name="T4" fmla="*/ 1087 w 3318"/>
                <a:gd name="T5" fmla="*/ 972 h 1695"/>
                <a:gd name="T6" fmla="*/ 1115 w 3318"/>
                <a:gd name="T7" fmla="*/ 1204 h 1695"/>
                <a:gd name="T8" fmla="*/ 1209 w 3318"/>
                <a:gd name="T9" fmla="*/ 1242 h 1695"/>
                <a:gd name="T10" fmla="*/ 1363 w 3318"/>
                <a:gd name="T11" fmla="*/ 1281 h 1695"/>
                <a:gd name="T12" fmla="*/ 1578 w 3318"/>
                <a:gd name="T13" fmla="*/ 1307 h 1695"/>
                <a:gd name="T14" fmla="*/ 1848 w 3318"/>
                <a:gd name="T15" fmla="*/ 1313 h 1695"/>
                <a:gd name="T16" fmla="*/ 2083 w 3318"/>
                <a:gd name="T17" fmla="*/ 1292 h 1695"/>
                <a:gd name="T18" fmla="*/ 2258 w 3318"/>
                <a:gd name="T19" fmla="*/ 1256 h 1695"/>
                <a:gd name="T20" fmla="*/ 2372 w 3318"/>
                <a:gd name="T21" fmla="*/ 1216 h 1695"/>
                <a:gd name="T22" fmla="*/ 2424 w 3318"/>
                <a:gd name="T23" fmla="*/ 1182 h 1695"/>
                <a:gd name="T24" fmla="*/ 391 w 3318"/>
                <a:gd name="T25" fmla="*/ 595 h 1695"/>
                <a:gd name="T26" fmla="*/ 768 w 3318"/>
                <a:gd name="T27" fmla="*/ 683 h 1695"/>
                <a:gd name="T28" fmla="*/ 1554 w 3318"/>
                <a:gd name="T29" fmla="*/ 440 h 1695"/>
                <a:gd name="T30" fmla="*/ 1609 w 3318"/>
                <a:gd name="T31" fmla="*/ 478 h 1695"/>
                <a:gd name="T32" fmla="*/ 1623 w 3318"/>
                <a:gd name="T33" fmla="*/ 546 h 1695"/>
                <a:gd name="T34" fmla="*/ 1585 w 3318"/>
                <a:gd name="T35" fmla="*/ 601 h 1695"/>
                <a:gd name="T36" fmla="*/ 1520 w 3318"/>
                <a:gd name="T37" fmla="*/ 909 h 1695"/>
                <a:gd name="T38" fmla="*/ 2893 w 3318"/>
                <a:gd name="T39" fmla="*/ 473 h 1695"/>
                <a:gd name="T40" fmla="*/ 1638 w 3318"/>
                <a:gd name="T41" fmla="*/ 2 h 1695"/>
                <a:gd name="T42" fmla="*/ 3291 w 3318"/>
                <a:gd name="T43" fmla="*/ 394 h 1695"/>
                <a:gd name="T44" fmla="*/ 3318 w 3318"/>
                <a:gd name="T45" fmla="*/ 456 h 1695"/>
                <a:gd name="T46" fmla="*/ 3295 w 3318"/>
                <a:gd name="T47" fmla="*/ 519 h 1695"/>
                <a:gd name="T48" fmla="*/ 2602 w 3318"/>
                <a:gd name="T49" fmla="*/ 752 h 1695"/>
                <a:gd name="T50" fmla="*/ 2590 w 3318"/>
                <a:gd name="T51" fmla="*/ 1249 h 1695"/>
                <a:gd name="T52" fmla="*/ 2514 w 3318"/>
                <a:gd name="T53" fmla="*/ 1337 h 1695"/>
                <a:gd name="T54" fmla="*/ 2385 w 3318"/>
                <a:gd name="T55" fmla="*/ 1402 h 1695"/>
                <a:gd name="T56" fmla="*/ 2221 w 3318"/>
                <a:gd name="T57" fmla="*/ 1447 h 1695"/>
                <a:gd name="T58" fmla="*/ 2040 w 3318"/>
                <a:gd name="T59" fmla="*/ 1475 h 1695"/>
                <a:gd name="T60" fmla="*/ 1863 w 3318"/>
                <a:gd name="T61" fmla="*/ 1489 h 1695"/>
                <a:gd name="T62" fmla="*/ 1707 w 3318"/>
                <a:gd name="T63" fmla="*/ 1490 h 1695"/>
                <a:gd name="T64" fmla="*/ 1550 w 3318"/>
                <a:gd name="T65" fmla="*/ 1483 h 1695"/>
                <a:gd name="T66" fmla="*/ 1383 w 3318"/>
                <a:gd name="T67" fmla="*/ 1464 h 1695"/>
                <a:gd name="T68" fmla="*/ 1222 w 3318"/>
                <a:gd name="T69" fmla="*/ 1431 h 1695"/>
                <a:gd name="T70" fmla="*/ 1081 w 3318"/>
                <a:gd name="T71" fmla="*/ 1383 h 1695"/>
                <a:gd name="T72" fmla="*/ 975 w 3318"/>
                <a:gd name="T73" fmla="*/ 1318 h 1695"/>
                <a:gd name="T74" fmla="*/ 915 w 3318"/>
                <a:gd name="T75" fmla="*/ 1233 h 1695"/>
                <a:gd name="T76" fmla="*/ 910 w 3318"/>
                <a:gd name="T77" fmla="*/ 1189 h 1695"/>
                <a:gd name="T78" fmla="*/ 910 w 3318"/>
                <a:gd name="T79" fmla="*/ 924 h 1695"/>
                <a:gd name="T80" fmla="*/ 721 w 3318"/>
                <a:gd name="T81" fmla="*/ 1646 h 1695"/>
                <a:gd name="T82" fmla="*/ 666 w 3318"/>
                <a:gd name="T83" fmla="*/ 1691 h 1695"/>
                <a:gd name="T84" fmla="*/ 626 w 3318"/>
                <a:gd name="T85" fmla="*/ 1694 h 1695"/>
                <a:gd name="T86" fmla="*/ 568 w 3318"/>
                <a:gd name="T87" fmla="*/ 1657 h 1695"/>
                <a:gd name="T88" fmla="*/ 555 w 3318"/>
                <a:gd name="T89" fmla="*/ 1589 h 1695"/>
                <a:gd name="T90" fmla="*/ 42 w 3318"/>
                <a:gd name="T91" fmla="*/ 679 h 1695"/>
                <a:gd name="T92" fmla="*/ 2 w 3318"/>
                <a:gd name="T93" fmla="*/ 628 h 1695"/>
                <a:gd name="T94" fmla="*/ 9 w 3318"/>
                <a:gd name="T95" fmla="*/ 562 h 1695"/>
                <a:gd name="T96" fmla="*/ 59 w 3318"/>
                <a:gd name="T97" fmla="*/ 519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8" h="1695">
                  <a:moveTo>
                    <a:pt x="1087" y="1189"/>
                  </a:moveTo>
                  <a:lnTo>
                    <a:pt x="1087" y="1189"/>
                  </a:lnTo>
                  <a:lnTo>
                    <a:pt x="1087" y="1189"/>
                  </a:lnTo>
                  <a:lnTo>
                    <a:pt x="1087" y="1189"/>
                  </a:lnTo>
                  <a:close/>
                  <a:moveTo>
                    <a:pt x="2424" y="809"/>
                  </a:moveTo>
                  <a:lnTo>
                    <a:pt x="1549" y="1087"/>
                  </a:lnTo>
                  <a:lnTo>
                    <a:pt x="1521" y="1091"/>
                  </a:lnTo>
                  <a:lnTo>
                    <a:pt x="1498" y="1087"/>
                  </a:lnTo>
                  <a:lnTo>
                    <a:pt x="1087" y="972"/>
                  </a:lnTo>
                  <a:lnTo>
                    <a:pt x="1087" y="1182"/>
                  </a:lnTo>
                  <a:lnTo>
                    <a:pt x="1097" y="1191"/>
                  </a:lnTo>
                  <a:lnTo>
                    <a:pt x="1115" y="1204"/>
                  </a:lnTo>
                  <a:lnTo>
                    <a:pt x="1140" y="1216"/>
                  </a:lnTo>
                  <a:lnTo>
                    <a:pt x="1170" y="1230"/>
                  </a:lnTo>
                  <a:lnTo>
                    <a:pt x="1209" y="1242"/>
                  </a:lnTo>
                  <a:lnTo>
                    <a:pt x="1253" y="1256"/>
                  </a:lnTo>
                  <a:lnTo>
                    <a:pt x="1305" y="1270"/>
                  </a:lnTo>
                  <a:lnTo>
                    <a:pt x="1363" y="1281"/>
                  </a:lnTo>
                  <a:lnTo>
                    <a:pt x="1428" y="1292"/>
                  </a:lnTo>
                  <a:lnTo>
                    <a:pt x="1499" y="1300"/>
                  </a:lnTo>
                  <a:lnTo>
                    <a:pt x="1578" y="1307"/>
                  </a:lnTo>
                  <a:lnTo>
                    <a:pt x="1663" y="1313"/>
                  </a:lnTo>
                  <a:lnTo>
                    <a:pt x="1755" y="1314"/>
                  </a:lnTo>
                  <a:lnTo>
                    <a:pt x="1848" y="1313"/>
                  </a:lnTo>
                  <a:lnTo>
                    <a:pt x="1933" y="1307"/>
                  </a:lnTo>
                  <a:lnTo>
                    <a:pt x="2011" y="1300"/>
                  </a:lnTo>
                  <a:lnTo>
                    <a:pt x="2083" y="1292"/>
                  </a:lnTo>
                  <a:lnTo>
                    <a:pt x="2149" y="1281"/>
                  </a:lnTo>
                  <a:lnTo>
                    <a:pt x="2207" y="1270"/>
                  </a:lnTo>
                  <a:lnTo>
                    <a:pt x="2258" y="1256"/>
                  </a:lnTo>
                  <a:lnTo>
                    <a:pt x="2303" y="1242"/>
                  </a:lnTo>
                  <a:lnTo>
                    <a:pt x="2340" y="1230"/>
                  </a:lnTo>
                  <a:lnTo>
                    <a:pt x="2372" y="1216"/>
                  </a:lnTo>
                  <a:lnTo>
                    <a:pt x="2397" y="1204"/>
                  </a:lnTo>
                  <a:lnTo>
                    <a:pt x="2413" y="1191"/>
                  </a:lnTo>
                  <a:lnTo>
                    <a:pt x="2424" y="1182"/>
                  </a:lnTo>
                  <a:lnTo>
                    <a:pt x="2424" y="809"/>
                  </a:lnTo>
                  <a:close/>
                  <a:moveTo>
                    <a:pt x="1623" y="181"/>
                  </a:moveTo>
                  <a:lnTo>
                    <a:pt x="391" y="595"/>
                  </a:lnTo>
                  <a:lnTo>
                    <a:pt x="747" y="694"/>
                  </a:lnTo>
                  <a:lnTo>
                    <a:pt x="757" y="689"/>
                  </a:lnTo>
                  <a:lnTo>
                    <a:pt x="768" y="683"/>
                  </a:lnTo>
                  <a:lnTo>
                    <a:pt x="1509" y="442"/>
                  </a:lnTo>
                  <a:lnTo>
                    <a:pt x="1532" y="438"/>
                  </a:lnTo>
                  <a:lnTo>
                    <a:pt x="1554" y="440"/>
                  </a:lnTo>
                  <a:lnTo>
                    <a:pt x="1576" y="448"/>
                  </a:lnTo>
                  <a:lnTo>
                    <a:pt x="1594" y="460"/>
                  </a:lnTo>
                  <a:lnTo>
                    <a:pt x="1609" y="478"/>
                  </a:lnTo>
                  <a:lnTo>
                    <a:pt x="1620" y="499"/>
                  </a:lnTo>
                  <a:lnTo>
                    <a:pt x="1624" y="522"/>
                  </a:lnTo>
                  <a:lnTo>
                    <a:pt x="1623" y="546"/>
                  </a:lnTo>
                  <a:lnTo>
                    <a:pt x="1615" y="568"/>
                  </a:lnTo>
                  <a:lnTo>
                    <a:pt x="1602" y="586"/>
                  </a:lnTo>
                  <a:lnTo>
                    <a:pt x="1585" y="601"/>
                  </a:lnTo>
                  <a:lnTo>
                    <a:pt x="1564" y="612"/>
                  </a:lnTo>
                  <a:lnTo>
                    <a:pt x="1050" y="778"/>
                  </a:lnTo>
                  <a:lnTo>
                    <a:pt x="1520" y="909"/>
                  </a:lnTo>
                  <a:lnTo>
                    <a:pt x="2486" y="602"/>
                  </a:lnTo>
                  <a:lnTo>
                    <a:pt x="2488" y="602"/>
                  </a:lnTo>
                  <a:lnTo>
                    <a:pt x="2893" y="473"/>
                  </a:lnTo>
                  <a:lnTo>
                    <a:pt x="1623" y="181"/>
                  </a:lnTo>
                  <a:close/>
                  <a:moveTo>
                    <a:pt x="1613" y="0"/>
                  </a:moveTo>
                  <a:lnTo>
                    <a:pt x="1638" y="2"/>
                  </a:lnTo>
                  <a:lnTo>
                    <a:pt x="3249" y="372"/>
                  </a:lnTo>
                  <a:lnTo>
                    <a:pt x="3271" y="380"/>
                  </a:lnTo>
                  <a:lnTo>
                    <a:pt x="3291" y="394"/>
                  </a:lnTo>
                  <a:lnTo>
                    <a:pt x="3304" y="412"/>
                  </a:lnTo>
                  <a:lnTo>
                    <a:pt x="3314" y="433"/>
                  </a:lnTo>
                  <a:lnTo>
                    <a:pt x="3318" y="456"/>
                  </a:lnTo>
                  <a:lnTo>
                    <a:pt x="3317" y="479"/>
                  </a:lnTo>
                  <a:lnTo>
                    <a:pt x="3308" y="500"/>
                  </a:lnTo>
                  <a:lnTo>
                    <a:pt x="3295" y="519"/>
                  </a:lnTo>
                  <a:lnTo>
                    <a:pt x="3278" y="535"/>
                  </a:lnTo>
                  <a:lnTo>
                    <a:pt x="3256" y="544"/>
                  </a:lnTo>
                  <a:lnTo>
                    <a:pt x="2602" y="752"/>
                  </a:lnTo>
                  <a:lnTo>
                    <a:pt x="2602" y="1204"/>
                  </a:lnTo>
                  <a:lnTo>
                    <a:pt x="2599" y="1227"/>
                  </a:lnTo>
                  <a:lnTo>
                    <a:pt x="2590" y="1249"/>
                  </a:lnTo>
                  <a:lnTo>
                    <a:pt x="2572" y="1281"/>
                  </a:lnTo>
                  <a:lnTo>
                    <a:pt x="2546" y="1310"/>
                  </a:lnTo>
                  <a:lnTo>
                    <a:pt x="2514" y="1337"/>
                  </a:lnTo>
                  <a:lnTo>
                    <a:pt x="2475" y="1361"/>
                  </a:lnTo>
                  <a:lnTo>
                    <a:pt x="2431" y="1383"/>
                  </a:lnTo>
                  <a:lnTo>
                    <a:pt x="2385" y="1402"/>
                  </a:lnTo>
                  <a:lnTo>
                    <a:pt x="2332" y="1420"/>
                  </a:lnTo>
                  <a:lnTo>
                    <a:pt x="2277" y="1434"/>
                  </a:lnTo>
                  <a:lnTo>
                    <a:pt x="2221" y="1447"/>
                  </a:lnTo>
                  <a:lnTo>
                    <a:pt x="2161" y="1459"/>
                  </a:lnTo>
                  <a:lnTo>
                    <a:pt x="2101" y="1468"/>
                  </a:lnTo>
                  <a:lnTo>
                    <a:pt x="2040" y="1475"/>
                  </a:lnTo>
                  <a:lnTo>
                    <a:pt x="1980" y="1482"/>
                  </a:lnTo>
                  <a:lnTo>
                    <a:pt x="1920" y="1486"/>
                  </a:lnTo>
                  <a:lnTo>
                    <a:pt x="1863" y="1489"/>
                  </a:lnTo>
                  <a:lnTo>
                    <a:pt x="1808" y="1490"/>
                  </a:lnTo>
                  <a:lnTo>
                    <a:pt x="1755" y="1492"/>
                  </a:lnTo>
                  <a:lnTo>
                    <a:pt x="1707" y="1490"/>
                  </a:lnTo>
                  <a:lnTo>
                    <a:pt x="1657" y="1489"/>
                  </a:lnTo>
                  <a:lnTo>
                    <a:pt x="1605" y="1486"/>
                  </a:lnTo>
                  <a:lnTo>
                    <a:pt x="1550" y="1483"/>
                  </a:lnTo>
                  <a:lnTo>
                    <a:pt x="1495" y="1478"/>
                  </a:lnTo>
                  <a:lnTo>
                    <a:pt x="1440" y="1472"/>
                  </a:lnTo>
                  <a:lnTo>
                    <a:pt x="1383" y="1464"/>
                  </a:lnTo>
                  <a:lnTo>
                    <a:pt x="1328" y="1454"/>
                  </a:lnTo>
                  <a:lnTo>
                    <a:pt x="1275" y="1443"/>
                  </a:lnTo>
                  <a:lnTo>
                    <a:pt x="1222" y="1431"/>
                  </a:lnTo>
                  <a:lnTo>
                    <a:pt x="1173" y="1417"/>
                  </a:lnTo>
                  <a:lnTo>
                    <a:pt x="1125" y="1401"/>
                  </a:lnTo>
                  <a:lnTo>
                    <a:pt x="1081" y="1383"/>
                  </a:lnTo>
                  <a:lnTo>
                    <a:pt x="1041" y="1363"/>
                  </a:lnTo>
                  <a:lnTo>
                    <a:pt x="1005" y="1341"/>
                  </a:lnTo>
                  <a:lnTo>
                    <a:pt x="975" y="1318"/>
                  </a:lnTo>
                  <a:lnTo>
                    <a:pt x="948" y="1292"/>
                  </a:lnTo>
                  <a:lnTo>
                    <a:pt x="929" y="1263"/>
                  </a:lnTo>
                  <a:lnTo>
                    <a:pt x="915" y="1233"/>
                  </a:lnTo>
                  <a:lnTo>
                    <a:pt x="910" y="1198"/>
                  </a:lnTo>
                  <a:lnTo>
                    <a:pt x="910" y="1189"/>
                  </a:lnTo>
                  <a:lnTo>
                    <a:pt x="910" y="1189"/>
                  </a:lnTo>
                  <a:lnTo>
                    <a:pt x="910" y="1189"/>
                  </a:lnTo>
                  <a:lnTo>
                    <a:pt x="910" y="1187"/>
                  </a:lnTo>
                  <a:lnTo>
                    <a:pt x="910" y="924"/>
                  </a:lnTo>
                  <a:lnTo>
                    <a:pt x="860" y="910"/>
                  </a:lnTo>
                  <a:lnTo>
                    <a:pt x="729" y="1622"/>
                  </a:lnTo>
                  <a:lnTo>
                    <a:pt x="721" y="1646"/>
                  </a:lnTo>
                  <a:lnTo>
                    <a:pt x="707" y="1666"/>
                  </a:lnTo>
                  <a:lnTo>
                    <a:pt x="688" y="1682"/>
                  </a:lnTo>
                  <a:lnTo>
                    <a:pt x="666" y="1691"/>
                  </a:lnTo>
                  <a:lnTo>
                    <a:pt x="641" y="1695"/>
                  </a:lnTo>
                  <a:lnTo>
                    <a:pt x="634" y="1694"/>
                  </a:lnTo>
                  <a:lnTo>
                    <a:pt x="626" y="1694"/>
                  </a:lnTo>
                  <a:lnTo>
                    <a:pt x="603" y="1686"/>
                  </a:lnTo>
                  <a:lnTo>
                    <a:pt x="583" y="1673"/>
                  </a:lnTo>
                  <a:lnTo>
                    <a:pt x="568" y="1657"/>
                  </a:lnTo>
                  <a:lnTo>
                    <a:pt x="559" y="1636"/>
                  </a:lnTo>
                  <a:lnTo>
                    <a:pt x="553" y="1614"/>
                  </a:lnTo>
                  <a:lnTo>
                    <a:pt x="555" y="1589"/>
                  </a:lnTo>
                  <a:lnTo>
                    <a:pt x="688" y="862"/>
                  </a:lnTo>
                  <a:lnTo>
                    <a:pt x="64" y="689"/>
                  </a:lnTo>
                  <a:lnTo>
                    <a:pt x="42" y="679"/>
                  </a:lnTo>
                  <a:lnTo>
                    <a:pt x="26" y="665"/>
                  </a:lnTo>
                  <a:lnTo>
                    <a:pt x="12" y="649"/>
                  </a:lnTo>
                  <a:lnTo>
                    <a:pt x="2" y="628"/>
                  </a:lnTo>
                  <a:lnTo>
                    <a:pt x="0" y="605"/>
                  </a:lnTo>
                  <a:lnTo>
                    <a:pt x="1" y="583"/>
                  </a:lnTo>
                  <a:lnTo>
                    <a:pt x="9" y="562"/>
                  </a:lnTo>
                  <a:lnTo>
                    <a:pt x="22" y="543"/>
                  </a:lnTo>
                  <a:lnTo>
                    <a:pt x="40" y="529"/>
                  </a:lnTo>
                  <a:lnTo>
                    <a:pt x="59" y="519"/>
                  </a:lnTo>
                  <a:lnTo>
                    <a:pt x="1590" y="4"/>
                  </a:lnTo>
                  <a:lnTo>
                    <a:pt x="16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6" name="Titel 3">
            <a:extLst>
              <a:ext uri="{FF2B5EF4-FFF2-40B4-BE49-F238E27FC236}">
                <a16:creationId xmlns:a16="http://schemas.microsoft.com/office/drawing/2014/main" id="{04A689D2-D7C5-969F-FF68-024D8228E35C}"/>
              </a:ext>
            </a:extLst>
          </p:cNvPr>
          <p:cNvSpPr txBox="1">
            <a:spLocks/>
          </p:cNvSpPr>
          <p:nvPr>
            <p:custDataLst>
              <p:tags r:id="rId3"/>
            </p:custDataLst>
          </p:nvPr>
        </p:nvSpPr>
        <p:spPr>
          <a:xfrm>
            <a:off x="6096000" y="260351"/>
            <a:ext cx="6092868" cy="338554"/>
          </a:xfrm>
          <a:prstGeom prst="rect">
            <a:avLst/>
          </a:prstGeom>
        </p:spPr>
        <p:txBody>
          <a:bodyPr vert="horz" wrap="square" lIns="0" tIns="0" rIns="0" bIns="0" rtlCol="0" anchor="t">
            <a:spAutoFit/>
          </a:bodyPr>
          <a:lstStyle>
            <a:lvl1pPr algn="l" defTabSz="914400" rtl="0" eaLnBrk="1" latinLnBrk="0" hangingPunct="1">
              <a:spcBef>
                <a:spcPct val="0"/>
              </a:spcBef>
              <a:buNone/>
              <a:defRPr sz="2200" kern="1200">
                <a:solidFill>
                  <a:schemeClr val="accent5"/>
                </a:solidFill>
                <a:latin typeface="+mn-lt"/>
                <a:ea typeface="+mj-ea"/>
                <a:cs typeface="+mj-cs"/>
              </a:defRPr>
            </a:lvl1pPr>
          </a:lstStyle>
          <a:p>
            <a:pPr algn="ctr"/>
            <a:r>
              <a:rPr lang="de-DE" dirty="0"/>
              <a:t>Szkolenie dostawców</a:t>
            </a:r>
          </a:p>
        </p:txBody>
      </p:sp>
      <p:sp>
        <p:nvSpPr>
          <p:cNvPr id="29" name="Rechteck 28">
            <a:hlinkClick r:id="rId14" action="ppaction://hlinksldjump"/>
          </p:cNvPr>
          <p:cNvSpPr/>
          <p:nvPr>
            <p:custDataLst>
              <p:tags r:id="rId4"/>
            </p:custDataLst>
          </p:nvPr>
        </p:nvSpPr>
        <p:spPr>
          <a:xfrm>
            <a:off x="11601934" y="2656484"/>
            <a:ext cx="65"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lgn="ctr">
              <a:spcBef>
                <a:spcPct val="0"/>
              </a:spcBef>
              <a:spcAft>
                <a:spcPct val="0"/>
              </a:spcAft>
            </a:pPr>
            <a:endParaRPr lang="de-DE" sz="1600">
              <a:solidFill>
                <a:srgbClr val="4B5564"/>
              </a:solidFill>
            </a:endParaRPr>
          </a:p>
        </p:txBody>
      </p:sp>
      <p:sp>
        <p:nvSpPr>
          <p:cNvPr id="28" name="Rechteck 27">
            <a:hlinkClick r:id="rId14" action="ppaction://hlinksldjump"/>
          </p:cNvPr>
          <p:cNvSpPr/>
          <p:nvPr>
            <p:custDataLst>
              <p:tags r:id="rId5"/>
            </p:custDataLst>
          </p:nvPr>
        </p:nvSpPr>
        <p:spPr>
          <a:xfrm>
            <a:off x="336000" y="2656484"/>
            <a:ext cx="3738076"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spcBef>
                <a:spcPct val="0"/>
              </a:spcBef>
              <a:spcAft>
                <a:spcPct val="0"/>
              </a:spcAft>
            </a:pPr>
            <a:r>
              <a:rPr lang="pl-PL" sz="1600" dirty="0">
                <a:solidFill>
                  <a:schemeClr val="accent4"/>
                </a:solidFill>
              </a:rPr>
              <a:t>Zapewnienia</a:t>
            </a:r>
            <a:r>
              <a:rPr lang="de-DE" sz="1600" dirty="0">
                <a:solidFill>
                  <a:schemeClr val="accent4"/>
                </a:solidFill>
              </a:rPr>
              <a:t> </a:t>
            </a:r>
            <a:r>
              <a:rPr lang="pl-PL" sz="1600" dirty="0">
                <a:solidFill>
                  <a:schemeClr val="accent4"/>
                </a:solidFill>
              </a:rPr>
              <a:t>umowne</a:t>
            </a:r>
            <a:r>
              <a:rPr lang="de-DE" sz="1600" dirty="0">
                <a:solidFill>
                  <a:schemeClr val="accent4"/>
                </a:solidFill>
              </a:rPr>
              <a:t> </a:t>
            </a:r>
            <a:r>
              <a:rPr lang="de-DE" sz="1600" dirty="0" err="1">
                <a:solidFill>
                  <a:schemeClr val="accent4"/>
                </a:solidFill>
              </a:rPr>
              <a:t>dostawcy</a:t>
            </a:r>
            <a:endParaRPr lang="de-DE" sz="1600" dirty="0">
              <a:solidFill>
                <a:schemeClr val="accent4"/>
              </a:solidFill>
            </a:endParaRPr>
          </a:p>
        </p:txBody>
      </p:sp>
      <p:sp>
        <p:nvSpPr>
          <p:cNvPr id="27" name="Rechteck 26">
            <a:hlinkClick r:id="rId15" action="ppaction://hlinksldjump"/>
          </p:cNvPr>
          <p:cNvSpPr/>
          <p:nvPr>
            <p:custDataLst>
              <p:tags r:id="rId6"/>
            </p:custDataLst>
          </p:nvPr>
        </p:nvSpPr>
        <p:spPr>
          <a:xfrm>
            <a:off x="11601934" y="2106911"/>
            <a:ext cx="65"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lgn="ctr">
              <a:spcBef>
                <a:spcPct val="0"/>
              </a:spcBef>
              <a:spcAft>
                <a:spcPct val="0"/>
              </a:spcAft>
            </a:pPr>
            <a:endParaRPr lang="de-DE" sz="1600">
              <a:solidFill>
                <a:srgbClr val="4B5564"/>
              </a:solidFill>
            </a:endParaRPr>
          </a:p>
        </p:txBody>
      </p:sp>
      <p:sp>
        <p:nvSpPr>
          <p:cNvPr id="26" name="Rechteck 25">
            <a:hlinkClick r:id="rId15" action="ppaction://hlinksldjump"/>
          </p:cNvPr>
          <p:cNvSpPr/>
          <p:nvPr>
            <p:custDataLst>
              <p:tags r:id="rId7"/>
            </p:custDataLst>
          </p:nvPr>
        </p:nvSpPr>
        <p:spPr>
          <a:xfrm>
            <a:off x="336000" y="2106911"/>
            <a:ext cx="3738076"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spcBef>
                <a:spcPct val="0"/>
              </a:spcBef>
              <a:spcAft>
                <a:spcPct val="0"/>
              </a:spcAft>
            </a:pPr>
            <a:r>
              <a:rPr lang="de-DE" sz="1600" dirty="0" err="1">
                <a:solidFill>
                  <a:schemeClr val="bg1"/>
                </a:solidFill>
              </a:rPr>
              <a:t>Kodeks</a:t>
            </a:r>
            <a:r>
              <a:rPr lang="de-DE" sz="1600" dirty="0">
                <a:solidFill>
                  <a:schemeClr val="bg1"/>
                </a:solidFill>
              </a:rPr>
              <a:t> </a:t>
            </a:r>
            <a:r>
              <a:rPr lang="de-DE" sz="1600" dirty="0" err="1">
                <a:solidFill>
                  <a:schemeClr val="bg1"/>
                </a:solidFill>
              </a:rPr>
              <a:t>postępowania</a:t>
            </a:r>
            <a:r>
              <a:rPr lang="de-DE" sz="1600" dirty="0">
                <a:solidFill>
                  <a:schemeClr val="bg1"/>
                </a:solidFill>
              </a:rPr>
              <a:t> </a:t>
            </a:r>
            <a:r>
              <a:rPr lang="de-DE" sz="1600" dirty="0" err="1">
                <a:solidFill>
                  <a:schemeClr val="bg1"/>
                </a:solidFill>
              </a:rPr>
              <a:t>dostawc</a:t>
            </a:r>
            <a:r>
              <a:rPr lang="pl-PL" sz="1600" dirty="0">
                <a:solidFill>
                  <a:schemeClr val="bg1"/>
                </a:solidFill>
              </a:rPr>
              <a:t>y</a:t>
            </a:r>
            <a:endParaRPr lang="de-DE" sz="1600" dirty="0">
              <a:solidFill>
                <a:schemeClr val="bg1"/>
              </a:solidFill>
            </a:endParaRPr>
          </a:p>
        </p:txBody>
      </p:sp>
      <p:sp>
        <p:nvSpPr>
          <p:cNvPr id="25" name="Rechteck 24">
            <a:hlinkClick r:id="rId16" action="ppaction://hlinksldjump"/>
          </p:cNvPr>
          <p:cNvSpPr/>
          <p:nvPr>
            <p:custDataLst>
              <p:tags r:id="rId8"/>
            </p:custDataLst>
          </p:nvPr>
        </p:nvSpPr>
        <p:spPr>
          <a:xfrm>
            <a:off x="11601934" y="1557338"/>
            <a:ext cx="65"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lgn="ctr">
              <a:spcBef>
                <a:spcPct val="0"/>
              </a:spcBef>
              <a:spcAft>
                <a:spcPct val="0"/>
              </a:spcAft>
            </a:pPr>
            <a:endParaRPr lang="de-DE" sz="1600">
              <a:solidFill>
                <a:srgbClr val="4B5564"/>
              </a:solidFill>
            </a:endParaRPr>
          </a:p>
        </p:txBody>
      </p:sp>
      <p:sp>
        <p:nvSpPr>
          <p:cNvPr id="24" name="Rechteck 23">
            <a:hlinkClick r:id="rId16" action="ppaction://hlinksldjump"/>
          </p:cNvPr>
          <p:cNvSpPr/>
          <p:nvPr>
            <p:custDataLst>
              <p:tags r:id="rId9"/>
            </p:custDataLst>
          </p:nvPr>
        </p:nvSpPr>
        <p:spPr>
          <a:xfrm>
            <a:off x="336000" y="1557338"/>
            <a:ext cx="3738076" cy="35907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5880" rIns="0" bIns="55880" numCol="1" spcCol="0" rtlCol="0" fromWordArt="0" anchor="t" anchorCtr="0" forceAA="0" compatLnSpc="1">
            <a:prstTxWarp prst="textNoShape">
              <a:avLst/>
            </a:prstTxWarp>
            <a:noAutofit/>
          </a:bodyPr>
          <a:lstStyle/>
          <a:p>
            <a:pPr>
              <a:spcBef>
                <a:spcPct val="0"/>
              </a:spcBef>
              <a:spcAft>
                <a:spcPct val="0"/>
              </a:spcAft>
            </a:pPr>
            <a:r>
              <a:rPr lang="de-DE" sz="1600" dirty="0">
                <a:solidFill>
                  <a:schemeClr val="accent4"/>
                </a:solidFill>
              </a:rPr>
              <a:t>Zrównoważony rozwój w thyssenkrupp</a:t>
            </a:r>
          </a:p>
        </p:txBody>
      </p:sp>
      <p:sp>
        <p:nvSpPr>
          <p:cNvPr id="22" name="Titel 21"/>
          <p:cNvSpPr>
            <a:spLocks noGrp="1"/>
          </p:cNvSpPr>
          <p:nvPr>
            <p:ph type="title"/>
            <p:custDataLst>
              <p:tags r:id="rId10"/>
            </p:custDataLst>
          </p:nvPr>
        </p:nvSpPr>
        <p:spPr/>
        <p:txBody>
          <a:bodyPr vert="horz"/>
          <a:lstStyle/>
          <a:p>
            <a:r>
              <a:rPr lang="de-DE" dirty="0">
                <a:solidFill>
                  <a:schemeClr val="bg1"/>
                </a:solidFill>
              </a:rPr>
              <a:t>Agenda</a:t>
            </a:r>
          </a:p>
        </p:txBody>
      </p:sp>
    </p:spTree>
    <p:custDataLst>
      <p:tags r:id="rId1"/>
    </p:custDataLst>
    <p:extLst>
      <p:ext uri="{BB962C8B-B14F-4D97-AF65-F5344CB8AC3E}">
        <p14:creationId xmlns:p14="http://schemas.microsoft.com/office/powerpoint/2010/main" val="110852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6="http://schemas.microsoft.com/office/drawing/2014/main"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6FE5CDF-832C-4731-841F-B9A798AAF0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97" imgH="295" progId="TCLayout.ActiveDocument.1">
                  <p:embed/>
                </p:oleObj>
              </mc:Choice>
              <mc:Fallback>
                <p:oleObj name="think-cell Folie" r:id="rId4" imgW="297" imgH="295" progId="TCLayout.ActiveDocument.1">
                  <p:embed/>
                  <p:pic>
                    <p:nvPicPr>
                      <p:cNvPr id="4" name="Objekt 3" hidden="1">
                        <a:extLst>
                          <a:ext uri="{FF2B5EF4-FFF2-40B4-BE49-F238E27FC236}">
                            <a16:creationId xmlns:a16="http://schemas.microsoft.com/office/drawing/2014/main" id="{56FE5CDF-832C-4731-841F-B9A798AAF0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Textfeld 44">
            <a:extLst>
              <a:ext uri="{FF2B5EF4-FFF2-40B4-BE49-F238E27FC236}">
                <a16:creationId xmlns:a16="http://schemas.microsoft.com/office/drawing/2014/main" id="{586443BE-6D5A-40B6-A9A9-9844CB03CC49}"/>
              </a:ext>
            </a:extLst>
          </p:cNvPr>
          <p:cNvSpPr txBox="1"/>
          <p:nvPr/>
        </p:nvSpPr>
        <p:spPr>
          <a:xfrm>
            <a:off x="1636126" y="1895110"/>
            <a:ext cx="9554104" cy="71558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50" b="0" i="0" u="none" strike="noStrike" kern="1200" cap="none" spc="0" normalizeH="0" baseline="0" noProof="0" dirty="0" err="1">
                <a:ln>
                  <a:noFill/>
                </a:ln>
                <a:solidFill>
                  <a:srgbClr val="00A0F5"/>
                </a:solidFill>
                <a:effectLst/>
                <a:uLnTx/>
                <a:uFillTx/>
                <a:latin typeface="TKTypeMedium"/>
                <a:ea typeface="+mn-ea"/>
                <a:cs typeface="+mn-cs"/>
              </a:rPr>
              <a:t>Odpowiedzialne</a:t>
            </a:r>
            <a:r>
              <a:rPr kumimoji="0" lang="de-DE" sz="1550" b="0" i="0" u="none" strike="noStrike" kern="1200" cap="none" spc="0" normalizeH="0" baseline="0" noProof="0" dirty="0">
                <a:ln>
                  <a:noFill/>
                </a:ln>
                <a:solidFill>
                  <a:srgbClr val="00A0F5"/>
                </a:solidFill>
                <a:effectLst/>
                <a:uLnTx/>
                <a:uFillTx/>
                <a:latin typeface="TKTypeMedium"/>
                <a:ea typeface="+mn-ea"/>
                <a:cs typeface="+mn-cs"/>
              </a:rPr>
              <a:t> </a:t>
            </a:r>
            <a:r>
              <a:rPr kumimoji="0" lang="pl-PL" sz="1550" b="0" i="0" u="none" strike="noStrike" kern="1200" cap="none" spc="0" normalizeH="0" baseline="0" noProof="0" dirty="0">
                <a:ln>
                  <a:noFill/>
                </a:ln>
                <a:solidFill>
                  <a:srgbClr val="00A0F5"/>
                </a:solidFill>
                <a:effectLst/>
                <a:uLnTx/>
                <a:uFillTx/>
                <a:latin typeface="TKTypeMedium"/>
                <a:ea typeface="+mn-ea"/>
                <a:cs typeface="+mn-cs"/>
              </a:rPr>
              <a:t>działanie</a:t>
            </a:r>
            <a:r>
              <a:rPr kumimoji="0" lang="de-DE" sz="1550" b="0" i="0" u="none" strike="noStrike" kern="1200" cap="none" spc="0" normalizeH="0" baseline="0" noProof="0" dirty="0">
                <a:ln>
                  <a:noFill/>
                </a:ln>
                <a:solidFill>
                  <a:srgbClr val="00A0F5"/>
                </a:solidFill>
                <a:effectLst/>
                <a:uLnTx/>
                <a:uFillTx/>
                <a:latin typeface="TKTypeMedium"/>
                <a:ea typeface="+mn-ea"/>
                <a:cs typeface="+mn-cs"/>
              </a:rPr>
              <a:t> jest ważnym aspektem naszych procesów zakupowych.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550" b="0" i="0" u="none" strike="noStrike" kern="1200" cap="none" spc="0" normalizeH="0" baseline="0" noProof="0" dirty="0">
                <a:ln>
                  <a:noFill/>
                </a:ln>
                <a:solidFill>
                  <a:srgbClr val="4B5564"/>
                </a:solidFill>
                <a:effectLst/>
                <a:uLnTx/>
                <a:uFillTx/>
                <a:latin typeface="TKTypeMedium"/>
                <a:ea typeface="+mn-ea"/>
                <a:cs typeface="+mn-cs"/>
              </a:rPr>
              <a:t>Przy </a:t>
            </a:r>
            <a:r>
              <a:rPr lang="pl-PL" sz="1550" dirty="0">
                <a:solidFill>
                  <a:srgbClr val="4B5564"/>
                </a:solidFill>
                <a:latin typeface="TKTypeMedium"/>
              </a:rPr>
              <a:t>u</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dziela</a:t>
            </a:r>
            <a:r>
              <a:rPr kumimoji="0" lang="pl-PL" sz="1550" b="0" i="0" u="none" strike="noStrike" kern="1200" cap="none" spc="0" normalizeH="0" baseline="0" noProof="0" dirty="0" err="1">
                <a:ln>
                  <a:noFill/>
                </a:ln>
                <a:solidFill>
                  <a:srgbClr val="4B5564"/>
                </a:solidFill>
                <a:effectLst/>
                <a:uLnTx/>
                <a:uFillTx/>
                <a:latin typeface="TKTypeMedium"/>
                <a:ea typeface="+mn-ea"/>
                <a:cs typeface="+mn-cs"/>
              </a:rPr>
              <a:t>niu</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zamówień</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t>
            </a:r>
            <a:r>
              <a:rPr kumimoji="0" lang="pl-PL" sz="1550" b="0" i="0" u="none" strike="noStrike" kern="1200" cap="none" spc="0" normalizeH="0" baseline="0" noProof="0" dirty="0">
                <a:ln>
                  <a:noFill/>
                </a:ln>
                <a:solidFill>
                  <a:srgbClr val="4B5564"/>
                </a:solidFill>
                <a:effectLst/>
                <a:uLnTx/>
                <a:uFillTx/>
                <a:latin typeface="TKTypeMedium"/>
                <a:ea typeface="+mn-ea"/>
                <a:cs typeface="+mn-cs"/>
              </a:rPr>
              <a:t>kierujemy się </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nie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tylko</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kryteriami</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prawnymi, handlowymi, technicznymi i proceduralnymi, </a:t>
            </a:r>
            <a:br>
              <a:rPr kumimoji="0" lang="de-DE" sz="1550" b="0" i="0" u="none" strike="noStrike" kern="1200" cap="none" spc="0" normalizeH="0" baseline="0" noProof="0" dirty="0">
                <a:ln>
                  <a:noFill/>
                </a:ln>
                <a:solidFill>
                  <a:srgbClr val="4B5564"/>
                </a:solidFill>
                <a:effectLst/>
                <a:uLnTx/>
                <a:uFillTx/>
                <a:latin typeface="TKTypeMedium"/>
                <a:ea typeface="+mn-ea"/>
                <a:cs typeface="+mn-cs"/>
              </a:rPr>
            </a:b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ale</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t>
            </a:r>
            <a:r>
              <a:rPr kumimoji="0" lang="pl-PL" sz="1550" b="0" i="0" u="none" strike="noStrike" kern="1200" cap="none" spc="0" normalizeH="0" baseline="0" noProof="0" dirty="0">
                <a:ln>
                  <a:noFill/>
                </a:ln>
                <a:solidFill>
                  <a:srgbClr val="4B5564"/>
                </a:solidFill>
                <a:effectLst/>
                <a:uLnTx/>
                <a:uFillTx/>
                <a:latin typeface="TKTypeMedium"/>
                <a:ea typeface="+mn-ea"/>
                <a:cs typeface="+mn-cs"/>
              </a:rPr>
              <a:t>uwzględniamy również</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standard</a:t>
            </a:r>
            <a:r>
              <a:rPr kumimoji="0" lang="pl-PL" sz="1550" b="0" i="0" u="none" strike="noStrike" kern="1200" cap="none" spc="0" normalizeH="0" baseline="0" noProof="0" dirty="0">
                <a:ln>
                  <a:noFill/>
                </a:ln>
                <a:solidFill>
                  <a:srgbClr val="4B5564"/>
                </a:solidFill>
                <a:effectLst/>
                <a:uLnTx/>
                <a:uFillTx/>
                <a:latin typeface="TKTypeMedium"/>
                <a:ea typeface="+mn-ea"/>
                <a:cs typeface="+mn-cs"/>
              </a:rPr>
              <a:t>y</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społeczn</a:t>
            </a:r>
            <a:r>
              <a:rPr kumimoji="0" lang="pl-PL" sz="1550" b="0" i="0" u="none" strike="noStrike" kern="1200" cap="none" spc="0" normalizeH="0" baseline="0" noProof="0" dirty="0">
                <a:ln>
                  <a:noFill/>
                </a:ln>
                <a:solidFill>
                  <a:srgbClr val="4B5564"/>
                </a:solidFill>
                <a:effectLst/>
                <a:uLnTx/>
                <a:uFillTx/>
                <a:latin typeface="TKTypeMedium"/>
                <a:ea typeface="+mn-ea"/>
                <a:cs typeface="+mn-cs"/>
              </a:rPr>
              <a:t>e</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ekologiczn</a:t>
            </a:r>
            <a:r>
              <a:rPr kumimoji="0" lang="pl-PL" sz="1550" b="0" i="0" u="none" strike="noStrike" kern="1200" cap="none" spc="0" normalizeH="0" baseline="0" noProof="0" dirty="0">
                <a:ln>
                  <a:noFill/>
                </a:ln>
                <a:solidFill>
                  <a:srgbClr val="4B5564"/>
                </a:solidFill>
                <a:effectLst/>
                <a:uLnTx/>
                <a:uFillTx/>
                <a:latin typeface="TKTypeMedium"/>
                <a:ea typeface="+mn-ea"/>
                <a:cs typeface="+mn-cs"/>
              </a:rPr>
              <a:t>e</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i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etyczn</a:t>
            </a:r>
            <a:r>
              <a:rPr kumimoji="0" lang="pl-PL" sz="1550" b="0" i="0" u="none" strike="noStrike" kern="1200" cap="none" spc="0" normalizeH="0" baseline="0" noProof="0" dirty="0">
                <a:ln>
                  <a:noFill/>
                </a:ln>
                <a:solidFill>
                  <a:srgbClr val="4B5564"/>
                </a:solidFill>
                <a:effectLst/>
                <a:uLnTx/>
                <a:uFillTx/>
                <a:latin typeface="TKTypeMedium"/>
                <a:ea typeface="+mn-ea"/>
                <a:cs typeface="+mn-cs"/>
              </a:rPr>
              <a:t>e</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a:t>
            </a:r>
          </a:p>
        </p:txBody>
      </p:sp>
      <p:sp>
        <p:nvSpPr>
          <p:cNvPr id="20" name="Rectangle 279"/>
          <p:cNvSpPr>
            <a:spLocks/>
          </p:cNvSpPr>
          <p:nvPr/>
        </p:nvSpPr>
        <p:spPr>
          <a:xfrm>
            <a:off x="1370708" y="1520824"/>
            <a:ext cx="74621" cy="1464155"/>
          </a:xfrm>
          <a:prstGeom prst="rect">
            <a:avLst/>
          </a:prstGeom>
          <a:solidFill>
            <a:srgbClr val="B0BAC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KTypeMedium"/>
              <a:ea typeface="+mn-ea"/>
              <a:cs typeface="+mn-cs"/>
            </a:endParaRPr>
          </a:p>
        </p:txBody>
      </p:sp>
      <p:sp>
        <p:nvSpPr>
          <p:cNvPr id="21" name="Rectangle 287"/>
          <p:cNvSpPr/>
          <p:nvPr/>
        </p:nvSpPr>
        <p:spPr>
          <a:xfrm>
            <a:off x="1375127" y="4593135"/>
            <a:ext cx="74621" cy="1464155"/>
          </a:xfrm>
          <a:prstGeom prst="rect">
            <a:avLst/>
          </a:prstGeom>
          <a:solidFill>
            <a:srgbClr val="005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KTypeMedium"/>
              <a:ea typeface="+mn-ea"/>
              <a:cs typeface="+mn-cs"/>
            </a:endParaRPr>
          </a:p>
        </p:txBody>
      </p:sp>
      <p:sp>
        <p:nvSpPr>
          <p:cNvPr id="22" name="Rectangle 283"/>
          <p:cNvSpPr/>
          <p:nvPr/>
        </p:nvSpPr>
        <p:spPr>
          <a:xfrm>
            <a:off x="1370708" y="3056979"/>
            <a:ext cx="74621" cy="1464155"/>
          </a:xfrm>
          <a:prstGeom prst="rect">
            <a:avLst/>
          </a:prstGeom>
          <a:solidFill>
            <a:srgbClr val="00A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KTypeMedium"/>
              <a:ea typeface="+mn-ea"/>
              <a:cs typeface="+mn-cs"/>
            </a:endParaRPr>
          </a:p>
        </p:txBody>
      </p:sp>
      <p:sp>
        <p:nvSpPr>
          <p:cNvPr id="30" name="Freeform 5">
            <a:extLst>
              <a:ext uri="{FF2B5EF4-FFF2-40B4-BE49-F238E27FC236}">
                <a16:creationId xmlns:a16="http://schemas.microsoft.com/office/drawing/2014/main" id="{7A0DA97A-572A-4845-9C95-5B46C331C2CB}"/>
              </a:ext>
            </a:extLst>
          </p:cNvPr>
          <p:cNvSpPr>
            <a:spLocks noEditPoints="1"/>
          </p:cNvSpPr>
          <p:nvPr/>
        </p:nvSpPr>
        <p:spPr bwMode="auto">
          <a:xfrm>
            <a:off x="334438" y="4930374"/>
            <a:ext cx="789678" cy="789678"/>
          </a:xfrm>
          <a:custGeom>
            <a:avLst/>
            <a:gdLst>
              <a:gd name="T0" fmla="*/ 473 w 1440"/>
              <a:gd name="T1" fmla="*/ 44 h 1440"/>
              <a:gd name="T2" fmla="*/ 211 w 1440"/>
              <a:gd name="T3" fmla="*/ 211 h 1440"/>
              <a:gd name="T4" fmla="*/ 44 w 1440"/>
              <a:gd name="T5" fmla="*/ 473 h 1440"/>
              <a:gd name="T6" fmla="*/ 0 w 1440"/>
              <a:gd name="T7" fmla="*/ 746 h 1440"/>
              <a:gd name="T8" fmla="*/ 45 w 1440"/>
              <a:gd name="T9" fmla="*/ 968 h 1440"/>
              <a:gd name="T10" fmla="*/ 111 w 1440"/>
              <a:gd name="T11" fmla="*/ 1103 h 1440"/>
              <a:gd name="T12" fmla="*/ 240 w 1440"/>
              <a:gd name="T13" fmla="*/ 1256 h 1440"/>
              <a:gd name="T14" fmla="*/ 406 w 1440"/>
              <a:gd name="T15" fmla="*/ 1369 h 1440"/>
              <a:gd name="T16" fmla="*/ 603 w 1440"/>
              <a:gd name="T17" fmla="*/ 1431 h 1440"/>
              <a:gd name="T18" fmla="*/ 829 w 1440"/>
              <a:gd name="T19" fmla="*/ 1432 h 1440"/>
              <a:gd name="T20" fmla="*/ 1123 w 1440"/>
              <a:gd name="T21" fmla="*/ 1317 h 1440"/>
              <a:gd name="T22" fmla="*/ 1336 w 1440"/>
              <a:gd name="T23" fmla="*/ 1093 h 1440"/>
              <a:gd name="T24" fmla="*/ 1437 w 1440"/>
              <a:gd name="T25" fmla="*/ 794 h 1440"/>
              <a:gd name="T26" fmla="*/ 1407 w 1440"/>
              <a:gd name="T27" fmla="*/ 506 h 1440"/>
              <a:gd name="T28" fmla="*/ 1253 w 1440"/>
              <a:gd name="T29" fmla="*/ 236 h 1440"/>
              <a:gd name="T30" fmla="*/ 1000 w 1440"/>
              <a:gd name="T31" fmla="*/ 57 h 1440"/>
              <a:gd name="T32" fmla="*/ 721 w 1440"/>
              <a:gd name="T33" fmla="*/ 0 h 1440"/>
              <a:gd name="T34" fmla="*/ 115 w 1440"/>
              <a:gd name="T35" fmla="*/ 982 h 1440"/>
              <a:gd name="T36" fmla="*/ 64 w 1440"/>
              <a:gd name="T37" fmla="*/ 789 h 1440"/>
              <a:gd name="T38" fmla="*/ 72 w 1440"/>
              <a:gd name="T39" fmla="*/ 600 h 1440"/>
              <a:gd name="T40" fmla="*/ 808 w 1440"/>
              <a:gd name="T41" fmla="*/ 550 h 1440"/>
              <a:gd name="T42" fmla="*/ 957 w 1440"/>
              <a:gd name="T43" fmla="*/ 568 h 1440"/>
              <a:gd name="T44" fmla="*/ 1042 w 1440"/>
              <a:gd name="T45" fmla="*/ 619 h 1440"/>
              <a:gd name="T46" fmla="*/ 1061 w 1440"/>
              <a:gd name="T47" fmla="*/ 954 h 1440"/>
              <a:gd name="T48" fmla="*/ 1010 w 1440"/>
              <a:gd name="T49" fmla="*/ 1039 h 1440"/>
              <a:gd name="T50" fmla="*/ 639 w 1440"/>
              <a:gd name="T51" fmla="*/ 1058 h 1440"/>
              <a:gd name="T52" fmla="*/ 524 w 1440"/>
              <a:gd name="T53" fmla="*/ 1011 h 1440"/>
              <a:gd name="T54" fmla="*/ 555 w 1440"/>
              <a:gd name="T55" fmla="*/ 614 h 1440"/>
              <a:gd name="T56" fmla="*/ 666 w 1440"/>
              <a:gd name="T57" fmla="*/ 493 h 1440"/>
              <a:gd name="T58" fmla="*/ 681 w 1440"/>
              <a:gd name="T59" fmla="*/ 287 h 1440"/>
              <a:gd name="T60" fmla="*/ 754 w 1440"/>
              <a:gd name="T61" fmla="*/ 280 h 1440"/>
              <a:gd name="T62" fmla="*/ 805 w 1440"/>
              <a:gd name="T63" fmla="*/ 336 h 1440"/>
              <a:gd name="T64" fmla="*/ 528 w 1440"/>
              <a:gd name="T65" fmla="*/ 1351 h 1440"/>
              <a:gd name="T66" fmla="*/ 244 w 1440"/>
              <a:gd name="T67" fmla="*/ 1176 h 1440"/>
              <a:gd name="T68" fmla="*/ 490 w 1440"/>
              <a:gd name="T69" fmla="*/ 1106 h 1440"/>
              <a:gd name="T70" fmla="*/ 572 w 1440"/>
              <a:gd name="T71" fmla="*/ 1106 h 1440"/>
              <a:gd name="T72" fmla="*/ 998 w 1440"/>
              <a:gd name="T73" fmla="*/ 1112 h 1440"/>
              <a:gd name="T74" fmla="*/ 1108 w 1440"/>
              <a:gd name="T75" fmla="*/ 1011 h 1440"/>
              <a:gd name="T76" fmla="*/ 1114 w 1440"/>
              <a:gd name="T77" fmla="*/ 631 h 1440"/>
              <a:gd name="T78" fmla="*/ 1014 w 1440"/>
              <a:gd name="T79" fmla="*/ 521 h 1440"/>
              <a:gd name="T80" fmla="*/ 864 w 1440"/>
              <a:gd name="T81" fmla="*/ 318 h 1440"/>
              <a:gd name="T82" fmla="*/ 801 w 1440"/>
              <a:gd name="T83" fmla="*/ 234 h 1440"/>
              <a:gd name="T84" fmla="*/ 680 w 1440"/>
              <a:gd name="T85" fmla="*/ 221 h 1440"/>
              <a:gd name="T86" fmla="*/ 627 w 1440"/>
              <a:gd name="T87" fmla="*/ 259 h 1440"/>
              <a:gd name="T88" fmla="*/ 615 w 1440"/>
              <a:gd name="T89" fmla="*/ 446 h 1440"/>
              <a:gd name="T90" fmla="*/ 559 w 1440"/>
              <a:gd name="T91" fmla="*/ 542 h 1440"/>
              <a:gd name="T92" fmla="*/ 492 w 1440"/>
              <a:gd name="T93" fmla="*/ 558 h 1440"/>
              <a:gd name="T94" fmla="*/ 95 w 1440"/>
              <a:gd name="T95" fmla="*/ 513 h 1440"/>
              <a:gd name="T96" fmla="*/ 207 w 1440"/>
              <a:gd name="T97" fmla="*/ 306 h 1440"/>
              <a:gd name="T98" fmla="*/ 385 w 1440"/>
              <a:gd name="T99" fmla="*/ 152 h 1440"/>
              <a:gd name="T100" fmla="*/ 610 w 1440"/>
              <a:gd name="T101" fmla="*/ 70 h 1440"/>
              <a:gd name="T102" fmla="*/ 853 w 1440"/>
              <a:gd name="T103" fmla="*/ 74 h 1440"/>
              <a:gd name="T104" fmla="*/ 1115 w 1440"/>
              <a:gd name="T105" fmla="*/ 192 h 1440"/>
              <a:gd name="T106" fmla="*/ 1300 w 1440"/>
              <a:gd name="T107" fmla="*/ 406 h 1440"/>
              <a:gd name="T108" fmla="*/ 1379 w 1440"/>
              <a:gd name="T109" fmla="*/ 686 h 1440"/>
              <a:gd name="T110" fmla="*/ 1339 w 1440"/>
              <a:gd name="T111" fmla="*/ 947 h 1440"/>
              <a:gd name="T112" fmla="*/ 1186 w 1440"/>
              <a:gd name="T113" fmla="*/ 1186 h 1440"/>
              <a:gd name="T114" fmla="*/ 947 w 1440"/>
              <a:gd name="T115" fmla="*/ 1339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0" h="1440">
                <a:moveTo>
                  <a:pt x="721" y="0"/>
                </a:moveTo>
                <a:lnTo>
                  <a:pt x="721" y="0"/>
                </a:lnTo>
                <a:lnTo>
                  <a:pt x="683" y="1"/>
                </a:lnTo>
                <a:lnTo>
                  <a:pt x="646" y="4"/>
                </a:lnTo>
                <a:lnTo>
                  <a:pt x="611" y="8"/>
                </a:lnTo>
                <a:lnTo>
                  <a:pt x="575" y="14"/>
                </a:lnTo>
                <a:lnTo>
                  <a:pt x="541" y="22"/>
                </a:lnTo>
                <a:lnTo>
                  <a:pt x="506" y="33"/>
                </a:lnTo>
                <a:lnTo>
                  <a:pt x="473" y="44"/>
                </a:lnTo>
                <a:lnTo>
                  <a:pt x="440" y="57"/>
                </a:lnTo>
                <a:lnTo>
                  <a:pt x="409" y="71"/>
                </a:lnTo>
                <a:lnTo>
                  <a:pt x="377" y="87"/>
                </a:lnTo>
                <a:lnTo>
                  <a:pt x="347" y="105"/>
                </a:lnTo>
                <a:lnTo>
                  <a:pt x="318" y="123"/>
                </a:lnTo>
                <a:lnTo>
                  <a:pt x="290" y="143"/>
                </a:lnTo>
                <a:lnTo>
                  <a:pt x="262" y="165"/>
                </a:lnTo>
                <a:lnTo>
                  <a:pt x="236" y="187"/>
                </a:lnTo>
                <a:lnTo>
                  <a:pt x="211" y="211"/>
                </a:lnTo>
                <a:lnTo>
                  <a:pt x="187" y="236"/>
                </a:lnTo>
                <a:lnTo>
                  <a:pt x="165" y="262"/>
                </a:lnTo>
                <a:lnTo>
                  <a:pt x="143" y="290"/>
                </a:lnTo>
                <a:lnTo>
                  <a:pt x="123" y="318"/>
                </a:lnTo>
                <a:lnTo>
                  <a:pt x="105" y="347"/>
                </a:lnTo>
                <a:lnTo>
                  <a:pt x="87" y="377"/>
                </a:lnTo>
                <a:lnTo>
                  <a:pt x="71" y="409"/>
                </a:lnTo>
                <a:lnTo>
                  <a:pt x="57" y="440"/>
                </a:lnTo>
                <a:lnTo>
                  <a:pt x="44" y="473"/>
                </a:lnTo>
                <a:lnTo>
                  <a:pt x="33" y="506"/>
                </a:lnTo>
                <a:lnTo>
                  <a:pt x="22" y="541"/>
                </a:lnTo>
                <a:lnTo>
                  <a:pt x="14" y="575"/>
                </a:lnTo>
                <a:lnTo>
                  <a:pt x="8" y="611"/>
                </a:lnTo>
                <a:lnTo>
                  <a:pt x="4" y="646"/>
                </a:lnTo>
                <a:lnTo>
                  <a:pt x="1" y="683"/>
                </a:lnTo>
                <a:lnTo>
                  <a:pt x="0" y="721"/>
                </a:lnTo>
                <a:lnTo>
                  <a:pt x="0" y="721"/>
                </a:lnTo>
                <a:lnTo>
                  <a:pt x="0" y="746"/>
                </a:lnTo>
                <a:lnTo>
                  <a:pt x="2" y="772"/>
                </a:lnTo>
                <a:lnTo>
                  <a:pt x="4" y="798"/>
                </a:lnTo>
                <a:lnTo>
                  <a:pt x="7" y="823"/>
                </a:lnTo>
                <a:lnTo>
                  <a:pt x="11" y="848"/>
                </a:lnTo>
                <a:lnTo>
                  <a:pt x="16" y="873"/>
                </a:lnTo>
                <a:lnTo>
                  <a:pt x="22" y="897"/>
                </a:lnTo>
                <a:lnTo>
                  <a:pt x="28" y="922"/>
                </a:lnTo>
                <a:lnTo>
                  <a:pt x="36" y="945"/>
                </a:lnTo>
                <a:lnTo>
                  <a:pt x="45" y="968"/>
                </a:lnTo>
                <a:lnTo>
                  <a:pt x="53" y="992"/>
                </a:lnTo>
                <a:lnTo>
                  <a:pt x="63" y="1014"/>
                </a:lnTo>
                <a:lnTo>
                  <a:pt x="73" y="1037"/>
                </a:lnTo>
                <a:lnTo>
                  <a:pt x="84" y="1058"/>
                </a:lnTo>
                <a:lnTo>
                  <a:pt x="97" y="1079"/>
                </a:lnTo>
                <a:lnTo>
                  <a:pt x="109" y="1101"/>
                </a:lnTo>
                <a:lnTo>
                  <a:pt x="109" y="1101"/>
                </a:lnTo>
                <a:lnTo>
                  <a:pt x="111" y="1103"/>
                </a:lnTo>
                <a:lnTo>
                  <a:pt x="111" y="1103"/>
                </a:lnTo>
                <a:lnTo>
                  <a:pt x="123" y="1122"/>
                </a:lnTo>
                <a:lnTo>
                  <a:pt x="135" y="1140"/>
                </a:lnTo>
                <a:lnTo>
                  <a:pt x="148" y="1157"/>
                </a:lnTo>
                <a:lnTo>
                  <a:pt x="163" y="1176"/>
                </a:lnTo>
                <a:lnTo>
                  <a:pt x="177" y="1192"/>
                </a:lnTo>
                <a:lnTo>
                  <a:pt x="192" y="1209"/>
                </a:lnTo>
                <a:lnTo>
                  <a:pt x="207" y="1226"/>
                </a:lnTo>
                <a:lnTo>
                  <a:pt x="224" y="1241"/>
                </a:lnTo>
                <a:lnTo>
                  <a:pt x="240" y="1256"/>
                </a:lnTo>
                <a:lnTo>
                  <a:pt x="257" y="1270"/>
                </a:lnTo>
                <a:lnTo>
                  <a:pt x="274" y="1285"/>
                </a:lnTo>
                <a:lnTo>
                  <a:pt x="292" y="1299"/>
                </a:lnTo>
                <a:lnTo>
                  <a:pt x="310" y="1312"/>
                </a:lnTo>
                <a:lnTo>
                  <a:pt x="328" y="1324"/>
                </a:lnTo>
                <a:lnTo>
                  <a:pt x="348" y="1336"/>
                </a:lnTo>
                <a:lnTo>
                  <a:pt x="367" y="1348"/>
                </a:lnTo>
                <a:lnTo>
                  <a:pt x="386" y="1359"/>
                </a:lnTo>
                <a:lnTo>
                  <a:pt x="406" y="1369"/>
                </a:lnTo>
                <a:lnTo>
                  <a:pt x="427" y="1378"/>
                </a:lnTo>
                <a:lnTo>
                  <a:pt x="448" y="1387"/>
                </a:lnTo>
                <a:lnTo>
                  <a:pt x="469" y="1395"/>
                </a:lnTo>
                <a:lnTo>
                  <a:pt x="491" y="1402"/>
                </a:lnTo>
                <a:lnTo>
                  <a:pt x="512" y="1410"/>
                </a:lnTo>
                <a:lnTo>
                  <a:pt x="535" y="1416"/>
                </a:lnTo>
                <a:lnTo>
                  <a:pt x="557" y="1422"/>
                </a:lnTo>
                <a:lnTo>
                  <a:pt x="579" y="1427"/>
                </a:lnTo>
                <a:lnTo>
                  <a:pt x="603" y="1431"/>
                </a:lnTo>
                <a:lnTo>
                  <a:pt x="626" y="1434"/>
                </a:lnTo>
                <a:lnTo>
                  <a:pt x="648" y="1437"/>
                </a:lnTo>
                <a:lnTo>
                  <a:pt x="673" y="1439"/>
                </a:lnTo>
                <a:lnTo>
                  <a:pt x="696" y="1440"/>
                </a:lnTo>
                <a:lnTo>
                  <a:pt x="721" y="1440"/>
                </a:lnTo>
                <a:lnTo>
                  <a:pt x="721" y="1440"/>
                </a:lnTo>
                <a:lnTo>
                  <a:pt x="757" y="1439"/>
                </a:lnTo>
                <a:lnTo>
                  <a:pt x="794" y="1437"/>
                </a:lnTo>
                <a:lnTo>
                  <a:pt x="829" y="1432"/>
                </a:lnTo>
                <a:lnTo>
                  <a:pt x="865" y="1426"/>
                </a:lnTo>
                <a:lnTo>
                  <a:pt x="900" y="1418"/>
                </a:lnTo>
                <a:lnTo>
                  <a:pt x="934" y="1407"/>
                </a:lnTo>
                <a:lnTo>
                  <a:pt x="967" y="1396"/>
                </a:lnTo>
                <a:lnTo>
                  <a:pt x="1000" y="1384"/>
                </a:lnTo>
                <a:lnTo>
                  <a:pt x="1032" y="1369"/>
                </a:lnTo>
                <a:lnTo>
                  <a:pt x="1063" y="1354"/>
                </a:lnTo>
                <a:lnTo>
                  <a:pt x="1093" y="1336"/>
                </a:lnTo>
                <a:lnTo>
                  <a:pt x="1123" y="1317"/>
                </a:lnTo>
                <a:lnTo>
                  <a:pt x="1150" y="1297"/>
                </a:lnTo>
                <a:lnTo>
                  <a:pt x="1178" y="1275"/>
                </a:lnTo>
                <a:lnTo>
                  <a:pt x="1204" y="1253"/>
                </a:lnTo>
                <a:lnTo>
                  <a:pt x="1230" y="1230"/>
                </a:lnTo>
                <a:lnTo>
                  <a:pt x="1253" y="1204"/>
                </a:lnTo>
                <a:lnTo>
                  <a:pt x="1275" y="1178"/>
                </a:lnTo>
                <a:lnTo>
                  <a:pt x="1297" y="1150"/>
                </a:lnTo>
                <a:lnTo>
                  <a:pt x="1317" y="1123"/>
                </a:lnTo>
                <a:lnTo>
                  <a:pt x="1336" y="1093"/>
                </a:lnTo>
                <a:lnTo>
                  <a:pt x="1354" y="1063"/>
                </a:lnTo>
                <a:lnTo>
                  <a:pt x="1369" y="1032"/>
                </a:lnTo>
                <a:lnTo>
                  <a:pt x="1384" y="1000"/>
                </a:lnTo>
                <a:lnTo>
                  <a:pt x="1396" y="967"/>
                </a:lnTo>
                <a:lnTo>
                  <a:pt x="1407" y="934"/>
                </a:lnTo>
                <a:lnTo>
                  <a:pt x="1418" y="900"/>
                </a:lnTo>
                <a:lnTo>
                  <a:pt x="1426" y="865"/>
                </a:lnTo>
                <a:lnTo>
                  <a:pt x="1432" y="829"/>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9"/>
                </a:lnTo>
                <a:lnTo>
                  <a:pt x="1354" y="377"/>
                </a:lnTo>
                <a:lnTo>
                  <a:pt x="1336" y="347"/>
                </a:lnTo>
                <a:lnTo>
                  <a:pt x="1317" y="318"/>
                </a:lnTo>
                <a:lnTo>
                  <a:pt x="1297" y="290"/>
                </a:lnTo>
                <a:lnTo>
                  <a:pt x="1275" y="262"/>
                </a:lnTo>
                <a:lnTo>
                  <a:pt x="1253" y="236"/>
                </a:lnTo>
                <a:lnTo>
                  <a:pt x="1230" y="211"/>
                </a:lnTo>
                <a:lnTo>
                  <a:pt x="1204" y="187"/>
                </a:lnTo>
                <a:lnTo>
                  <a:pt x="1178" y="165"/>
                </a:lnTo>
                <a:lnTo>
                  <a:pt x="1150" y="143"/>
                </a:lnTo>
                <a:lnTo>
                  <a:pt x="1123" y="123"/>
                </a:lnTo>
                <a:lnTo>
                  <a:pt x="1093" y="105"/>
                </a:lnTo>
                <a:lnTo>
                  <a:pt x="1063" y="87"/>
                </a:lnTo>
                <a:lnTo>
                  <a:pt x="1032" y="71"/>
                </a:lnTo>
                <a:lnTo>
                  <a:pt x="1000" y="57"/>
                </a:lnTo>
                <a:lnTo>
                  <a:pt x="967" y="44"/>
                </a:lnTo>
                <a:lnTo>
                  <a:pt x="934" y="33"/>
                </a:lnTo>
                <a:lnTo>
                  <a:pt x="900" y="22"/>
                </a:lnTo>
                <a:lnTo>
                  <a:pt x="865" y="14"/>
                </a:lnTo>
                <a:lnTo>
                  <a:pt x="829" y="8"/>
                </a:lnTo>
                <a:lnTo>
                  <a:pt x="794" y="4"/>
                </a:lnTo>
                <a:lnTo>
                  <a:pt x="757" y="1"/>
                </a:lnTo>
                <a:lnTo>
                  <a:pt x="721" y="0"/>
                </a:lnTo>
                <a:lnTo>
                  <a:pt x="721" y="0"/>
                </a:lnTo>
                <a:close/>
                <a:moveTo>
                  <a:pt x="72" y="600"/>
                </a:moveTo>
                <a:lnTo>
                  <a:pt x="272" y="600"/>
                </a:lnTo>
                <a:lnTo>
                  <a:pt x="272" y="1059"/>
                </a:lnTo>
                <a:lnTo>
                  <a:pt x="154" y="1059"/>
                </a:lnTo>
                <a:lnTo>
                  <a:pt x="154" y="1059"/>
                </a:lnTo>
                <a:lnTo>
                  <a:pt x="143" y="1040"/>
                </a:lnTo>
                <a:lnTo>
                  <a:pt x="133" y="1020"/>
                </a:lnTo>
                <a:lnTo>
                  <a:pt x="124" y="1001"/>
                </a:lnTo>
                <a:lnTo>
                  <a:pt x="115" y="982"/>
                </a:lnTo>
                <a:lnTo>
                  <a:pt x="107" y="961"/>
                </a:lnTo>
                <a:lnTo>
                  <a:pt x="99" y="941"/>
                </a:lnTo>
                <a:lnTo>
                  <a:pt x="91" y="920"/>
                </a:lnTo>
                <a:lnTo>
                  <a:pt x="85" y="898"/>
                </a:lnTo>
                <a:lnTo>
                  <a:pt x="79" y="877"/>
                </a:lnTo>
                <a:lnTo>
                  <a:pt x="75" y="856"/>
                </a:lnTo>
                <a:lnTo>
                  <a:pt x="70" y="833"/>
                </a:lnTo>
                <a:lnTo>
                  <a:pt x="67" y="811"/>
                </a:lnTo>
                <a:lnTo>
                  <a:pt x="64" y="789"/>
                </a:lnTo>
                <a:lnTo>
                  <a:pt x="62" y="766"/>
                </a:lnTo>
                <a:lnTo>
                  <a:pt x="61" y="743"/>
                </a:lnTo>
                <a:lnTo>
                  <a:pt x="61" y="721"/>
                </a:lnTo>
                <a:lnTo>
                  <a:pt x="61" y="721"/>
                </a:lnTo>
                <a:lnTo>
                  <a:pt x="61" y="690"/>
                </a:lnTo>
                <a:lnTo>
                  <a:pt x="64" y="660"/>
                </a:lnTo>
                <a:lnTo>
                  <a:pt x="67" y="629"/>
                </a:lnTo>
                <a:lnTo>
                  <a:pt x="72" y="600"/>
                </a:lnTo>
                <a:lnTo>
                  <a:pt x="72" y="600"/>
                </a:lnTo>
                <a:close/>
                <a:moveTo>
                  <a:pt x="434" y="600"/>
                </a:moveTo>
                <a:lnTo>
                  <a:pt x="434" y="1059"/>
                </a:lnTo>
                <a:lnTo>
                  <a:pt x="333" y="1059"/>
                </a:lnTo>
                <a:lnTo>
                  <a:pt x="333" y="600"/>
                </a:lnTo>
                <a:lnTo>
                  <a:pt x="434" y="600"/>
                </a:lnTo>
                <a:close/>
                <a:moveTo>
                  <a:pt x="805" y="538"/>
                </a:moveTo>
                <a:lnTo>
                  <a:pt x="805" y="538"/>
                </a:lnTo>
                <a:lnTo>
                  <a:pt x="806" y="544"/>
                </a:lnTo>
                <a:lnTo>
                  <a:pt x="808" y="550"/>
                </a:lnTo>
                <a:lnTo>
                  <a:pt x="810" y="555"/>
                </a:lnTo>
                <a:lnTo>
                  <a:pt x="814" y="559"/>
                </a:lnTo>
                <a:lnTo>
                  <a:pt x="818" y="563"/>
                </a:lnTo>
                <a:lnTo>
                  <a:pt x="824" y="565"/>
                </a:lnTo>
                <a:lnTo>
                  <a:pt x="829" y="567"/>
                </a:lnTo>
                <a:lnTo>
                  <a:pt x="835" y="568"/>
                </a:lnTo>
                <a:lnTo>
                  <a:pt x="945" y="568"/>
                </a:lnTo>
                <a:lnTo>
                  <a:pt x="945" y="568"/>
                </a:lnTo>
                <a:lnTo>
                  <a:pt x="957" y="568"/>
                </a:lnTo>
                <a:lnTo>
                  <a:pt x="968" y="570"/>
                </a:lnTo>
                <a:lnTo>
                  <a:pt x="980" y="573"/>
                </a:lnTo>
                <a:lnTo>
                  <a:pt x="991" y="577"/>
                </a:lnTo>
                <a:lnTo>
                  <a:pt x="1000" y="582"/>
                </a:lnTo>
                <a:lnTo>
                  <a:pt x="1010" y="587"/>
                </a:lnTo>
                <a:lnTo>
                  <a:pt x="1019" y="594"/>
                </a:lnTo>
                <a:lnTo>
                  <a:pt x="1027" y="602"/>
                </a:lnTo>
                <a:lnTo>
                  <a:pt x="1035" y="610"/>
                </a:lnTo>
                <a:lnTo>
                  <a:pt x="1042" y="619"/>
                </a:lnTo>
                <a:lnTo>
                  <a:pt x="1047" y="629"/>
                </a:lnTo>
                <a:lnTo>
                  <a:pt x="1052" y="638"/>
                </a:lnTo>
                <a:lnTo>
                  <a:pt x="1056" y="649"/>
                </a:lnTo>
                <a:lnTo>
                  <a:pt x="1059" y="661"/>
                </a:lnTo>
                <a:lnTo>
                  <a:pt x="1061" y="672"/>
                </a:lnTo>
                <a:lnTo>
                  <a:pt x="1061" y="684"/>
                </a:lnTo>
                <a:lnTo>
                  <a:pt x="1061" y="943"/>
                </a:lnTo>
                <a:lnTo>
                  <a:pt x="1061" y="943"/>
                </a:lnTo>
                <a:lnTo>
                  <a:pt x="1061" y="954"/>
                </a:lnTo>
                <a:lnTo>
                  <a:pt x="1059" y="966"/>
                </a:lnTo>
                <a:lnTo>
                  <a:pt x="1056" y="977"/>
                </a:lnTo>
                <a:lnTo>
                  <a:pt x="1052" y="988"/>
                </a:lnTo>
                <a:lnTo>
                  <a:pt x="1047" y="998"/>
                </a:lnTo>
                <a:lnTo>
                  <a:pt x="1042" y="1007"/>
                </a:lnTo>
                <a:lnTo>
                  <a:pt x="1035" y="1016"/>
                </a:lnTo>
                <a:lnTo>
                  <a:pt x="1027" y="1024"/>
                </a:lnTo>
                <a:lnTo>
                  <a:pt x="1019" y="1032"/>
                </a:lnTo>
                <a:lnTo>
                  <a:pt x="1010" y="1039"/>
                </a:lnTo>
                <a:lnTo>
                  <a:pt x="1000" y="1045"/>
                </a:lnTo>
                <a:lnTo>
                  <a:pt x="991" y="1050"/>
                </a:lnTo>
                <a:lnTo>
                  <a:pt x="980" y="1053"/>
                </a:lnTo>
                <a:lnTo>
                  <a:pt x="968" y="1056"/>
                </a:lnTo>
                <a:lnTo>
                  <a:pt x="957" y="1058"/>
                </a:lnTo>
                <a:lnTo>
                  <a:pt x="945" y="1059"/>
                </a:lnTo>
                <a:lnTo>
                  <a:pt x="649" y="1059"/>
                </a:lnTo>
                <a:lnTo>
                  <a:pt x="649" y="1059"/>
                </a:lnTo>
                <a:lnTo>
                  <a:pt x="639" y="1058"/>
                </a:lnTo>
                <a:lnTo>
                  <a:pt x="629" y="1057"/>
                </a:lnTo>
                <a:lnTo>
                  <a:pt x="619" y="1055"/>
                </a:lnTo>
                <a:lnTo>
                  <a:pt x="608" y="1053"/>
                </a:lnTo>
                <a:lnTo>
                  <a:pt x="585" y="1046"/>
                </a:lnTo>
                <a:lnTo>
                  <a:pt x="564" y="1037"/>
                </a:lnTo>
                <a:lnTo>
                  <a:pt x="554" y="1030"/>
                </a:lnTo>
                <a:lnTo>
                  <a:pt x="544" y="1024"/>
                </a:lnTo>
                <a:lnTo>
                  <a:pt x="534" y="1018"/>
                </a:lnTo>
                <a:lnTo>
                  <a:pt x="524" y="1011"/>
                </a:lnTo>
                <a:lnTo>
                  <a:pt x="515" y="1004"/>
                </a:lnTo>
                <a:lnTo>
                  <a:pt x="508" y="996"/>
                </a:lnTo>
                <a:lnTo>
                  <a:pt x="501" y="988"/>
                </a:lnTo>
                <a:lnTo>
                  <a:pt x="495" y="980"/>
                </a:lnTo>
                <a:lnTo>
                  <a:pt x="495" y="631"/>
                </a:lnTo>
                <a:lnTo>
                  <a:pt x="495" y="631"/>
                </a:lnTo>
                <a:lnTo>
                  <a:pt x="516" y="627"/>
                </a:lnTo>
                <a:lnTo>
                  <a:pt x="536" y="622"/>
                </a:lnTo>
                <a:lnTo>
                  <a:pt x="555" y="614"/>
                </a:lnTo>
                <a:lnTo>
                  <a:pt x="572" y="606"/>
                </a:lnTo>
                <a:lnTo>
                  <a:pt x="588" y="594"/>
                </a:lnTo>
                <a:lnTo>
                  <a:pt x="604" y="583"/>
                </a:lnTo>
                <a:lnTo>
                  <a:pt x="617" y="570"/>
                </a:lnTo>
                <a:lnTo>
                  <a:pt x="630" y="556"/>
                </a:lnTo>
                <a:lnTo>
                  <a:pt x="640" y="542"/>
                </a:lnTo>
                <a:lnTo>
                  <a:pt x="650" y="525"/>
                </a:lnTo>
                <a:lnTo>
                  <a:pt x="659" y="509"/>
                </a:lnTo>
                <a:lnTo>
                  <a:pt x="666" y="493"/>
                </a:lnTo>
                <a:lnTo>
                  <a:pt x="671" y="475"/>
                </a:lnTo>
                <a:lnTo>
                  <a:pt x="675" y="457"/>
                </a:lnTo>
                <a:lnTo>
                  <a:pt x="677" y="439"/>
                </a:lnTo>
                <a:lnTo>
                  <a:pt x="678" y="422"/>
                </a:lnTo>
                <a:lnTo>
                  <a:pt x="678" y="297"/>
                </a:lnTo>
                <a:lnTo>
                  <a:pt x="678" y="297"/>
                </a:lnTo>
                <a:lnTo>
                  <a:pt x="679" y="294"/>
                </a:lnTo>
                <a:lnTo>
                  <a:pt x="679" y="290"/>
                </a:lnTo>
                <a:lnTo>
                  <a:pt x="681" y="287"/>
                </a:lnTo>
                <a:lnTo>
                  <a:pt x="683" y="285"/>
                </a:lnTo>
                <a:lnTo>
                  <a:pt x="686" y="283"/>
                </a:lnTo>
                <a:lnTo>
                  <a:pt x="689" y="280"/>
                </a:lnTo>
                <a:lnTo>
                  <a:pt x="692" y="279"/>
                </a:lnTo>
                <a:lnTo>
                  <a:pt x="695" y="279"/>
                </a:lnTo>
                <a:lnTo>
                  <a:pt x="742" y="279"/>
                </a:lnTo>
                <a:lnTo>
                  <a:pt x="742" y="279"/>
                </a:lnTo>
                <a:lnTo>
                  <a:pt x="748" y="279"/>
                </a:lnTo>
                <a:lnTo>
                  <a:pt x="754" y="280"/>
                </a:lnTo>
                <a:lnTo>
                  <a:pt x="760" y="283"/>
                </a:lnTo>
                <a:lnTo>
                  <a:pt x="766" y="285"/>
                </a:lnTo>
                <a:lnTo>
                  <a:pt x="777" y="291"/>
                </a:lnTo>
                <a:lnTo>
                  <a:pt x="787" y="298"/>
                </a:lnTo>
                <a:lnTo>
                  <a:pt x="795" y="308"/>
                </a:lnTo>
                <a:lnTo>
                  <a:pt x="800" y="318"/>
                </a:lnTo>
                <a:lnTo>
                  <a:pt x="802" y="324"/>
                </a:lnTo>
                <a:lnTo>
                  <a:pt x="804" y="330"/>
                </a:lnTo>
                <a:lnTo>
                  <a:pt x="805" y="336"/>
                </a:lnTo>
                <a:lnTo>
                  <a:pt x="805" y="343"/>
                </a:lnTo>
                <a:lnTo>
                  <a:pt x="805" y="538"/>
                </a:lnTo>
                <a:close/>
                <a:moveTo>
                  <a:pt x="721" y="1380"/>
                </a:moveTo>
                <a:lnTo>
                  <a:pt x="721" y="1380"/>
                </a:lnTo>
                <a:lnTo>
                  <a:pt x="681" y="1378"/>
                </a:lnTo>
                <a:lnTo>
                  <a:pt x="641" y="1375"/>
                </a:lnTo>
                <a:lnTo>
                  <a:pt x="603" y="1369"/>
                </a:lnTo>
                <a:lnTo>
                  <a:pt x="565" y="1361"/>
                </a:lnTo>
                <a:lnTo>
                  <a:pt x="528" y="1351"/>
                </a:lnTo>
                <a:lnTo>
                  <a:pt x="492" y="1339"/>
                </a:lnTo>
                <a:lnTo>
                  <a:pt x="457" y="1325"/>
                </a:lnTo>
                <a:lnTo>
                  <a:pt x="423" y="1309"/>
                </a:lnTo>
                <a:lnTo>
                  <a:pt x="390" y="1291"/>
                </a:lnTo>
                <a:lnTo>
                  <a:pt x="359" y="1271"/>
                </a:lnTo>
                <a:lnTo>
                  <a:pt x="328" y="1250"/>
                </a:lnTo>
                <a:lnTo>
                  <a:pt x="299" y="1227"/>
                </a:lnTo>
                <a:lnTo>
                  <a:pt x="270" y="1202"/>
                </a:lnTo>
                <a:lnTo>
                  <a:pt x="244" y="1176"/>
                </a:lnTo>
                <a:lnTo>
                  <a:pt x="220" y="1148"/>
                </a:lnTo>
                <a:lnTo>
                  <a:pt x="196" y="1119"/>
                </a:lnTo>
                <a:lnTo>
                  <a:pt x="464" y="1119"/>
                </a:lnTo>
                <a:lnTo>
                  <a:pt x="464" y="1119"/>
                </a:lnTo>
                <a:lnTo>
                  <a:pt x="471" y="1119"/>
                </a:lnTo>
                <a:lnTo>
                  <a:pt x="477" y="1117"/>
                </a:lnTo>
                <a:lnTo>
                  <a:pt x="482" y="1114"/>
                </a:lnTo>
                <a:lnTo>
                  <a:pt x="486" y="1111"/>
                </a:lnTo>
                <a:lnTo>
                  <a:pt x="490" y="1106"/>
                </a:lnTo>
                <a:lnTo>
                  <a:pt x="492" y="1101"/>
                </a:lnTo>
                <a:lnTo>
                  <a:pt x="494" y="1095"/>
                </a:lnTo>
                <a:lnTo>
                  <a:pt x="495" y="1089"/>
                </a:lnTo>
                <a:lnTo>
                  <a:pt x="495" y="1065"/>
                </a:lnTo>
                <a:lnTo>
                  <a:pt x="495" y="1065"/>
                </a:lnTo>
                <a:lnTo>
                  <a:pt x="513" y="1077"/>
                </a:lnTo>
                <a:lnTo>
                  <a:pt x="531" y="1088"/>
                </a:lnTo>
                <a:lnTo>
                  <a:pt x="552" y="1098"/>
                </a:lnTo>
                <a:lnTo>
                  <a:pt x="572" y="1106"/>
                </a:lnTo>
                <a:lnTo>
                  <a:pt x="591" y="1112"/>
                </a:lnTo>
                <a:lnTo>
                  <a:pt x="612" y="1116"/>
                </a:lnTo>
                <a:lnTo>
                  <a:pt x="631" y="1118"/>
                </a:lnTo>
                <a:lnTo>
                  <a:pt x="649" y="1119"/>
                </a:lnTo>
                <a:lnTo>
                  <a:pt x="945" y="1119"/>
                </a:lnTo>
                <a:lnTo>
                  <a:pt x="945" y="1119"/>
                </a:lnTo>
                <a:lnTo>
                  <a:pt x="963" y="1118"/>
                </a:lnTo>
                <a:lnTo>
                  <a:pt x="981" y="1116"/>
                </a:lnTo>
                <a:lnTo>
                  <a:pt x="998" y="1112"/>
                </a:lnTo>
                <a:lnTo>
                  <a:pt x="1014" y="1106"/>
                </a:lnTo>
                <a:lnTo>
                  <a:pt x="1029" y="1098"/>
                </a:lnTo>
                <a:lnTo>
                  <a:pt x="1044" y="1089"/>
                </a:lnTo>
                <a:lnTo>
                  <a:pt x="1058" y="1079"/>
                </a:lnTo>
                <a:lnTo>
                  <a:pt x="1070" y="1067"/>
                </a:lnTo>
                <a:lnTo>
                  <a:pt x="1081" y="1055"/>
                </a:lnTo>
                <a:lnTo>
                  <a:pt x="1091" y="1042"/>
                </a:lnTo>
                <a:lnTo>
                  <a:pt x="1101" y="1026"/>
                </a:lnTo>
                <a:lnTo>
                  <a:pt x="1108" y="1011"/>
                </a:lnTo>
                <a:lnTo>
                  <a:pt x="1114" y="995"/>
                </a:lnTo>
                <a:lnTo>
                  <a:pt x="1118" y="979"/>
                </a:lnTo>
                <a:lnTo>
                  <a:pt x="1121" y="960"/>
                </a:lnTo>
                <a:lnTo>
                  <a:pt x="1122" y="943"/>
                </a:lnTo>
                <a:lnTo>
                  <a:pt x="1122" y="684"/>
                </a:lnTo>
                <a:lnTo>
                  <a:pt x="1122" y="684"/>
                </a:lnTo>
                <a:lnTo>
                  <a:pt x="1121" y="666"/>
                </a:lnTo>
                <a:lnTo>
                  <a:pt x="1118" y="648"/>
                </a:lnTo>
                <a:lnTo>
                  <a:pt x="1114" y="631"/>
                </a:lnTo>
                <a:lnTo>
                  <a:pt x="1108" y="615"/>
                </a:lnTo>
                <a:lnTo>
                  <a:pt x="1101" y="600"/>
                </a:lnTo>
                <a:lnTo>
                  <a:pt x="1091" y="585"/>
                </a:lnTo>
                <a:lnTo>
                  <a:pt x="1081" y="571"/>
                </a:lnTo>
                <a:lnTo>
                  <a:pt x="1070" y="559"/>
                </a:lnTo>
                <a:lnTo>
                  <a:pt x="1058" y="548"/>
                </a:lnTo>
                <a:lnTo>
                  <a:pt x="1044" y="538"/>
                </a:lnTo>
                <a:lnTo>
                  <a:pt x="1029" y="528"/>
                </a:lnTo>
                <a:lnTo>
                  <a:pt x="1014" y="521"/>
                </a:lnTo>
                <a:lnTo>
                  <a:pt x="998" y="515"/>
                </a:lnTo>
                <a:lnTo>
                  <a:pt x="981" y="511"/>
                </a:lnTo>
                <a:lnTo>
                  <a:pt x="963" y="508"/>
                </a:lnTo>
                <a:lnTo>
                  <a:pt x="945" y="507"/>
                </a:lnTo>
                <a:lnTo>
                  <a:pt x="866" y="507"/>
                </a:lnTo>
                <a:lnTo>
                  <a:pt x="866" y="343"/>
                </a:lnTo>
                <a:lnTo>
                  <a:pt x="866" y="343"/>
                </a:lnTo>
                <a:lnTo>
                  <a:pt x="865" y="330"/>
                </a:lnTo>
                <a:lnTo>
                  <a:pt x="864" y="318"/>
                </a:lnTo>
                <a:lnTo>
                  <a:pt x="861" y="306"/>
                </a:lnTo>
                <a:lnTo>
                  <a:pt x="856" y="295"/>
                </a:lnTo>
                <a:lnTo>
                  <a:pt x="851" y="284"/>
                </a:lnTo>
                <a:lnTo>
                  <a:pt x="844" y="273"/>
                </a:lnTo>
                <a:lnTo>
                  <a:pt x="837" y="264"/>
                </a:lnTo>
                <a:lnTo>
                  <a:pt x="829" y="255"/>
                </a:lnTo>
                <a:lnTo>
                  <a:pt x="821" y="247"/>
                </a:lnTo>
                <a:lnTo>
                  <a:pt x="811" y="240"/>
                </a:lnTo>
                <a:lnTo>
                  <a:pt x="801" y="234"/>
                </a:lnTo>
                <a:lnTo>
                  <a:pt x="790" y="229"/>
                </a:lnTo>
                <a:lnTo>
                  <a:pt x="778" y="225"/>
                </a:lnTo>
                <a:lnTo>
                  <a:pt x="766" y="222"/>
                </a:lnTo>
                <a:lnTo>
                  <a:pt x="754" y="220"/>
                </a:lnTo>
                <a:lnTo>
                  <a:pt x="742" y="218"/>
                </a:lnTo>
                <a:lnTo>
                  <a:pt x="695" y="218"/>
                </a:lnTo>
                <a:lnTo>
                  <a:pt x="695" y="218"/>
                </a:lnTo>
                <a:lnTo>
                  <a:pt x="687" y="220"/>
                </a:lnTo>
                <a:lnTo>
                  <a:pt x="680" y="221"/>
                </a:lnTo>
                <a:lnTo>
                  <a:pt x="672" y="223"/>
                </a:lnTo>
                <a:lnTo>
                  <a:pt x="665" y="225"/>
                </a:lnTo>
                <a:lnTo>
                  <a:pt x="659" y="228"/>
                </a:lnTo>
                <a:lnTo>
                  <a:pt x="651" y="232"/>
                </a:lnTo>
                <a:lnTo>
                  <a:pt x="645" y="237"/>
                </a:lnTo>
                <a:lnTo>
                  <a:pt x="640" y="242"/>
                </a:lnTo>
                <a:lnTo>
                  <a:pt x="635" y="247"/>
                </a:lnTo>
                <a:lnTo>
                  <a:pt x="631" y="253"/>
                </a:lnTo>
                <a:lnTo>
                  <a:pt x="627" y="259"/>
                </a:lnTo>
                <a:lnTo>
                  <a:pt x="623" y="266"/>
                </a:lnTo>
                <a:lnTo>
                  <a:pt x="621" y="273"/>
                </a:lnTo>
                <a:lnTo>
                  <a:pt x="619" y="281"/>
                </a:lnTo>
                <a:lnTo>
                  <a:pt x="618" y="289"/>
                </a:lnTo>
                <a:lnTo>
                  <a:pt x="617" y="297"/>
                </a:lnTo>
                <a:lnTo>
                  <a:pt x="617" y="422"/>
                </a:lnTo>
                <a:lnTo>
                  <a:pt x="617" y="422"/>
                </a:lnTo>
                <a:lnTo>
                  <a:pt x="617" y="434"/>
                </a:lnTo>
                <a:lnTo>
                  <a:pt x="615" y="446"/>
                </a:lnTo>
                <a:lnTo>
                  <a:pt x="613" y="458"/>
                </a:lnTo>
                <a:lnTo>
                  <a:pt x="610" y="471"/>
                </a:lnTo>
                <a:lnTo>
                  <a:pt x="605" y="482"/>
                </a:lnTo>
                <a:lnTo>
                  <a:pt x="600" y="493"/>
                </a:lnTo>
                <a:lnTo>
                  <a:pt x="593" y="504"/>
                </a:lnTo>
                <a:lnTo>
                  <a:pt x="586" y="514"/>
                </a:lnTo>
                <a:lnTo>
                  <a:pt x="577" y="524"/>
                </a:lnTo>
                <a:lnTo>
                  <a:pt x="568" y="534"/>
                </a:lnTo>
                <a:lnTo>
                  <a:pt x="559" y="542"/>
                </a:lnTo>
                <a:lnTo>
                  <a:pt x="548" y="550"/>
                </a:lnTo>
                <a:lnTo>
                  <a:pt x="536" y="556"/>
                </a:lnTo>
                <a:lnTo>
                  <a:pt x="523" y="562"/>
                </a:lnTo>
                <a:lnTo>
                  <a:pt x="509" y="566"/>
                </a:lnTo>
                <a:lnTo>
                  <a:pt x="495" y="570"/>
                </a:lnTo>
                <a:lnTo>
                  <a:pt x="495" y="570"/>
                </a:lnTo>
                <a:lnTo>
                  <a:pt x="495" y="570"/>
                </a:lnTo>
                <a:lnTo>
                  <a:pt x="494" y="564"/>
                </a:lnTo>
                <a:lnTo>
                  <a:pt x="492" y="558"/>
                </a:lnTo>
                <a:lnTo>
                  <a:pt x="490" y="553"/>
                </a:lnTo>
                <a:lnTo>
                  <a:pt x="486" y="548"/>
                </a:lnTo>
                <a:lnTo>
                  <a:pt x="482" y="545"/>
                </a:lnTo>
                <a:lnTo>
                  <a:pt x="477" y="542"/>
                </a:lnTo>
                <a:lnTo>
                  <a:pt x="471" y="540"/>
                </a:lnTo>
                <a:lnTo>
                  <a:pt x="464" y="540"/>
                </a:lnTo>
                <a:lnTo>
                  <a:pt x="86" y="540"/>
                </a:lnTo>
                <a:lnTo>
                  <a:pt x="86" y="540"/>
                </a:lnTo>
                <a:lnTo>
                  <a:pt x="95" y="513"/>
                </a:lnTo>
                <a:lnTo>
                  <a:pt x="103" y="489"/>
                </a:lnTo>
                <a:lnTo>
                  <a:pt x="113" y="463"/>
                </a:lnTo>
                <a:lnTo>
                  <a:pt x="124" y="439"/>
                </a:lnTo>
                <a:lnTo>
                  <a:pt x="135" y="416"/>
                </a:lnTo>
                <a:lnTo>
                  <a:pt x="148" y="392"/>
                </a:lnTo>
                <a:lnTo>
                  <a:pt x="162" y="370"/>
                </a:lnTo>
                <a:lnTo>
                  <a:pt x="176" y="349"/>
                </a:lnTo>
                <a:lnTo>
                  <a:pt x="191" y="327"/>
                </a:lnTo>
                <a:lnTo>
                  <a:pt x="207" y="306"/>
                </a:lnTo>
                <a:lnTo>
                  <a:pt x="225" y="286"/>
                </a:lnTo>
                <a:lnTo>
                  <a:pt x="242" y="266"/>
                </a:lnTo>
                <a:lnTo>
                  <a:pt x="260" y="248"/>
                </a:lnTo>
                <a:lnTo>
                  <a:pt x="279" y="230"/>
                </a:lnTo>
                <a:lnTo>
                  <a:pt x="300" y="213"/>
                </a:lnTo>
                <a:lnTo>
                  <a:pt x="320" y="196"/>
                </a:lnTo>
                <a:lnTo>
                  <a:pt x="341" y="181"/>
                </a:lnTo>
                <a:lnTo>
                  <a:pt x="363" y="167"/>
                </a:lnTo>
                <a:lnTo>
                  <a:pt x="385" y="152"/>
                </a:lnTo>
                <a:lnTo>
                  <a:pt x="409" y="139"/>
                </a:lnTo>
                <a:lnTo>
                  <a:pt x="432" y="127"/>
                </a:lnTo>
                <a:lnTo>
                  <a:pt x="455" y="116"/>
                </a:lnTo>
                <a:lnTo>
                  <a:pt x="481" y="106"/>
                </a:lnTo>
                <a:lnTo>
                  <a:pt x="505" y="97"/>
                </a:lnTo>
                <a:lnTo>
                  <a:pt x="530" y="88"/>
                </a:lnTo>
                <a:lnTo>
                  <a:pt x="557" y="81"/>
                </a:lnTo>
                <a:lnTo>
                  <a:pt x="583" y="75"/>
                </a:lnTo>
                <a:lnTo>
                  <a:pt x="610" y="70"/>
                </a:lnTo>
                <a:lnTo>
                  <a:pt x="637" y="66"/>
                </a:lnTo>
                <a:lnTo>
                  <a:pt x="665" y="63"/>
                </a:lnTo>
                <a:lnTo>
                  <a:pt x="692" y="61"/>
                </a:lnTo>
                <a:lnTo>
                  <a:pt x="721" y="61"/>
                </a:lnTo>
                <a:lnTo>
                  <a:pt x="721" y="61"/>
                </a:lnTo>
                <a:lnTo>
                  <a:pt x="754" y="62"/>
                </a:lnTo>
                <a:lnTo>
                  <a:pt x="788" y="64"/>
                </a:lnTo>
                <a:lnTo>
                  <a:pt x="820" y="68"/>
                </a:lnTo>
                <a:lnTo>
                  <a:pt x="853" y="74"/>
                </a:lnTo>
                <a:lnTo>
                  <a:pt x="885" y="81"/>
                </a:lnTo>
                <a:lnTo>
                  <a:pt x="916" y="90"/>
                </a:lnTo>
                <a:lnTo>
                  <a:pt x="947" y="101"/>
                </a:lnTo>
                <a:lnTo>
                  <a:pt x="977" y="113"/>
                </a:lnTo>
                <a:lnTo>
                  <a:pt x="1006" y="126"/>
                </a:lnTo>
                <a:lnTo>
                  <a:pt x="1035" y="140"/>
                </a:lnTo>
                <a:lnTo>
                  <a:pt x="1062" y="156"/>
                </a:lnTo>
                <a:lnTo>
                  <a:pt x="1088" y="174"/>
                </a:lnTo>
                <a:lnTo>
                  <a:pt x="1115" y="192"/>
                </a:lnTo>
                <a:lnTo>
                  <a:pt x="1139" y="211"/>
                </a:lnTo>
                <a:lnTo>
                  <a:pt x="1164" y="233"/>
                </a:lnTo>
                <a:lnTo>
                  <a:pt x="1186" y="254"/>
                </a:lnTo>
                <a:lnTo>
                  <a:pt x="1208" y="277"/>
                </a:lnTo>
                <a:lnTo>
                  <a:pt x="1229" y="301"/>
                </a:lnTo>
                <a:lnTo>
                  <a:pt x="1248" y="326"/>
                </a:lnTo>
                <a:lnTo>
                  <a:pt x="1267" y="352"/>
                </a:lnTo>
                <a:lnTo>
                  <a:pt x="1284" y="378"/>
                </a:lnTo>
                <a:lnTo>
                  <a:pt x="1300" y="406"/>
                </a:lnTo>
                <a:lnTo>
                  <a:pt x="1314" y="435"/>
                </a:lnTo>
                <a:lnTo>
                  <a:pt x="1327" y="463"/>
                </a:lnTo>
                <a:lnTo>
                  <a:pt x="1339" y="494"/>
                </a:lnTo>
                <a:lnTo>
                  <a:pt x="1350" y="524"/>
                </a:lnTo>
                <a:lnTo>
                  <a:pt x="1359" y="556"/>
                </a:lnTo>
                <a:lnTo>
                  <a:pt x="1366" y="587"/>
                </a:lnTo>
                <a:lnTo>
                  <a:pt x="1372" y="620"/>
                </a:lnTo>
                <a:lnTo>
                  <a:pt x="1376" y="652"/>
                </a:lnTo>
                <a:lnTo>
                  <a:pt x="1379" y="686"/>
                </a:lnTo>
                <a:lnTo>
                  <a:pt x="1380" y="721"/>
                </a:lnTo>
                <a:lnTo>
                  <a:pt x="1380" y="721"/>
                </a:lnTo>
                <a:lnTo>
                  <a:pt x="1379" y="754"/>
                </a:lnTo>
                <a:lnTo>
                  <a:pt x="1376" y="788"/>
                </a:lnTo>
                <a:lnTo>
                  <a:pt x="1372" y="820"/>
                </a:lnTo>
                <a:lnTo>
                  <a:pt x="1366" y="853"/>
                </a:lnTo>
                <a:lnTo>
                  <a:pt x="1359" y="885"/>
                </a:lnTo>
                <a:lnTo>
                  <a:pt x="1350" y="916"/>
                </a:lnTo>
                <a:lnTo>
                  <a:pt x="1339" y="947"/>
                </a:lnTo>
                <a:lnTo>
                  <a:pt x="1327" y="977"/>
                </a:lnTo>
                <a:lnTo>
                  <a:pt x="1314" y="1006"/>
                </a:lnTo>
                <a:lnTo>
                  <a:pt x="1300" y="1035"/>
                </a:lnTo>
                <a:lnTo>
                  <a:pt x="1284" y="1062"/>
                </a:lnTo>
                <a:lnTo>
                  <a:pt x="1267" y="1088"/>
                </a:lnTo>
                <a:lnTo>
                  <a:pt x="1248" y="1115"/>
                </a:lnTo>
                <a:lnTo>
                  <a:pt x="1229" y="1139"/>
                </a:lnTo>
                <a:lnTo>
                  <a:pt x="1208" y="1164"/>
                </a:lnTo>
                <a:lnTo>
                  <a:pt x="1186" y="1186"/>
                </a:lnTo>
                <a:lnTo>
                  <a:pt x="1164" y="1208"/>
                </a:lnTo>
                <a:lnTo>
                  <a:pt x="1139" y="1229"/>
                </a:lnTo>
                <a:lnTo>
                  <a:pt x="1115" y="1248"/>
                </a:lnTo>
                <a:lnTo>
                  <a:pt x="1088" y="1267"/>
                </a:lnTo>
                <a:lnTo>
                  <a:pt x="1062" y="1284"/>
                </a:lnTo>
                <a:lnTo>
                  <a:pt x="1035" y="1300"/>
                </a:lnTo>
                <a:lnTo>
                  <a:pt x="1006" y="1314"/>
                </a:lnTo>
                <a:lnTo>
                  <a:pt x="977" y="1327"/>
                </a:lnTo>
                <a:lnTo>
                  <a:pt x="947" y="1339"/>
                </a:lnTo>
                <a:lnTo>
                  <a:pt x="916" y="1350"/>
                </a:lnTo>
                <a:lnTo>
                  <a:pt x="885" y="1359"/>
                </a:lnTo>
                <a:lnTo>
                  <a:pt x="853" y="1366"/>
                </a:lnTo>
                <a:lnTo>
                  <a:pt x="820" y="1372"/>
                </a:lnTo>
                <a:lnTo>
                  <a:pt x="788" y="1376"/>
                </a:lnTo>
                <a:lnTo>
                  <a:pt x="754" y="1379"/>
                </a:lnTo>
                <a:lnTo>
                  <a:pt x="721" y="1380"/>
                </a:lnTo>
                <a:lnTo>
                  <a:pt x="721" y="1380"/>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5564"/>
              </a:solidFill>
              <a:effectLst/>
              <a:uLnTx/>
              <a:uFillTx/>
              <a:latin typeface="TKTypeMedium"/>
              <a:ea typeface="+mn-ea"/>
              <a:cs typeface="+mn-cs"/>
            </a:endParaRPr>
          </a:p>
        </p:txBody>
      </p:sp>
      <p:sp>
        <p:nvSpPr>
          <p:cNvPr id="36" name="Freeform 5">
            <a:extLst>
              <a:ext uri="{FF2B5EF4-FFF2-40B4-BE49-F238E27FC236}">
                <a16:creationId xmlns:a16="http://schemas.microsoft.com/office/drawing/2014/main" id="{34E952C4-91C6-46F4-9663-CFD04A10D406}"/>
              </a:ext>
            </a:extLst>
          </p:cNvPr>
          <p:cNvSpPr>
            <a:spLocks noEditPoints="1"/>
          </p:cNvSpPr>
          <p:nvPr/>
        </p:nvSpPr>
        <p:spPr bwMode="auto">
          <a:xfrm>
            <a:off x="351537" y="3408056"/>
            <a:ext cx="762000" cy="762000"/>
          </a:xfrm>
          <a:custGeom>
            <a:avLst/>
            <a:gdLst>
              <a:gd name="T0" fmla="*/ 473 w 1440"/>
              <a:gd name="T1" fmla="*/ 44 h 1440"/>
              <a:gd name="T2" fmla="*/ 211 w 1440"/>
              <a:gd name="T3" fmla="*/ 211 h 1440"/>
              <a:gd name="T4" fmla="*/ 44 w 1440"/>
              <a:gd name="T5" fmla="*/ 473 h 1440"/>
              <a:gd name="T6" fmla="*/ 1 w 1440"/>
              <a:gd name="T7" fmla="*/ 757 h 1440"/>
              <a:gd name="T8" fmla="*/ 87 w 1440"/>
              <a:gd name="T9" fmla="*/ 1063 h 1440"/>
              <a:gd name="T10" fmla="*/ 290 w 1440"/>
              <a:gd name="T11" fmla="*/ 1298 h 1440"/>
              <a:gd name="T12" fmla="*/ 575 w 1440"/>
              <a:gd name="T13" fmla="*/ 1426 h 1440"/>
              <a:gd name="T14" fmla="*/ 865 w 1440"/>
              <a:gd name="T15" fmla="*/ 1426 h 1440"/>
              <a:gd name="T16" fmla="*/ 1151 w 1440"/>
              <a:gd name="T17" fmla="*/ 1298 h 1440"/>
              <a:gd name="T18" fmla="*/ 1354 w 1440"/>
              <a:gd name="T19" fmla="*/ 1063 h 1440"/>
              <a:gd name="T20" fmla="*/ 1439 w 1440"/>
              <a:gd name="T21" fmla="*/ 757 h 1440"/>
              <a:gd name="T22" fmla="*/ 1396 w 1440"/>
              <a:gd name="T23" fmla="*/ 473 h 1440"/>
              <a:gd name="T24" fmla="*/ 1230 w 1440"/>
              <a:gd name="T25" fmla="*/ 211 h 1440"/>
              <a:gd name="T26" fmla="*/ 967 w 1440"/>
              <a:gd name="T27" fmla="*/ 44 h 1440"/>
              <a:gd name="T28" fmla="*/ 909 w 1440"/>
              <a:gd name="T29" fmla="*/ 806 h 1440"/>
              <a:gd name="T30" fmla="*/ 866 w 1440"/>
              <a:gd name="T31" fmla="*/ 806 h 1440"/>
              <a:gd name="T32" fmla="*/ 732 w 1440"/>
              <a:gd name="T33" fmla="*/ 654 h 1440"/>
              <a:gd name="T34" fmla="*/ 692 w 1440"/>
              <a:gd name="T35" fmla="*/ 671 h 1440"/>
              <a:gd name="T36" fmla="*/ 553 w 1440"/>
              <a:gd name="T37" fmla="*/ 798 h 1440"/>
              <a:gd name="T38" fmla="*/ 522 w 1440"/>
              <a:gd name="T39" fmla="*/ 827 h 1440"/>
              <a:gd name="T40" fmla="*/ 664 w 1440"/>
              <a:gd name="T41" fmla="*/ 1136 h 1440"/>
              <a:gd name="T42" fmla="*/ 559 w 1440"/>
              <a:gd name="T43" fmla="*/ 1089 h 1440"/>
              <a:gd name="T44" fmla="*/ 477 w 1440"/>
              <a:gd name="T45" fmla="*/ 991 h 1440"/>
              <a:gd name="T46" fmla="*/ 437 w 1440"/>
              <a:gd name="T47" fmla="*/ 808 h 1440"/>
              <a:gd name="T48" fmla="*/ 500 w 1440"/>
              <a:gd name="T49" fmla="*/ 583 h 1440"/>
              <a:gd name="T50" fmla="*/ 669 w 1440"/>
              <a:gd name="T51" fmla="*/ 310 h 1440"/>
              <a:gd name="T52" fmla="*/ 860 w 1440"/>
              <a:gd name="T53" fmla="*/ 438 h 1440"/>
              <a:gd name="T54" fmla="*/ 982 w 1440"/>
              <a:gd name="T55" fmla="*/ 689 h 1440"/>
              <a:gd name="T56" fmla="*/ 999 w 1440"/>
              <a:gd name="T57" fmla="*/ 894 h 1440"/>
              <a:gd name="T58" fmla="*/ 928 w 1440"/>
              <a:gd name="T59" fmla="*/ 1044 h 1440"/>
              <a:gd name="T60" fmla="*/ 837 w 1440"/>
              <a:gd name="T61" fmla="*/ 1116 h 1440"/>
              <a:gd name="T62" fmla="*/ 909 w 1440"/>
              <a:gd name="T63" fmla="*/ 850 h 1440"/>
              <a:gd name="T64" fmla="*/ 909 w 1440"/>
              <a:gd name="T65" fmla="*/ 806 h 1440"/>
              <a:gd name="T66" fmla="*/ 1043 w 1440"/>
              <a:gd name="T67" fmla="*/ 1301 h 1440"/>
              <a:gd name="T68" fmla="*/ 781 w 1440"/>
              <a:gd name="T69" fmla="*/ 1381 h 1440"/>
              <a:gd name="T70" fmla="*/ 846 w 1440"/>
              <a:gd name="T71" fmla="*/ 1178 h 1440"/>
              <a:gd name="T72" fmla="*/ 964 w 1440"/>
              <a:gd name="T73" fmla="*/ 1094 h 1440"/>
              <a:gd name="T74" fmla="*/ 1054 w 1440"/>
              <a:gd name="T75" fmla="*/ 932 h 1440"/>
              <a:gd name="T76" fmla="*/ 1049 w 1440"/>
              <a:gd name="T77" fmla="*/ 704 h 1440"/>
              <a:gd name="T78" fmla="*/ 925 w 1440"/>
              <a:gd name="T79" fmla="*/ 428 h 1440"/>
              <a:gd name="T80" fmla="*/ 739 w 1440"/>
              <a:gd name="T81" fmla="*/ 169 h 1440"/>
              <a:gd name="T82" fmla="*/ 666 w 1440"/>
              <a:gd name="T83" fmla="*/ 211 h 1440"/>
              <a:gd name="T84" fmla="*/ 460 w 1440"/>
              <a:gd name="T85" fmla="*/ 525 h 1440"/>
              <a:gd name="T86" fmla="*/ 377 w 1440"/>
              <a:gd name="T87" fmla="*/ 785 h 1440"/>
              <a:gd name="T88" fmla="*/ 412 w 1440"/>
              <a:gd name="T89" fmla="*/ 999 h 1440"/>
              <a:gd name="T90" fmla="*/ 511 w 1440"/>
              <a:gd name="T91" fmla="*/ 1129 h 1440"/>
              <a:gd name="T92" fmla="*/ 641 w 1440"/>
              <a:gd name="T93" fmla="*/ 1193 h 1440"/>
              <a:gd name="T94" fmla="*/ 568 w 1440"/>
              <a:gd name="T95" fmla="*/ 1366 h 1440"/>
              <a:gd name="T96" fmla="*/ 321 w 1440"/>
              <a:gd name="T97" fmla="*/ 1250 h 1440"/>
              <a:gd name="T98" fmla="*/ 150 w 1440"/>
              <a:gd name="T99" fmla="*/ 1061 h 1440"/>
              <a:gd name="T100" fmla="*/ 60 w 1440"/>
              <a:gd name="T101" fmla="*/ 786 h 1440"/>
              <a:gd name="T102" fmla="*/ 85 w 1440"/>
              <a:gd name="T103" fmla="*/ 527 h 1440"/>
              <a:gd name="T104" fmla="*/ 229 w 1440"/>
              <a:gd name="T105" fmla="*/ 275 h 1440"/>
              <a:gd name="T106" fmla="*/ 437 w 1440"/>
              <a:gd name="T107" fmla="*/ 120 h 1440"/>
              <a:gd name="T108" fmla="*/ 721 w 1440"/>
              <a:gd name="T109" fmla="*/ 57 h 1440"/>
              <a:gd name="T110" fmla="*/ 975 w 1440"/>
              <a:gd name="T111" fmla="*/ 107 h 1440"/>
              <a:gd name="T112" fmla="*/ 1189 w 1440"/>
              <a:gd name="T113" fmla="*/ 251 h 1440"/>
              <a:gd name="T114" fmla="*/ 1344 w 1440"/>
              <a:gd name="T115" fmla="*/ 496 h 1440"/>
              <a:gd name="T116" fmla="*/ 1383 w 1440"/>
              <a:gd name="T117" fmla="*/ 753 h 1440"/>
              <a:gd name="T118" fmla="*/ 1306 w 1440"/>
              <a:gd name="T119" fmla="*/ 103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0" h="1440">
                <a:moveTo>
                  <a:pt x="721" y="0"/>
                </a:moveTo>
                <a:lnTo>
                  <a:pt x="721" y="0"/>
                </a:lnTo>
                <a:lnTo>
                  <a:pt x="683" y="1"/>
                </a:lnTo>
                <a:lnTo>
                  <a:pt x="646" y="4"/>
                </a:lnTo>
                <a:lnTo>
                  <a:pt x="611" y="8"/>
                </a:lnTo>
                <a:lnTo>
                  <a:pt x="575" y="14"/>
                </a:lnTo>
                <a:lnTo>
                  <a:pt x="541" y="22"/>
                </a:lnTo>
                <a:lnTo>
                  <a:pt x="506" y="33"/>
                </a:lnTo>
                <a:lnTo>
                  <a:pt x="473" y="44"/>
                </a:lnTo>
                <a:lnTo>
                  <a:pt x="440" y="57"/>
                </a:lnTo>
                <a:lnTo>
                  <a:pt x="408" y="71"/>
                </a:lnTo>
                <a:lnTo>
                  <a:pt x="377" y="87"/>
                </a:lnTo>
                <a:lnTo>
                  <a:pt x="347" y="105"/>
                </a:lnTo>
                <a:lnTo>
                  <a:pt x="317" y="123"/>
                </a:lnTo>
                <a:lnTo>
                  <a:pt x="290" y="143"/>
                </a:lnTo>
                <a:lnTo>
                  <a:pt x="262" y="165"/>
                </a:lnTo>
                <a:lnTo>
                  <a:pt x="236" y="187"/>
                </a:lnTo>
                <a:lnTo>
                  <a:pt x="211" y="211"/>
                </a:lnTo>
                <a:lnTo>
                  <a:pt x="187" y="236"/>
                </a:lnTo>
                <a:lnTo>
                  <a:pt x="165" y="262"/>
                </a:lnTo>
                <a:lnTo>
                  <a:pt x="143" y="290"/>
                </a:lnTo>
                <a:lnTo>
                  <a:pt x="123" y="317"/>
                </a:lnTo>
                <a:lnTo>
                  <a:pt x="105" y="347"/>
                </a:lnTo>
                <a:lnTo>
                  <a:pt x="87" y="377"/>
                </a:lnTo>
                <a:lnTo>
                  <a:pt x="71" y="408"/>
                </a:lnTo>
                <a:lnTo>
                  <a:pt x="57" y="440"/>
                </a:lnTo>
                <a:lnTo>
                  <a:pt x="44" y="473"/>
                </a:lnTo>
                <a:lnTo>
                  <a:pt x="33" y="506"/>
                </a:lnTo>
                <a:lnTo>
                  <a:pt x="22" y="541"/>
                </a:lnTo>
                <a:lnTo>
                  <a:pt x="14" y="575"/>
                </a:lnTo>
                <a:lnTo>
                  <a:pt x="8" y="611"/>
                </a:lnTo>
                <a:lnTo>
                  <a:pt x="4" y="646"/>
                </a:lnTo>
                <a:lnTo>
                  <a:pt x="1" y="683"/>
                </a:lnTo>
                <a:lnTo>
                  <a:pt x="0" y="721"/>
                </a:lnTo>
                <a:lnTo>
                  <a:pt x="0" y="721"/>
                </a:lnTo>
                <a:lnTo>
                  <a:pt x="1" y="757"/>
                </a:lnTo>
                <a:lnTo>
                  <a:pt x="4" y="794"/>
                </a:lnTo>
                <a:lnTo>
                  <a:pt x="8" y="830"/>
                </a:lnTo>
                <a:lnTo>
                  <a:pt x="14" y="865"/>
                </a:lnTo>
                <a:lnTo>
                  <a:pt x="22" y="900"/>
                </a:lnTo>
                <a:lnTo>
                  <a:pt x="33" y="934"/>
                </a:lnTo>
                <a:lnTo>
                  <a:pt x="44" y="967"/>
                </a:lnTo>
                <a:lnTo>
                  <a:pt x="57" y="1001"/>
                </a:lnTo>
                <a:lnTo>
                  <a:pt x="71" y="1032"/>
                </a:lnTo>
                <a:lnTo>
                  <a:pt x="87" y="1063"/>
                </a:lnTo>
                <a:lnTo>
                  <a:pt x="105" y="1093"/>
                </a:lnTo>
                <a:lnTo>
                  <a:pt x="123" y="1123"/>
                </a:lnTo>
                <a:lnTo>
                  <a:pt x="143" y="1151"/>
                </a:lnTo>
                <a:lnTo>
                  <a:pt x="165" y="1178"/>
                </a:lnTo>
                <a:lnTo>
                  <a:pt x="187" y="1204"/>
                </a:lnTo>
                <a:lnTo>
                  <a:pt x="211" y="1230"/>
                </a:lnTo>
                <a:lnTo>
                  <a:pt x="236" y="1253"/>
                </a:lnTo>
                <a:lnTo>
                  <a:pt x="262" y="1275"/>
                </a:lnTo>
                <a:lnTo>
                  <a:pt x="290" y="1298"/>
                </a:lnTo>
                <a:lnTo>
                  <a:pt x="317" y="1317"/>
                </a:lnTo>
                <a:lnTo>
                  <a:pt x="347" y="1336"/>
                </a:lnTo>
                <a:lnTo>
                  <a:pt x="377" y="1354"/>
                </a:lnTo>
                <a:lnTo>
                  <a:pt x="408" y="1369"/>
                </a:lnTo>
                <a:lnTo>
                  <a:pt x="440" y="1384"/>
                </a:lnTo>
                <a:lnTo>
                  <a:pt x="473" y="1396"/>
                </a:lnTo>
                <a:lnTo>
                  <a:pt x="506" y="1407"/>
                </a:lnTo>
                <a:lnTo>
                  <a:pt x="541" y="1418"/>
                </a:lnTo>
                <a:lnTo>
                  <a:pt x="575" y="1426"/>
                </a:lnTo>
                <a:lnTo>
                  <a:pt x="611" y="1432"/>
                </a:lnTo>
                <a:lnTo>
                  <a:pt x="646" y="1437"/>
                </a:lnTo>
                <a:lnTo>
                  <a:pt x="683" y="1439"/>
                </a:lnTo>
                <a:lnTo>
                  <a:pt x="721" y="1440"/>
                </a:lnTo>
                <a:lnTo>
                  <a:pt x="721" y="1440"/>
                </a:lnTo>
                <a:lnTo>
                  <a:pt x="757" y="1439"/>
                </a:lnTo>
                <a:lnTo>
                  <a:pt x="794" y="1437"/>
                </a:lnTo>
                <a:lnTo>
                  <a:pt x="830" y="1432"/>
                </a:lnTo>
                <a:lnTo>
                  <a:pt x="865" y="1426"/>
                </a:lnTo>
                <a:lnTo>
                  <a:pt x="900" y="1418"/>
                </a:lnTo>
                <a:lnTo>
                  <a:pt x="934" y="1407"/>
                </a:lnTo>
                <a:lnTo>
                  <a:pt x="967" y="1396"/>
                </a:lnTo>
                <a:lnTo>
                  <a:pt x="1001" y="1384"/>
                </a:lnTo>
                <a:lnTo>
                  <a:pt x="1032" y="1369"/>
                </a:lnTo>
                <a:lnTo>
                  <a:pt x="1063" y="1354"/>
                </a:lnTo>
                <a:lnTo>
                  <a:pt x="1093" y="1336"/>
                </a:lnTo>
                <a:lnTo>
                  <a:pt x="1123" y="1317"/>
                </a:lnTo>
                <a:lnTo>
                  <a:pt x="1151" y="1298"/>
                </a:lnTo>
                <a:lnTo>
                  <a:pt x="1178" y="1275"/>
                </a:lnTo>
                <a:lnTo>
                  <a:pt x="1204" y="1253"/>
                </a:lnTo>
                <a:lnTo>
                  <a:pt x="1230" y="1230"/>
                </a:lnTo>
                <a:lnTo>
                  <a:pt x="1253" y="1204"/>
                </a:lnTo>
                <a:lnTo>
                  <a:pt x="1275" y="1178"/>
                </a:lnTo>
                <a:lnTo>
                  <a:pt x="1298" y="1151"/>
                </a:lnTo>
                <a:lnTo>
                  <a:pt x="1317" y="1123"/>
                </a:lnTo>
                <a:lnTo>
                  <a:pt x="1336" y="1093"/>
                </a:lnTo>
                <a:lnTo>
                  <a:pt x="1354" y="1063"/>
                </a:lnTo>
                <a:lnTo>
                  <a:pt x="1369" y="1032"/>
                </a:lnTo>
                <a:lnTo>
                  <a:pt x="1384" y="1001"/>
                </a:lnTo>
                <a:lnTo>
                  <a:pt x="1396" y="967"/>
                </a:lnTo>
                <a:lnTo>
                  <a:pt x="1407" y="934"/>
                </a:lnTo>
                <a:lnTo>
                  <a:pt x="1418" y="900"/>
                </a:lnTo>
                <a:lnTo>
                  <a:pt x="1426" y="865"/>
                </a:lnTo>
                <a:lnTo>
                  <a:pt x="1432" y="830"/>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8"/>
                </a:lnTo>
                <a:lnTo>
                  <a:pt x="1354" y="377"/>
                </a:lnTo>
                <a:lnTo>
                  <a:pt x="1336" y="347"/>
                </a:lnTo>
                <a:lnTo>
                  <a:pt x="1317" y="317"/>
                </a:lnTo>
                <a:lnTo>
                  <a:pt x="1298" y="290"/>
                </a:lnTo>
                <a:lnTo>
                  <a:pt x="1275" y="262"/>
                </a:lnTo>
                <a:lnTo>
                  <a:pt x="1253" y="236"/>
                </a:lnTo>
                <a:lnTo>
                  <a:pt x="1230" y="211"/>
                </a:lnTo>
                <a:lnTo>
                  <a:pt x="1204" y="187"/>
                </a:lnTo>
                <a:lnTo>
                  <a:pt x="1178" y="165"/>
                </a:lnTo>
                <a:lnTo>
                  <a:pt x="1151" y="143"/>
                </a:lnTo>
                <a:lnTo>
                  <a:pt x="1123" y="123"/>
                </a:lnTo>
                <a:lnTo>
                  <a:pt x="1093" y="105"/>
                </a:lnTo>
                <a:lnTo>
                  <a:pt x="1063" y="87"/>
                </a:lnTo>
                <a:lnTo>
                  <a:pt x="1032" y="71"/>
                </a:lnTo>
                <a:lnTo>
                  <a:pt x="1001" y="57"/>
                </a:lnTo>
                <a:lnTo>
                  <a:pt x="967" y="44"/>
                </a:lnTo>
                <a:lnTo>
                  <a:pt x="934" y="33"/>
                </a:lnTo>
                <a:lnTo>
                  <a:pt x="900" y="22"/>
                </a:lnTo>
                <a:lnTo>
                  <a:pt x="865" y="14"/>
                </a:lnTo>
                <a:lnTo>
                  <a:pt x="830" y="8"/>
                </a:lnTo>
                <a:lnTo>
                  <a:pt x="794" y="4"/>
                </a:lnTo>
                <a:lnTo>
                  <a:pt x="757" y="1"/>
                </a:lnTo>
                <a:lnTo>
                  <a:pt x="721" y="0"/>
                </a:lnTo>
                <a:lnTo>
                  <a:pt x="721" y="0"/>
                </a:lnTo>
                <a:close/>
                <a:moveTo>
                  <a:pt x="909" y="806"/>
                </a:moveTo>
                <a:lnTo>
                  <a:pt x="909" y="806"/>
                </a:lnTo>
                <a:lnTo>
                  <a:pt x="904" y="803"/>
                </a:lnTo>
                <a:lnTo>
                  <a:pt x="898" y="800"/>
                </a:lnTo>
                <a:lnTo>
                  <a:pt x="893" y="798"/>
                </a:lnTo>
                <a:lnTo>
                  <a:pt x="887" y="798"/>
                </a:lnTo>
                <a:lnTo>
                  <a:pt x="881" y="798"/>
                </a:lnTo>
                <a:lnTo>
                  <a:pt x="876" y="800"/>
                </a:lnTo>
                <a:lnTo>
                  <a:pt x="871" y="803"/>
                </a:lnTo>
                <a:lnTo>
                  <a:pt x="866" y="806"/>
                </a:lnTo>
                <a:lnTo>
                  <a:pt x="751" y="922"/>
                </a:lnTo>
                <a:lnTo>
                  <a:pt x="751" y="682"/>
                </a:lnTo>
                <a:lnTo>
                  <a:pt x="751" y="682"/>
                </a:lnTo>
                <a:lnTo>
                  <a:pt x="750" y="676"/>
                </a:lnTo>
                <a:lnTo>
                  <a:pt x="748" y="671"/>
                </a:lnTo>
                <a:lnTo>
                  <a:pt x="745" y="666"/>
                </a:lnTo>
                <a:lnTo>
                  <a:pt x="742" y="661"/>
                </a:lnTo>
                <a:lnTo>
                  <a:pt x="737" y="658"/>
                </a:lnTo>
                <a:lnTo>
                  <a:pt x="732" y="654"/>
                </a:lnTo>
                <a:lnTo>
                  <a:pt x="727" y="652"/>
                </a:lnTo>
                <a:lnTo>
                  <a:pt x="721" y="651"/>
                </a:lnTo>
                <a:lnTo>
                  <a:pt x="721" y="651"/>
                </a:lnTo>
                <a:lnTo>
                  <a:pt x="714" y="652"/>
                </a:lnTo>
                <a:lnTo>
                  <a:pt x="708" y="654"/>
                </a:lnTo>
                <a:lnTo>
                  <a:pt x="703" y="658"/>
                </a:lnTo>
                <a:lnTo>
                  <a:pt x="699" y="661"/>
                </a:lnTo>
                <a:lnTo>
                  <a:pt x="695" y="666"/>
                </a:lnTo>
                <a:lnTo>
                  <a:pt x="692" y="671"/>
                </a:lnTo>
                <a:lnTo>
                  <a:pt x="690" y="676"/>
                </a:lnTo>
                <a:lnTo>
                  <a:pt x="690" y="682"/>
                </a:lnTo>
                <a:lnTo>
                  <a:pt x="690" y="922"/>
                </a:lnTo>
                <a:lnTo>
                  <a:pt x="574" y="806"/>
                </a:lnTo>
                <a:lnTo>
                  <a:pt x="574" y="806"/>
                </a:lnTo>
                <a:lnTo>
                  <a:pt x="570" y="803"/>
                </a:lnTo>
                <a:lnTo>
                  <a:pt x="564" y="800"/>
                </a:lnTo>
                <a:lnTo>
                  <a:pt x="559" y="798"/>
                </a:lnTo>
                <a:lnTo>
                  <a:pt x="553" y="798"/>
                </a:lnTo>
                <a:lnTo>
                  <a:pt x="547" y="798"/>
                </a:lnTo>
                <a:lnTo>
                  <a:pt x="542" y="800"/>
                </a:lnTo>
                <a:lnTo>
                  <a:pt x="537" y="803"/>
                </a:lnTo>
                <a:lnTo>
                  <a:pt x="531" y="806"/>
                </a:lnTo>
                <a:lnTo>
                  <a:pt x="531" y="806"/>
                </a:lnTo>
                <a:lnTo>
                  <a:pt x="527" y="811"/>
                </a:lnTo>
                <a:lnTo>
                  <a:pt x="524" y="816"/>
                </a:lnTo>
                <a:lnTo>
                  <a:pt x="523" y="822"/>
                </a:lnTo>
                <a:lnTo>
                  <a:pt x="522" y="827"/>
                </a:lnTo>
                <a:lnTo>
                  <a:pt x="523" y="833"/>
                </a:lnTo>
                <a:lnTo>
                  <a:pt x="524" y="839"/>
                </a:lnTo>
                <a:lnTo>
                  <a:pt x="527" y="844"/>
                </a:lnTo>
                <a:lnTo>
                  <a:pt x="531" y="850"/>
                </a:lnTo>
                <a:lnTo>
                  <a:pt x="690" y="1007"/>
                </a:lnTo>
                <a:lnTo>
                  <a:pt x="690" y="1140"/>
                </a:lnTo>
                <a:lnTo>
                  <a:pt x="690" y="1140"/>
                </a:lnTo>
                <a:lnTo>
                  <a:pt x="677" y="1138"/>
                </a:lnTo>
                <a:lnTo>
                  <a:pt x="664" y="1136"/>
                </a:lnTo>
                <a:lnTo>
                  <a:pt x="651" y="1133"/>
                </a:lnTo>
                <a:lnTo>
                  <a:pt x="639" y="1130"/>
                </a:lnTo>
                <a:lnTo>
                  <a:pt x="626" y="1125"/>
                </a:lnTo>
                <a:lnTo>
                  <a:pt x="615" y="1121"/>
                </a:lnTo>
                <a:lnTo>
                  <a:pt x="603" y="1116"/>
                </a:lnTo>
                <a:lnTo>
                  <a:pt x="591" y="1110"/>
                </a:lnTo>
                <a:lnTo>
                  <a:pt x="580" y="1104"/>
                </a:lnTo>
                <a:lnTo>
                  <a:pt x="569" y="1097"/>
                </a:lnTo>
                <a:lnTo>
                  <a:pt x="559" y="1089"/>
                </a:lnTo>
                <a:lnTo>
                  <a:pt x="549" y="1081"/>
                </a:lnTo>
                <a:lnTo>
                  <a:pt x="539" y="1072"/>
                </a:lnTo>
                <a:lnTo>
                  <a:pt x="529" y="1063"/>
                </a:lnTo>
                <a:lnTo>
                  <a:pt x="520" y="1054"/>
                </a:lnTo>
                <a:lnTo>
                  <a:pt x="512" y="1044"/>
                </a:lnTo>
                <a:lnTo>
                  <a:pt x="512" y="1044"/>
                </a:lnTo>
                <a:lnTo>
                  <a:pt x="499" y="1026"/>
                </a:lnTo>
                <a:lnTo>
                  <a:pt x="487" y="1009"/>
                </a:lnTo>
                <a:lnTo>
                  <a:pt x="477" y="991"/>
                </a:lnTo>
                <a:lnTo>
                  <a:pt x="466" y="973"/>
                </a:lnTo>
                <a:lnTo>
                  <a:pt x="458" y="954"/>
                </a:lnTo>
                <a:lnTo>
                  <a:pt x="452" y="934"/>
                </a:lnTo>
                <a:lnTo>
                  <a:pt x="446" y="915"/>
                </a:lnTo>
                <a:lnTo>
                  <a:pt x="442" y="894"/>
                </a:lnTo>
                <a:lnTo>
                  <a:pt x="438" y="874"/>
                </a:lnTo>
                <a:lnTo>
                  <a:pt x="437" y="853"/>
                </a:lnTo>
                <a:lnTo>
                  <a:pt x="436" y="830"/>
                </a:lnTo>
                <a:lnTo>
                  <a:pt x="437" y="808"/>
                </a:lnTo>
                <a:lnTo>
                  <a:pt x="438" y="786"/>
                </a:lnTo>
                <a:lnTo>
                  <a:pt x="442" y="762"/>
                </a:lnTo>
                <a:lnTo>
                  <a:pt x="446" y="739"/>
                </a:lnTo>
                <a:lnTo>
                  <a:pt x="452" y="714"/>
                </a:lnTo>
                <a:lnTo>
                  <a:pt x="458" y="689"/>
                </a:lnTo>
                <a:lnTo>
                  <a:pt x="467" y="664"/>
                </a:lnTo>
                <a:lnTo>
                  <a:pt x="477" y="638"/>
                </a:lnTo>
                <a:lnTo>
                  <a:pt x="488" y="611"/>
                </a:lnTo>
                <a:lnTo>
                  <a:pt x="500" y="583"/>
                </a:lnTo>
                <a:lnTo>
                  <a:pt x="513" y="556"/>
                </a:lnTo>
                <a:lnTo>
                  <a:pt x="528" y="527"/>
                </a:lnTo>
                <a:lnTo>
                  <a:pt x="544" y="498"/>
                </a:lnTo>
                <a:lnTo>
                  <a:pt x="562" y="468"/>
                </a:lnTo>
                <a:lnTo>
                  <a:pt x="580" y="438"/>
                </a:lnTo>
                <a:lnTo>
                  <a:pt x="601" y="406"/>
                </a:lnTo>
                <a:lnTo>
                  <a:pt x="622" y="375"/>
                </a:lnTo>
                <a:lnTo>
                  <a:pt x="644" y="342"/>
                </a:lnTo>
                <a:lnTo>
                  <a:pt x="669" y="310"/>
                </a:lnTo>
                <a:lnTo>
                  <a:pt x="693" y="275"/>
                </a:lnTo>
                <a:lnTo>
                  <a:pt x="721" y="241"/>
                </a:lnTo>
                <a:lnTo>
                  <a:pt x="721" y="241"/>
                </a:lnTo>
                <a:lnTo>
                  <a:pt x="747" y="275"/>
                </a:lnTo>
                <a:lnTo>
                  <a:pt x="772" y="310"/>
                </a:lnTo>
                <a:lnTo>
                  <a:pt x="796" y="342"/>
                </a:lnTo>
                <a:lnTo>
                  <a:pt x="819" y="375"/>
                </a:lnTo>
                <a:lnTo>
                  <a:pt x="840" y="406"/>
                </a:lnTo>
                <a:lnTo>
                  <a:pt x="860" y="438"/>
                </a:lnTo>
                <a:lnTo>
                  <a:pt x="879" y="468"/>
                </a:lnTo>
                <a:lnTo>
                  <a:pt x="896" y="498"/>
                </a:lnTo>
                <a:lnTo>
                  <a:pt x="913" y="527"/>
                </a:lnTo>
                <a:lnTo>
                  <a:pt x="927" y="556"/>
                </a:lnTo>
                <a:lnTo>
                  <a:pt x="941" y="583"/>
                </a:lnTo>
                <a:lnTo>
                  <a:pt x="953" y="611"/>
                </a:lnTo>
                <a:lnTo>
                  <a:pt x="963" y="638"/>
                </a:lnTo>
                <a:lnTo>
                  <a:pt x="974" y="664"/>
                </a:lnTo>
                <a:lnTo>
                  <a:pt x="982" y="689"/>
                </a:lnTo>
                <a:lnTo>
                  <a:pt x="989" y="714"/>
                </a:lnTo>
                <a:lnTo>
                  <a:pt x="994" y="739"/>
                </a:lnTo>
                <a:lnTo>
                  <a:pt x="999" y="762"/>
                </a:lnTo>
                <a:lnTo>
                  <a:pt x="1002" y="786"/>
                </a:lnTo>
                <a:lnTo>
                  <a:pt x="1004" y="808"/>
                </a:lnTo>
                <a:lnTo>
                  <a:pt x="1004" y="830"/>
                </a:lnTo>
                <a:lnTo>
                  <a:pt x="1004" y="853"/>
                </a:lnTo>
                <a:lnTo>
                  <a:pt x="1002" y="874"/>
                </a:lnTo>
                <a:lnTo>
                  <a:pt x="999" y="894"/>
                </a:lnTo>
                <a:lnTo>
                  <a:pt x="994" y="915"/>
                </a:lnTo>
                <a:lnTo>
                  <a:pt x="989" y="934"/>
                </a:lnTo>
                <a:lnTo>
                  <a:pt x="982" y="953"/>
                </a:lnTo>
                <a:lnTo>
                  <a:pt x="974" y="973"/>
                </a:lnTo>
                <a:lnTo>
                  <a:pt x="964" y="991"/>
                </a:lnTo>
                <a:lnTo>
                  <a:pt x="953" y="1009"/>
                </a:lnTo>
                <a:lnTo>
                  <a:pt x="941" y="1026"/>
                </a:lnTo>
                <a:lnTo>
                  <a:pt x="928" y="1044"/>
                </a:lnTo>
                <a:lnTo>
                  <a:pt x="928" y="1044"/>
                </a:lnTo>
                <a:lnTo>
                  <a:pt x="920" y="1054"/>
                </a:lnTo>
                <a:lnTo>
                  <a:pt x="911" y="1063"/>
                </a:lnTo>
                <a:lnTo>
                  <a:pt x="901" y="1072"/>
                </a:lnTo>
                <a:lnTo>
                  <a:pt x="891" y="1081"/>
                </a:lnTo>
                <a:lnTo>
                  <a:pt x="882" y="1089"/>
                </a:lnTo>
                <a:lnTo>
                  <a:pt x="871" y="1097"/>
                </a:lnTo>
                <a:lnTo>
                  <a:pt x="861" y="1104"/>
                </a:lnTo>
                <a:lnTo>
                  <a:pt x="850" y="1110"/>
                </a:lnTo>
                <a:lnTo>
                  <a:pt x="837" y="1116"/>
                </a:lnTo>
                <a:lnTo>
                  <a:pt x="826" y="1121"/>
                </a:lnTo>
                <a:lnTo>
                  <a:pt x="814" y="1125"/>
                </a:lnTo>
                <a:lnTo>
                  <a:pt x="802" y="1130"/>
                </a:lnTo>
                <a:lnTo>
                  <a:pt x="790" y="1133"/>
                </a:lnTo>
                <a:lnTo>
                  <a:pt x="776" y="1136"/>
                </a:lnTo>
                <a:lnTo>
                  <a:pt x="763" y="1138"/>
                </a:lnTo>
                <a:lnTo>
                  <a:pt x="751" y="1140"/>
                </a:lnTo>
                <a:lnTo>
                  <a:pt x="751" y="1007"/>
                </a:lnTo>
                <a:lnTo>
                  <a:pt x="909" y="850"/>
                </a:lnTo>
                <a:lnTo>
                  <a:pt x="909" y="850"/>
                </a:lnTo>
                <a:lnTo>
                  <a:pt x="913" y="844"/>
                </a:lnTo>
                <a:lnTo>
                  <a:pt x="916" y="839"/>
                </a:lnTo>
                <a:lnTo>
                  <a:pt x="917" y="833"/>
                </a:lnTo>
                <a:lnTo>
                  <a:pt x="918" y="827"/>
                </a:lnTo>
                <a:lnTo>
                  <a:pt x="917" y="822"/>
                </a:lnTo>
                <a:lnTo>
                  <a:pt x="916" y="816"/>
                </a:lnTo>
                <a:lnTo>
                  <a:pt x="913" y="811"/>
                </a:lnTo>
                <a:lnTo>
                  <a:pt x="909" y="806"/>
                </a:lnTo>
                <a:lnTo>
                  <a:pt x="909" y="806"/>
                </a:lnTo>
                <a:close/>
                <a:moveTo>
                  <a:pt x="1189" y="1189"/>
                </a:moveTo>
                <a:lnTo>
                  <a:pt x="1189" y="1189"/>
                </a:lnTo>
                <a:lnTo>
                  <a:pt x="1167" y="1210"/>
                </a:lnTo>
                <a:lnTo>
                  <a:pt x="1143" y="1231"/>
                </a:lnTo>
                <a:lnTo>
                  <a:pt x="1119" y="1250"/>
                </a:lnTo>
                <a:lnTo>
                  <a:pt x="1094" y="1268"/>
                </a:lnTo>
                <a:lnTo>
                  <a:pt x="1068" y="1285"/>
                </a:lnTo>
                <a:lnTo>
                  <a:pt x="1043" y="1301"/>
                </a:lnTo>
                <a:lnTo>
                  <a:pt x="1015" y="1315"/>
                </a:lnTo>
                <a:lnTo>
                  <a:pt x="988" y="1327"/>
                </a:lnTo>
                <a:lnTo>
                  <a:pt x="959" y="1339"/>
                </a:lnTo>
                <a:lnTo>
                  <a:pt x="931" y="1350"/>
                </a:lnTo>
                <a:lnTo>
                  <a:pt x="902" y="1359"/>
                </a:lnTo>
                <a:lnTo>
                  <a:pt x="872" y="1366"/>
                </a:lnTo>
                <a:lnTo>
                  <a:pt x="842" y="1372"/>
                </a:lnTo>
                <a:lnTo>
                  <a:pt x="812" y="1377"/>
                </a:lnTo>
                <a:lnTo>
                  <a:pt x="781" y="1381"/>
                </a:lnTo>
                <a:lnTo>
                  <a:pt x="751" y="1383"/>
                </a:lnTo>
                <a:lnTo>
                  <a:pt x="751" y="1201"/>
                </a:lnTo>
                <a:lnTo>
                  <a:pt x="751" y="1201"/>
                </a:lnTo>
                <a:lnTo>
                  <a:pt x="767" y="1199"/>
                </a:lnTo>
                <a:lnTo>
                  <a:pt x="784" y="1196"/>
                </a:lnTo>
                <a:lnTo>
                  <a:pt x="800" y="1193"/>
                </a:lnTo>
                <a:lnTo>
                  <a:pt x="815" y="1189"/>
                </a:lnTo>
                <a:lnTo>
                  <a:pt x="830" y="1184"/>
                </a:lnTo>
                <a:lnTo>
                  <a:pt x="846" y="1178"/>
                </a:lnTo>
                <a:lnTo>
                  <a:pt x="861" y="1172"/>
                </a:lnTo>
                <a:lnTo>
                  <a:pt x="875" y="1165"/>
                </a:lnTo>
                <a:lnTo>
                  <a:pt x="889" y="1156"/>
                </a:lnTo>
                <a:lnTo>
                  <a:pt x="903" y="1148"/>
                </a:lnTo>
                <a:lnTo>
                  <a:pt x="917" y="1138"/>
                </a:lnTo>
                <a:lnTo>
                  <a:pt x="929" y="1129"/>
                </a:lnTo>
                <a:lnTo>
                  <a:pt x="942" y="1118"/>
                </a:lnTo>
                <a:lnTo>
                  <a:pt x="953" y="1107"/>
                </a:lnTo>
                <a:lnTo>
                  <a:pt x="964" y="1094"/>
                </a:lnTo>
                <a:lnTo>
                  <a:pt x="976" y="1082"/>
                </a:lnTo>
                <a:lnTo>
                  <a:pt x="976" y="1082"/>
                </a:lnTo>
                <a:lnTo>
                  <a:pt x="991" y="1062"/>
                </a:lnTo>
                <a:lnTo>
                  <a:pt x="1005" y="1042"/>
                </a:lnTo>
                <a:lnTo>
                  <a:pt x="1017" y="1020"/>
                </a:lnTo>
                <a:lnTo>
                  <a:pt x="1028" y="999"/>
                </a:lnTo>
                <a:lnTo>
                  <a:pt x="1039" y="978"/>
                </a:lnTo>
                <a:lnTo>
                  <a:pt x="1047" y="955"/>
                </a:lnTo>
                <a:lnTo>
                  <a:pt x="1054" y="932"/>
                </a:lnTo>
                <a:lnTo>
                  <a:pt x="1059" y="909"/>
                </a:lnTo>
                <a:lnTo>
                  <a:pt x="1063" y="885"/>
                </a:lnTo>
                <a:lnTo>
                  <a:pt x="1065" y="861"/>
                </a:lnTo>
                <a:lnTo>
                  <a:pt x="1066" y="836"/>
                </a:lnTo>
                <a:lnTo>
                  <a:pt x="1066" y="811"/>
                </a:lnTo>
                <a:lnTo>
                  <a:pt x="1064" y="785"/>
                </a:lnTo>
                <a:lnTo>
                  <a:pt x="1060" y="758"/>
                </a:lnTo>
                <a:lnTo>
                  <a:pt x="1055" y="732"/>
                </a:lnTo>
                <a:lnTo>
                  <a:pt x="1049" y="704"/>
                </a:lnTo>
                <a:lnTo>
                  <a:pt x="1041" y="676"/>
                </a:lnTo>
                <a:lnTo>
                  <a:pt x="1031" y="647"/>
                </a:lnTo>
                <a:lnTo>
                  <a:pt x="1021" y="618"/>
                </a:lnTo>
                <a:lnTo>
                  <a:pt x="1009" y="587"/>
                </a:lnTo>
                <a:lnTo>
                  <a:pt x="995" y="557"/>
                </a:lnTo>
                <a:lnTo>
                  <a:pt x="980" y="525"/>
                </a:lnTo>
                <a:lnTo>
                  <a:pt x="962" y="494"/>
                </a:lnTo>
                <a:lnTo>
                  <a:pt x="944" y="460"/>
                </a:lnTo>
                <a:lnTo>
                  <a:pt x="925" y="428"/>
                </a:lnTo>
                <a:lnTo>
                  <a:pt x="903" y="393"/>
                </a:lnTo>
                <a:lnTo>
                  <a:pt x="881" y="359"/>
                </a:lnTo>
                <a:lnTo>
                  <a:pt x="857" y="323"/>
                </a:lnTo>
                <a:lnTo>
                  <a:pt x="830" y="287"/>
                </a:lnTo>
                <a:lnTo>
                  <a:pt x="803" y="250"/>
                </a:lnTo>
                <a:lnTo>
                  <a:pt x="774" y="211"/>
                </a:lnTo>
                <a:lnTo>
                  <a:pt x="744" y="173"/>
                </a:lnTo>
                <a:lnTo>
                  <a:pt x="744" y="173"/>
                </a:lnTo>
                <a:lnTo>
                  <a:pt x="739" y="169"/>
                </a:lnTo>
                <a:lnTo>
                  <a:pt x="734" y="165"/>
                </a:lnTo>
                <a:lnTo>
                  <a:pt x="727" y="163"/>
                </a:lnTo>
                <a:lnTo>
                  <a:pt x="721" y="163"/>
                </a:lnTo>
                <a:lnTo>
                  <a:pt x="713" y="163"/>
                </a:lnTo>
                <a:lnTo>
                  <a:pt x="707" y="165"/>
                </a:lnTo>
                <a:lnTo>
                  <a:pt x="701" y="169"/>
                </a:lnTo>
                <a:lnTo>
                  <a:pt x="696" y="173"/>
                </a:lnTo>
                <a:lnTo>
                  <a:pt x="696" y="173"/>
                </a:lnTo>
                <a:lnTo>
                  <a:pt x="666" y="211"/>
                </a:lnTo>
                <a:lnTo>
                  <a:pt x="637" y="250"/>
                </a:lnTo>
                <a:lnTo>
                  <a:pt x="610" y="287"/>
                </a:lnTo>
                <a:lnTo>
                  <a:pt x="584" y="323"/>
                </a:lnTo>
                <a:lnTo>
                  <a:pt x="560" y="359"/>
                </a:lnTo>
                <a:lnTo>
                  <a:pt x="537" y="393"/>
                </a:lnTo>
                <a:lnTo>
                  <a:pt x="515" y="428"/>
                </a:lnTo>
                <a:lnTo>
                  <a:pt x="496" y="460"/>
                </a:lnTo>
                <a:lnTo>
                  <a:pt x="478" y="494"/>
                </a:lnTo>
                <a:lnTo>
                  <a:pt x="460" y="525"/>
                </a:lnTo>
                <a:lnTo>
                  <a:pt x="445" y="557"/>
                </a:lnTo>
                <a:lnTo>
                  <a:pt x="432" y="587"/>
                </a:lnTo>
                <a:lnTo>
                  <a:pt x="420" y="618"/>
                </a:lnTo>
                <a:lnTo>
                  <a:pt x="409" y="647"/>
                </a:lnTo>
                <a:lnTo>
                  <a:pt x="399" y="676"/>
                </a:lnTo>
                <a:lnTo>
                  <a:pt x="391" y="704"/>
                </a:lnTo>
                <a:lnTo>
                  <a:pt x="385" y="732"/>
                </a:lnTo>
                <a:lnTo>
                  <a:pt x="380" y="758"/>
                </a:lnTo>
                <a:lnTo>
                  <a:pt x="377" y="785"/>
                </a:lnTo>
                <a:lnTo>
                  <a:pt x="375" y="811"/>
                </a:lnTo>
                <a:lnTo>
                  <a:pt x="374" y="836"/>
                </a:lnTo>
                <a:lnTo>
                  <a:pt x="375" y="861"/>
                </a:lnTo>
                <a:lnTo>
                  <a:pt x="378" y="885"/>
                </a:lnTo>
                <a:lnTo>
                  <a:pt x="382" y="909"/>
                </a:lnTo>
                <a:lnTo>
                  <a:pt x="387" y="932"/>
                </a:lnTo>
                <a:lnTo>
                  <a:pt x="394" y="955"/>
                </a:lnTo>
                <a:lnTo>
                  <a:pt x="402" y="978"/>
                </a:lnTo>
                <a:lnTo>
                  <a:pt x="412" y="999"/>
                </a:lnTo>
                <a:lnTo>
                  <a:pt x="423" y="1020"/>
                </a:lnTo>
                <a:lnTo>
                  <a:pt x="436" y="1042"/>
                </a:lnTo>
                <a:lnTo>
                  <a:pt x="449" y="1062"/>
                </a:lnTo>
                <a:lnTo>
                  <a:pt x="465" y="1082"/>
                </a:lnTo>
                <a:lnTo>
                  <a:pt x="465" y="1082"/>
                </a:lnTo>
                <a:lnTo>
                  <a:pt x="476" y="1094"/>
                </a:lnTo>
                <a:lnTo>
                  <a:pt x="487" y="1107"/>
                </a:lnTo>
                <a:lnTo>
                  <a:pt x="499" y="1118"/>
                </a:lnTo>
                <a:lnTo>
                  <a:pt x="511" y="1129"/>
                </a:lnTo>
                <a:lnTo>
                  <a:pt x="524" y="1138"/>
                </a:lnTo>
                <a:lnTo>
                  <a:pt x="538" y="1148"/>
                </a:lnTo>
                <a:lnTo>
                  <a:pt x="551" y="1156"/>
                </a:lnTo>
                <a:lnTo>
                  <a:pt x="565" y="1165"/>
                </a:lnTo>
                <a:lnTo>
                  <a:pt x="579" y="1172"/>
                </a:lnTo>
                <a:lnTo>
                  <a:pt x="594" y="1178"/>
                </a:lnTo>
                <a:lnTo>
                  <a:pt x="610" y="1184"/>
                </a:lnTo>
                <a:lnTo>
                  <a:pt x="625" y="1189"/>
                </a:lnTo>
                <a:lnTo>
                  <a:pt x="641" y="1193"/>
                </a:lnTo>
                <a:lnTo>
                  <a:pt x="658" y="1196"/>
                </a:lnTo>
                <a:lnTo>
                  <a:pt x="674" y="1199"/>
                </a:lnTo>
                <a:lnTo>
                  <a:pt x="690" y="1201"/>
                </a:lnTo>
                <a:lnTo>
                  <a:pt x="690" y="1383"/>
                </a:lnTo>
                <a:lnTo>
                  <a:pt x="690" y="1383"/>
                </a:lnTo>
                <a:lnTo>
                  <a:pt x="659" y="1381"/>
                </a:lnTo>
                <a:lnTo>
                  <a:pt x="628" y="1377"/>
                </a:lnTo>
                <a:lnTo>
                  <a:pt x="598" y="1372"/>
                </a:lnTo>
                <a:lnTo>
                  <a:pt x="568" y="1366"/>
                </a:lnTo>
                <a:lnTo>
                  <a:pt x="539" y="1359"/>
                </a:lnTo>
                <a:lnTo>
                  <a:pt x="509" y="1350"/>
                </a:lnTo>
                <a:lnTo>
                  <a:pt x="481" y="1339"/>
                </a:lnTo>
                <a:lnTo>
                  <a:pt x="452" y="1327"/>
                </a:lnTo>
                <a:lnTo>
                  <a:pt x="425" y="1315"/>
                </a:lnTo>
                <a:lnTo>
                  <a:pt x="398" y="1301"/>
                </a:lnTo>
                <a:lnTo>
                  <a:pt x="372" y="1285"/>
                </a:lnTo>
                <a:lnTo>
                  <a:pt x="347" y="1268"/>
                </a:lnTo>
                <a:lnTo>
                  <a:pt x="321" y="1250"/>
                </a:lnTo>
                <a:lnTo>
                  <a:pt x="297" y="1231"/>
                </a:lnTo>
                <a:lnTo>
                  <a:pt x="273" y="1210"/>
                </a:lnTo>
                <a:lnTo>
                  <a:pt x="251" y="1189"/>
                </a:lnTo>
                <a:lnTo>
                  <a:pt x="251" y="1189"/>
                </a:lnTo>
                <a:lnTo>
                  <a:pt x="229" y="1166"/>
                </a:lnTo>
                <a:lnTo>
                  <a:pt x="207" y="1140"/>
                </a:lnTo>
                <a:lnTo>
                  <a:pt x="187" y="1115"/>
                </a:lnTo>
                <a:lnTo>
                  <a:pt x="168" y="1088"/>
                </a:lnTo>
                <a:lnTo>
                  <a:pt x="150" y="1061"/>
                </a:lnTo>
                <a:lnTo>
                  <a:pt x="135" y="1032"/>
                </a:lnTo>
                <a:lnTo>
                  <a:pt x="120" y="1004"/>
                </a:lnTo>
                <a:lnTo>
                  <a:pt x="107" y="975"/>
                </a:lnTo>
                <a:lnTo>
                  <a:pt x="96" y="944"/>
                </a:lnTo>
                <a:lnTo>
                  <a:pt x="85" y="914"/>
                </a:lnTo>
                <a:lnTo>
                  <a:pt x="77" y="882"/>
                </a:lnTo>
                <a:lnTo>
                  <a:pt x="70" y="851"/>
                </a:lnTo>
                <a:lnTo>
                  <a:pt x="64" y="818"/>
                </a:lnTo>
                <a:lnTo>
                  <a:pt x="60" y="786"/>
                </a:lnTo>
                <a:lnTo>
                  <a:pt x="58" y="753"/>
                </a:lnTo>
                <a:lnTo>
                  <a:pt x="57" y="721"/>
                </a:lnTo>
                <a:lnTo>
                  <a:pt x="57" y="721"/>
                </a:lnTo>
                <a:lnTo>
                  <a:pt x="58" y="687"/>
                </a:lnTo>
                <a:lnTo>
                  <a:pt x="60" y="654"/>
                </a:lnTo>
                <a:lnTo>
                  <a:pt x="64" y="622"/>
                </a:lnTo>
                <a:lnTo>
                  <a:pt x="70" y="589"/>
                </a:lnTo>
                <a:lnTo>
                  <a:pt x="77" y="558"/>
                </a:lnTo>
                <a:lnTo>
                  <a:pt x="85" y="527"/>
                </a:lnTo>
                <a:lnTo>
                  <a:pt x="96" y="496"/>
                </a:lnTo>
                <a:lnTo>
                  <a:pt x="107" y="466"/>
                </a:lnTo>
                <a:lnTo>
                  <a:pt x="120" y="437"/>
                </a:lnTo>
                <a:lnTo>
                  <a:pt x="135" y="408"/>
                </a:lnTo>
                <a:lnTo>
                  <a:pt x="150" y="380"/>
                </a:lnTo>
                <a:lnTo>
                  <a:pt x="168" y="353"/>
                </a:lnTo>
                <a:lnTo>
                  <a:pt x="187" y="326"/>
                </a:lnTo>
                <a:lnTo>
                  <a:pt x="207" y="300"/>
                </a:lnTo>
                <a:lnTo>
                  <a:pt x="229" y="275"/>
                </a:lnTo>
                <a:lnTo>
                  <a:pt x="251" y="251"/>
                </a:lnTo>
                <a:lnTo>
                  <a:pt x="251" y="251"/>
                </a:lnTo>
                <a:lnTo>
                  <a:pt x="275" y="229"/>
                </a:lnTo>
                <a:lnTo>
                  <a:pt x="300" y="207"/>
                </a:lnTo>
                <a:lnTo>
                  <a:pt x="326" y="187"/>
                </a:lnTo>
                <a:lnTo>
                  <a:pt x="353" y="168"/>
                </a:lnTo>
                <a:lnTo>
                  <a:pt x="380" y="150"/>
                </a:lnTo>
                <a:lnTo>
                  <a:pt x="408" y="134"/>
                </a:lnTo>
                <a:lnTo>
                  <a:pt x="437" y="120"/>
                </a:lnTo>
                <a:lnTo>
                  <a:pt x="466" y="107"/>
                </a:lnTo>
                <a:lnTo>
                  <a:pt x="496" y="96"/>
                </a:lnTo>
                <a:lnTo>
                  <a:pt x="527" y="85"/>
                </a:lnTo>
                <a:lnTo>
                  <a:pt x="558" y="77"/>
                </a:lnTo>
                <a:lnTo>
                  <a:pt x="589" y="70"/>
                </a:lnTo>
                <a:lnTo>
                  <a:pt x="622" y="64"/>
                </a:lnTo>
                <a:lnTo>
                  <a:pt x="654" y="60"/>
                </a:lnTo>
                <a:lnTo>
                  <a:pt x="687" y="58"/>
                </a:lnTo>
                <a:lnTo>
                  <a:pt x="721" y="57"/>
                </a:lnTo>
                <a:lnTo>
                  <a:pt x="721" y="57"/>
                </a:lnTo>
                <a:lnTo>
                  <a:pt x="753" y="58"/>
                </a:lnTo>
                <a:lnTo>
                  <a:pt x="786" y="60"/>
                </a:lnTo>
                <a:lnTo>
                  <a:pt x="818" y="64"/>
                </a:lnTo>
                <a:lnTo>
                  <a:pt x="851" y="70"/>
                </a:lnTo>
                <a:lnTo>
                  <a:pt x="882" y="77"/>
                </a:lnTo>
                <a:lnTo>
                  <a:pt x="914" y="85"/>
                </a:lnTo>
                <a:lnTo>
                  <a:pt x="944" y="96"/>
                </a:lnTo>
                <a:lnTo>
                  <a:pt x="975" y="107"/>
                </a:lnTo>
                <a:lnTo>
                  <a:pt x="1004" y="120"/>
                </a:lnTo>
                <a:lnTo>
                  <a:pt x="1032" y="134"/>
                </a:lnTo>
                <a:lnTo>
                  <a:pt x="1061" y="150"/>
                </a:lnTo>
                <a:lnTo>
                  <a:pt x="1088" y="168"/>
                </a:lnTo>
                <a:lnTo>
                  <a:pt x="1115" y="187"/>
                </a:lnTo>
                <a:lnTo>
                  <a:pt x="1140" y="207"/>
                </a:lnTo>
                <a:lnTo>
                  <a:pt x="1166" y="229"/>
                </a:lnTo>
                <a:lnTo>
                  <a:pt x="1189" y="251"/>
                </a:lnTo>
                <a:lnTo>
                  <a:pt x="1189" y="251"/>
                </a:lnTo>
                <a:lnTo>
                  <a:pt x="1212" y="275"/>
                </a:lnTo>
                <a:lnTo>
                  <a:pt x="1234" y="300"/>
                </a:lnTo>
                <a:lnTo>
                  <a:pt x="1254" y="326"/>
                </a:lnTo>
                <a:lnTo>
                  <a:pt x="1272" y="353"/>
                </a:lnTo>
                <a:lnTo>
                  <a:pt x="1290" y="380"/>
                </a:lnTo>
                <a:lnTo>
                  <a:pt x="1306" y="408"/>
                </a:lnTo>
                <a:lnTo>
                  <a:pt x="1320" y="437"/>
                </a:lnTo>
                <a:lnTo>
                  <a:pt x="1333" y="466"/>
                </a:lnTo>
                <a:lnTo>
                  <a:pt x="1344" y="496"/>
                </a:lnTo>
                <a:lnTo>
                  <a:pt x="1355" y="527"/>
                </a:lnTo>
                <a:lnTo>
                  <a:pt x="1364" y="558"/>
                </a:lnTo>
                <a:lnTo>
                  <a:pt x="1371" y="589"/>
                </a:lnTo>
                <a:lnTo>
                  <a:pt x="1376" y="622"/>
                </a:lnTo>
                <a:lnTo>
                  <a:pt x="1380" y="654"/>
                </a:lnTo>
                <a:lnTo>
                  <a:pt x="1383" y="687"/>
                </a:lnTo>
                <a:lnTo>
                  <a:pt x="1383" y="721"/>
                </a:lnTo>
                <a:lnTo>
                  <a:pt x="1383" y="721"/>
                </a:lnTo>
                <a:lnTo>
                  <a:pt x="1383" y="753"/>
                </a:lnTo>
                <a:lnTo>
                  <a:pt x="1380" y="786"/>
                </a:lnTo>
                <a:lnTo>
                  <a:pt x="1376" y="818"/>
                </a:lnTo>
                <a:lnTo>
                  <a:pt x="1371" y="851"/>
                </a:lnTo>
                <a:lnTo>
                  <a:pt x="1364" y="882"/>
                </a:lnTo>
                <a:lnTo>
                  <a:pt x="1355" y="914"/>
                </a:lnTo>
                <a:lnTo>
                  <a:pt x="1344" y="944"/>
                </a:lnTo>
                <a:lnTo>
                  <a:pt x="1333" y="975"/>
                </a:lnTo>
                <a:lnTo>
                  <a:pt x="1320" y="1004"/>
                </a:lnTo>
                <a:lnTo>
                  <a:pt x="1306" y="1032"/>
                </a:lnTo>
                <a:lnTo>
                  <a:pt x="1290" y="1061"/>
                </a:lnTo>
                <a:lnTo>
                  <a:pt x="1272" y="1088"/>
                </a:lnTo>
                <a:lnTo>
                  <a:pt x="1254" y="1115"/>
                </a:lnTo>
                <a:lnTo>
                  <a:pt x="1234" y="1140"/>
                </a:lnTo>
                <a:lnTo>
                  <a:pt x="1212" y="1166"/>
                </a:lnTo>
                <a:lnTo>
                  <a:pt x="1189" y="1189"/>
                </a:lnTo>
                <a:lnTo>
                  <a:pt x="1189" y="1189"/>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B5564"/>
              </a:solidFill>
              <a:effectLst/>
              <a:uLnTx/>
              <a:uFillTx/>
              <a:latin typeface="TKTypeMedium"/>
              <a:ea typeface="+mn-ea"/>
              <a:cs typeface="+mn-cs"/>
            </a:endParaRPr>
          </a:p>
        </p:txBody>
      </p:sp>
      <p:sp>
        <p:nvSpPr>
          <p:cNvPr id="24" name="Freeform 5">
            <a:extLst>
              <a:ext uri="{FF2B5EF4-FFF2-40B4-BE49-F238E27FC236}">
                <a16:creationId xmlns:a16="http://schemas.microsoft.com/office/drawing/2014/main" id="{E08920E8-6F05-481A-8E81-448B7B003B99}"/>
              </a:ext>
            </a:extLst>
          </p:cNvPr>
          <p:cNvSpPr>
            <a:spLocks noEditPoints="1"/>
          </p:cNvSpPr>
          <p:nvPr/>
        </p:nvSpPr>
        <p:spPr bwMode="auto">
          <a:xfrm>
            <a:off x="334438" y="1871901"/>
            <a:ext cx="762000" cy="762000"/>
          </a:xfrm>
          <a:custGeom>
            <a:avLst/>
            <a:gdLst>
              <a:gd name="T0" fmla="*/ 318 w 1440"/>
              <a:gd name="T1" fmla="*/ 123 h 1440"/>
              <a:gd name="T2" fmla="*/ 33 w 1440"/>
              <a:gd name="T3" fmla="*/ 506 h 1440"/>
              <a:gd name="T4" fmla="*/ 44 w 1440"/>
              <a:gd name="T5" fmla="*/ 967 h 1440"/>
              <a:gd name="T6" fmla="*/ 347 w 1440"/>
              <a:gd name="T7" fmla="*/ 1336 h 1440"/>
              <a:gd name="T8" fmla="*/ 794 w 1440"/>
              <a:gd name="T9" fmla="*/ 1437 h 1440"/>
              <a:gd name="T10" fmla="*/ 1230 w 1440"/>
              <a:gd name="T11" fmla="*/ 1230 h 1440"/>
              <a:gd name="T12" fmla="*/ 1437 w 1440"/>
              <a:gd name="T13" fmla="*/ 794 h 1440"/>
              <a:gd name="T14" fmla="*/ 1336 w 1440"/>
              <a:gd name="T15" fmla="*/ 347 h 1440"/>
              <a:gd name="T16" fmla="*/ 967 w 1440"/>
              <a:gd name="T17" fmla="*/ 44 h 1440"/>
              <a:gd name="T18" fmla="*/ 1229 w 1440"/>
              <a:gd name="T19" fmla="*/ 924 h 1440"/>
              <a:gd name="T20" fmla="*/ 1197 w 1440"/>
              <a:gd name="T21" fmla="*/ 494 h 1440"/>
              <a:gd name="T22" fmla="*/ 1382 w 1440"/>
              <a:gd name="T23" fmla="*/ 771 h 1440"/>
              <a:gd name="T24" fmla="*/ 991 w 1440"/>
              <a:gd name="T25" fmla="*/ 1076 h 1440"/>
              <a:gd name="T26" fmla="*/ 906 w 1440"/>
              <a:gd name="T27" fmla="*/ 1090 h 1440"/>
              <a:gd name="T28" fmla="*/ 722 w 1440"/>
              <a:gd name="T29" fmla="*/ 951 h 1440"/>
              <a:gd name="T30" fmla="*/ 826 w 1440"/>
              <a:gd name="T31" fmla="*/ 1144 h 1440"/>
              <a:gd name="T32" fmla="*/ 638 w 1440"/>
              <a:gd name="T33" fmla="*/ 994 h 1440"/>
              <a:gd name="T34" fmla="*/ 727 w 1440"/>
              <a:gd name="T35" fmla="*/ 1153 h 1440"/>
              <a:gd name="T36" fmla="*/ 497 w 1440"/>
              <a:gd name="T37" fmla="*/ 991 h 1440"/>
              <a:gd name="T38" fmla="*/ 472 w 1440"/>
              <a:gd name="T39" fmla="*/ 488 h 1440"/>
              <a:gd name="T40" fmla="*/ 462 w 1440"/>
              <a:gd name="T41" fmla="*/ 635 h 1440"/>
              <a:gd name="T42" fmla="*/ 499 w 1440"/>
              <a:gd name="T43" fmla="*/ 748 h 1440"/>
              <a:gd name="T44" fmla="*/ 637 w 1440"/>
              <a:gd name="T45" fmla="*/ 724 h 1440"/>
              <a:gd name="T46" fmla="*/ 757 w 1440"/>
              <a:gd name="T47" fmla="*/ 647 h 1440"/>
              <a:gd name="T48" fmla="*/ 1082 w 1440"/>
              <a:gd name="T49" fmla="*/ 972 h 1440"/>
              <a:gd name="T50" fmla="*/ 1052 w 1440"/>
              <a:gd name="T51" fmla="*/ 1024 h 1440"/>
              <a:gd name="T52" fmla="*/ 804 w 1440"/>
              <a:gd name="T53" fmla="*/ 849 h 1440"/>
              <a:gd name="T54" fmla="*/ 850 w 1440"/>
              <a:gd name="T55" fmla="*/ 647 h 1440"/>
              <a:gd name="T56" fmla="*/ 713 w 1440"/>
              <a:gd name="T57" fmla="*/ 601 h 1440"/>
              <a:gd name="T58" fmla="*/ 641 w 1440"/>
              <a:gd name="T59" fmla="*/ 627 h 1440"/>
              <a:gd name="T60" fmla="*/ 528 w 1440"/>
              <a:gd name="T61" fmla="*/ 699 h 1440"/>
              <a:gd name="T62" fmla="*/ 549 w 1440"/>
              <a:gd name="T63" fmla="*/ 566 h 1440"/>
              <a:gd name="T64" fmla="*/ 729 w 1440"/>
              <a:gd name="T65" fmla="*/ 458 h 1440"/>
              <a:gd name="T66" fmla="*/ 971 w 1440"/>
              <a:gd name="T67" fmla="*/ 541 h 1440"/>
              <a:gd name="T68" fmla="*/ 1114 w 1440"/>
              <a:gd name="T69" fmla="*/ 906 h 1440"/>
              <a:gd name="T70" fmla="*/ 860 w 1440"/>
              <a:gd name="T71" fmla="*/ 71 h 1440"/>
              <a:gd name="T72" fmla="*/ 1141 w 1440"/>
              <a:gd name="T73" fmla="*/ 207 h 1440"/>
              <a:gd name="T74" fmla="*/ 1186 w 1440"/>
              <a:gd name="T75" fmla="*/ 438 h 1440"/>
              <a:gd name="T76" fmla="*/ 989 w 1440"/>
              <a:gd name="T77" fmla="*/ 487 h 1440"/>
              <a:gd name="T78" fmla="*/ 724 w 1440"/>
              <a:gd name="T79" fmla="*/ 402 h 1440"/>
              <a:gd name="T80" fmla="*/ 396 w 1440"/>
              <a:gd name="T81" fmla="*/ 428 h 1440"/>
              <a:gd name="T82" fmla="*/ 231 w 1440"/>
              <a:gd name="T83" fmla="*/ 272 h 1440"/>
              <a:gd name="T84" fmla="*/ 467 w 1440"/>
              <a:gd name="T85" fmla="*/ 107 h 1440"/>
              <a:gd name="T86" fmla="*/ 127 w 1440"/>
              <a:gd name="T87" fmla="*/ 423 h 1440"/>
              <a:gd name="T88" fmla="*/ 341 w 1440"/>
              <a:gd name="T89" fmla="*/ 587 h 1440"/>
              <a:gd name="T90" fmla="*/ 78 w 1440"/>
              <a:gd name="T91" fmla="*/ 887 h 1440"/>
              <a:gd name="T92" fmla="*/ 97 w 1440"/>
              <a:gd name="T93" fmla="*/ 492 h 1440"/>
              <a:gd name="T94" fmla="*/ 497 w 1440"/>
              <a:gd name="T95" fmla="*/ 1345 h 1440"/>
              <a:gd name="T96" fmla="*/ 218 w 1440"/>
              <a:gd name="T97" fmla="*/ 1154 h 1440"/>
              <a:gd name="T98" fmla="*/ 214 w 1440"/>
              <a:gd name="T99" fmla="*/ 973 h 1440"/>
              <a:gd name="T100" fmla="*/ 459 w 1440"/>
              <a:gd name="T101" fmla="*/ 1032 h 1440"/>
              <a:gd name="T102" fmla="*/ 707 w 1440"/>
              <a:gd name="T103" fmla="*/ 1211 h 1440"/>
              <a:gd name="T104" fmla="*/ 830 w 1440"/>
              <a:gd name="T105" fmla="*/ 1200 h 1440"/>
              <a:gd name="T106" fmla="*/ 937 w 1440"/>
              <a:gd name="T107" fmla="*/ 1160 h 1440"/>
              <a:gd name="T108" fmla="*/ 1066 w 1440"/>
              <a:gd name="T109" fmla="*/ 1083 h 1440"/>
              <a:gd name="T110" fmla="*/ 1141 w 1440"/>
              <a:gd name="T111" fmla="*/ 1015 h 1440"/>
              <a:gd name="T112" fmla="*/ 1184 w 1440"/>
              <a:gd name="T113" fmla="*/ 975 h 1440"/>
              <a:gd name="T114" fmla="*/ 1262 w 1440"/>
              <a:gd name="T115" fmla="*/ 1104 h 1440"/>
              <a:gd name="T116" fmla="*/ 1008 w 1440"/>
              <a:gd name="T117" fmla="*/ 1318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0" h="1440">
                <a:moveTo>
                  <a:pt x="721" y="0"/>
                </a:moveTo>
                <a:lnTo>
                  <a:pt x="721" y="0"/>
                </a:lnTo>
                <a:lnTo>
                  <a:pt x="683" y="1"/>
                </a:lnTo>
                <a:lnTo>
                  <a:pt x="646" y="4"/>
                </a:lnTo>
                <a:lnTo>
                  <a:pt x="611" y="8"/>
                </a:lnTo>
                <a:lnTo>
                  <a:pt x="575" y="14"/>
                </a:lnTo>
                <a:lnTo>
                  <a:pt x="541" y="22"/>
                </a:lnTo>
                <a:lnTo>
                  <a:pt x="506" y="33"/>
                </a:lnTo>
                <a:lnTo>
                  <a:pt x="473" y="44"/>
                </a:lnTo>
                <a:lnTo>
                  <a:pt x="440" y="57"/>
                </a:lnTo>
                <a:lnTo>
                  <a:pt x="409" y="71"/>
                </a:lnTo>
                <a:lnTo>
                  <a:pt x="377" y="87"/>
                </a:lnTo>
                <a:lnTo>
                  <a:pt x="347" y="105"/>
                </a:lnTo>
                <a:lnTo>
                  <a:pt x="318" y="123"/>
                </a:lnTo>
                <a:lnTo>
                  <a:pt x="290" y="143"/>
                </a:lnTo>
                <a:lnTo>
                  <a:pt x="262" y="165"/>
                </a:lnTo>
                <a:lnTo>
                  <a:pt x="236" y="187"/>
                </a:lnTo>
                <a:lnTo>
                  <a:pt x="211" y="211"/>
                </a:lnTo>
                <a:lnTo>
                  <a:pt x="187" y="236"/>
                </a:lnTo>
                <a:lnTo>
                  <a:pt x="165" y="262"/>
                </a:lnTo>
                <a:lnTo>
                  <a:pt x="143" y="290"/>
                </a:lnTo>
                <a:lnTo>
                  <a:pt x="123" y="318"/>
                </a:lnTo>
                <a:lnTo>
                  <a:pt x="105" y="347"/>
                </a:lnTo>
                <a:lnTo>
                  <a:pt x="87" y="377"/>
                </a:lnTo>
                <a:lnTo>
                  <a:pt x="71" y="409"/>
                </a:lnTo>
                <a:lnTo>
                  <a:pt x="57" y="440"/>
                </a:lnTo>
                <a:lnTo>
                  <a:pt x="44" y="473"/>
                </a:lnTo>
                <a:lnTo>
                  <a:pt x="33" y="506"/>
                </a:lnTo>
                <a:lnTo>
                  <a:pt x="22" y="541"/>
                </a:lnTo>
                <a:lnTo>
                  <a:pt x="14" y="575"/>
                </a:lnTo>
                <a:lnTo>
                  <a:pt x="8" y="611"/>
                </a:lnTo>
                <a:lnTo>
                  <a:pt x="4" y="646"/>
                </a:lnTo>
                <a:lnTo>
                  <a:pt x="1" y="683"/>
                </a:lnTo>
                <a:lnTo>
                  <a:pt x="0" y="721"/>
                </a:lnTo>
                <a:lnTo>
                  <a:pt x="0" y="721"/>
                </a:lnTo>
                <a:lnTo>
                  <a:pt x="1" y="757"/>
                </a:lnTo>
                <a:lnTo>
                  <a:pt x="4" y="794"/>
                </a:lnTo>
                <a:lnTo>
                  <a:pt x="8" y="829"/>
                </a:lnTo>
                <a:lnTo>
                  <a:pt x="14" y="865"/>
                </a:lnTo>
                <a:lnTo>
                  <a:pt x="22" y="900"/>
                </a:lnTo>
                <a:lnTo>
                  <a:pt x="33" y="934"/>
                </a:lnTo>
                <a:lnTo>
                  <a:pt x="44" y="967"/>
                </a:lnTo>
                <a:lnTo>
                  <a:pt x="57" y="1000"/>
                </a:lnTo>
                <a:lnTo>
                  <a:pt x="71" y="1032"/>
                </a:lnTo>
                <a:lnTo>
                  <a:pt x="87" y="1063"/>
                </a:lnTo>
                <a:lnTo>
                  <a:pt x="105" y="1093"/>
                </a:lnTo>
                <a:lnTo>
                  <a:pt x="123" y="1123"/>
                </a:lnTo>
                <a:lnTo>
                  <a:pt x="143" y="1150"/>
                </a:lnTo>
                <a:lnTo>
                  <a:pt x="165" y="1178"/>
                </a:lnTo>
                <a:lnTo>
                  <a:pt x="187" y="1204"/>
                </a:lnTo>
                <a:lnTo>
                  <a:pt x="211" y="1230"/>
                </a:lnTo>
                <a:lnTo>
                  <a:pt x="236" y="1253"/>
                </a:lnTo>
                <a:lnTo>
                  <a:pt x="262" y="1275"/>
                </a:lnTo>
                <a:lnTo>
                  <a:pt x="290" y="1297"/>
                </a:lnTo>
                <a:lnTo>
                  <a:pt x="318" y="1317"/>
                </a:lnTo>
                <a:lnTo>
                  <a:pt x="347" y="1336"/>
                </a:lnTo>
                <a:lnTo>
                  <a:pt x="377" y="1354"/>
                </a:lnTo>
                <a:lnTo>
                  <a:pt x="409" y="1369"/>
                </a:lnTo>
                <a:lnTo>
                  <a:pt x="440" y="1384"/>
                </a:lnTo>
                <a:lnTo>
                  <a:pt x="473" y="1396"/>
                </a:lnTo>
                <a:lnTo>
                  <a:pt x="506" y="1407"/>
                </a:lnTo>
                <a:lnTo>
                  <a:pt x="541" y="1418"/>
                </a:lnTo>
                <a:lnTo>
                  <a:pt x="575" y="1426"/>
                </a:lnTo>
                <a:lnTo>
                  <a:pt x="611" y="1432"/>
                </a:lnTo>
                <a:lnTo>
                  <a:pt x="646" y="1437"/>
                </a:lnTo>
                <a:lnTo>
                  <a:pt x="683" y="1439"/>
                </a:lnTo>
                <a:lnTo>
                  <a:pt x="721" y="1440"/>
                </a:lnTo>
                <a:lnTo>
                  <a:pt x="721" y="1440"/>
                </a:lnTo>
                <a:lnTo>
                  <a:pt x="757" y="1439"/>
                </a:lnTo>
                <a:lnTo>
                  <a:pt x="794" y="1437"/>
                </a:lnTo>
                <a:lnTo>
                  <a:pt x="829" y="1432"/>
                </a:lnTo>
                <a:lnTo>
                  <a:pt x="865" y="1426"/>
                </a:lnTo>
                <a:lnTo>
                  <a:pt x="900" y="1418"/>
                </a:lnTo>
                <a:lnTo>
                  <a:pt x="934" y="1407"/>
                </a:lnTo>
                <a:lnTo>
                  <a:pt x="967" y="1396"/>
                </a:lnTo>
                <a:lnTo>
                  <a:pt x="1000" y="1384"/>
                </a:lnTo>
                <a:lnTo>
                  <a:pt x="1032" y="1369"/>
                </a:lnTo>
                <a:lnTo>
                  <a:pt x="1063" y="1354"/>
                </a:lnTo>
                <a:lnTo>
                  <a:pt x="1093" y="1336"/>
                </a:lnTo>
                <a:lnTo>
                  <a:pt x="1123" y="1317"/>
                </a:lnTo>
                <a:lnTo>
                  <a:pt x="1150" y="1297"/>
                </a:lnTo>
                <a:lnTo>
                  <a:pt x="1178" y="1275"/>
                </a:lnTo>
                <a:lnTo>
                  <a:pt x="1204" y="1253"/>
                </a:lnTo>
                <a:lnTo>
                  <a:pt x="1230" y="1230"/>
                </a:lnTo>
                <a:lnTo>
                  <a:pt x="1253" y="1204"/>
                </a:lnTo>
                <a:lnTo>
                  <a:pt x="1275" y="1178"/>
                </a:lnTo>
                <a:lnTo>
                  <a:pt x="1297" y="1150"/>
                </a:lnTo>
                <a:lnTo>
                  <a:pt x="1317" y="1123"/>
                </a:lnTo>
                <a:lnTo>
                  <a:pt x="1336" y="1093"/>
                </a:lnTo>
                <a:lnTo>
                  <a:pt x="1354" y="1063"/>
                </a:lnTo>
                <a:lnTo>
                  <a:pt x="1369" y="1032"/>
                </a:lnTo>
                <a:lnTo>
                  <a:pt x="1384" y="1000"/>
                </a:lnTo>
                <a:lnTo>
                  <a:pt x="1396" y="967"/>
                </a:lnTo>
                <a:lnTo>
                  <a:pt x="1407" y="934"/>
                </a:lnTo>
                <a:lnTo>
                  <a:pt x="1418" y="900"/>
                </a:lnTo>
                <a:lnTo>
                  <a:pt x="1426" y="865"/>
                </a:lnTo>
                <a:lnTo>
                  <a:pt x="1432" y="829"/>
                </a:lnTo>
                <a:lnTo>
                  <a:pt x="1437" y="794"/>
                </a:lnTo>
                <a:lnTo>
                  <a:pt x="1439" y="757"/>
                </a:lnTo>
                <a:lnTo>
                  <a:pt x="1440" y="721"/>
                </a:lnTo>
                <a:lnTo>
                  <a:pt x="1440" y="721"/>
                </a:lnTo>
                <a:lnTo>
                  <a:pt x="1439" y="683"/>
                </a:lnTo>
                <a:lnTo>
                  <a:pt x="1437" y="646"/>
                </a:lnTo>
                <a:lnTo>
                  <a:pt x="1432" y="611"/>
                </a:lnTo>
                <a:lnTo>
                  <a:pt x="1426" y="575"/>
                </a:lnTo>
                <a:lnTo>
                  <a:pt x="1418" y="541"/>
                </a:lnTo>
                <a:lnTo>
                  <a:pt x="1407" y="506"/>
                </a:lnTo>
                <a:lnTo>
                  <a:pt x="1396" y="473"/>
                </a:lnTo>
                <a:lnTo>
                  <a:pt x="1384" y="440"/>
                </a:lnTo>
                <a:lnTo>
                  <a:pt x="1369" y="409"/>
                </a:lnTo>
                <a:lnTo>
                  <a:pt x="1354" y="377"/>
                </a:lnTo>
                <a:lnTo>
                  <a:pt x="1336" y="347"/>
                </a:lnTo>
                <a:lnTo>
                  <a:pt x="1317" y="318"/>
                </a:lnTo>
                <a:lnTo>
                  <a:pt x="1297" y="290"/>
                </a:lnTo>
                <a:lnTo>
                  <a:pt x="1275" y="262"/>
                </a:lnTo>
                <a:lnTo>
                  <a:pt x="1253" y="236"/>
                </a:lnTo>
                <a:lnTo>
                  <a:pt x="1230" y="211"/>
                </a:lnTo>
                <a:lnTo>
                  <a:pt x="1204" y="187"/>
                </a:lnTo>
                <a:lnTo>
                  <a:pt x="1178" y="165"/>
                </a:lnTo>
                <a:lnTo>
                  <a:pt x="1150" y="143"/>
                </a:lnTo>
                <a:lnTo>
                  <a:pt x="1123" y="123"/>
                </a:lnTo>
                <a:lnTo>
                  <a:pt x="1093" y="105"/>
                </a:lnTo>
                <a:lnTo>
                  <a:pt x="1063" y="87"/>
                </a:lnTo>
                <a:lnTo>
                  <a:pt x="1032" y="71"/>
                </a:lnTo>
                <a:lnTo>
                  <a:pt x="1000" y="57"/>
                </a:lnTo>
                <a:lnTo>
                  <a:pt x="967" y="44"/>
                </a:lnTo>
                <a:lnTo>
                  <a:pt x="934" y="33"/>
                </a:lnTo>
                <a:lnTo>
                  <a:pt x="900" y="22"/>
                </a:lnTo>
                <a:lnTo>
                  <a:pt x="865" y="14"/>
                </a:lnTo>
                <a:lnTo>
                  <a:pt x="829" y="8"/>
                </a:lnTo>
                <a:lnTo>
                  <a:pt x="794" y="4"/>
                </a:lnTo>
                <a:lnTo>
                  <a:pt x="757" y="1"/>
                </a:lnTo>
                <a:lnTo>
                  <a:pt x="721" y="0"/>
                </a:lnTo>
                <a:lnTo>
                  <a:pt x="721" y="0"/>
                </a:lnTo>
                <a:close/>
                <a:moveTo>
                  <a:pt x="1354" y="920"/>
                </a:moveTo>
                <a:lnTo>
                  <a:pt x="1354" y="920"/>
                </a:lnTo>
                <a:lnTo>
                  <a:pt x="1301" y="923"/>
                </a:lnTo>
                <a:lnTo>
                  <a:pt x="1259" y="925"/>
                </a:lnTo>
                <a:lnTo>
                  <a:pt x="1259" y="925"/>
                </a:lnTo>
                <a:lnTo>
                  <a:pt x="1229" y="924"/>
                </a:lnTo>
                <a:lnTo>
                  <a:pt x="1204" y="921"/>
                </a:lnTo>
                <a:lnTo>
                  <a:pt x="1204" y="921"/>
                </a:lnTo>
                <a:lnTo>
                  <a:pt x="1187" y="859"/>
                </a:lnTo>
                <a:lnTo>
                  <a:pt x="1164" y="770"/>
                </a:lnTo>
                <a:lnTo>
                  <a:pt x="1141" y="681"/>
                </a:lnTo>
                <a:lnTo>
                  <a:pt x="1126" y="620"/>
                </a:lnTo>
                <a:lnTo>
                  <a:pt x="1126" y="620"/>
                </a:lnTo>
                <a:lnTo>
                  <a:pt x="1121" y="592"/>
                </a:lnTo>
                <a:lnTo>
                  <a:pt x="1117" y="564"/>
                </a:lnTo>
                <a:lnTo>
                  <a:pt x="1111" y="517"/>
                </a:lnTo>
                <a:lnTo>
                  <a:pt x="1111" y="517"/>
                </a:lnTo>
                <a:lnTo>
                  <a:pt x="1153" y="504"/>
                </a:lnTo>
                <a:lnTo>
                  <a:pt x="1176" y="498"/>
                </a:lnTo>
                <a:lnTo>
                  <a:pt x="1197" y="494"/>
                </a:lnTo>
                <a:lnTo>
                  <a:pt x="1197" y="494"/>
                </a:lnTo>
                <a:lnTo>
                  <a:pt x="1333" y="466"/>
                </a:lnTo>
                <a:lnTo>
                  <a:pt x="1333" y="466"/>
                </a:lnTo>
                <a:lnTo>
                  <a:pt x="1345" y="497"/>
                </a:lnTo>
                <a:lnTo>
                  <a:pt x="1356" y="526"/>
                </a:lnTo>
                <a:lnTo>
                  <a:pt x="1364" y="558"/>
                </a:lnTo>
                <a:lnTo>
                  <a:pt x="1371" y="589"/>
                </a:lnTo>
                <a:lnTo>
                  <a:pt x="1377" y="621"/>
                </a:lnTo>
                <a:lnTo>
                  <a:pt x="1381" y="653"/>
                </a:lnTo>
                <a:lnTo>
                  <a:pt x="1383" y="687"/>
                </a:lnTo>
                <a:lnTo>
                  <a:pt x="1384" y="721"/>
                </a:lnTo>
                <a:lnTo>
                  <a:pt x="1384" y="721"/>
                </a:lnTo>
                <a:lnTo>
                  <a:pt x="1383" y="746"/>
                </a:lnTo>
                <a:lnTo>
                  <a:pt x="1382" y="771"/>
                </a:lnTo>
                <a:lnTo>
                  <a:pt x="1379" y="797"/>
                </a:lnTo>
                <a:lnTo>
                  <a:pt x="1376" y="822"/>
                </a:lnTo>
                <a:lnTo>
                  <a:pt x="1372" y="847"/>
                </a:lnTo>
                <a:lnTo>
                  <a:pt x="1367" y="871"/>
                </a:lnTo>
                <a:lnTo>
                  <a:pt x="1361" y="895"/>
                </a:lnTo>
                <a:lnTo>
                  <a:pt x="1354" y="920"/>
                </a:lnTo>
                <a:lnTo>
                  <a:pt x="1354" y="920"/>
                </a:lnTo>
                <a:close/>
                <a:moveTo>
                  <a:pt x="806" y="888"/>
                </a:moveTo>
                <a:lnTo>
                  <a:pt x="987" y="1055"/>
                </a:lnTo>
                <a:lnTo>
                  <a:pt x="990" y="1057"/>
                </a:lnTo>
                <a:lnTo>
                  <a:pt x="990" y="1057"/>
                </a:lnTo>
                <a:lnTo>
                  <a:pt x="1000" y="1064"/>
                </a:lnTo>
                <a:lnTo>
                  <a:pt x="1000" y="1064"/>
                </a:lnTo>
                <a:lnTo>
                  <a:pt x="991" y="1076"/>
                </a:lnTo>
                <a:lnTo>
                  <a:pt x="984" y="1082"/>
                </a:lnTo>
                <a:lnTo>
                  <a:pt x="977" y="1088"/>
                </a:lnTo>
                <a:lnTo>
                  <a:pt x="967" y="1094"/>
                </a:lnTo>
                <a:lnTo>
                  <a:pt x="958" y="1099"/>
                </a:lnTo>
                <a:lnTo>
                  <a:pt x="948" y="1102"/>
                </a:lnTo>
                <a:lnTo>
                  <a:pt x="937" y="1103"/>
                </a:lnTo>
                <a:lnTo>
                  <a:pt x="937" y="1103"/>
                </a:lnTo>
                <a:lnTo>
                  <a:pt x="929" y="1102"/>
                </a:lnTo>
                <a:lnTo>
                  <a:pt x="922" y="1100"/>
                </a:lnTo>
                <a:lnTo>
                  <a:pt x="922" y="1100"/>
                </a:lnTo>
                <a:lnTo>
                  <a:pt x="921" y="1099"/>
                </a:lnTo>
                <a:lnTo>
                  <a:pt x="921" y="1099"/>
                </a:lnTo>
                <a:lnTo>
                  <a:pt x="913" y="1094"/>
                </a:lnTo>
                <a:lnTo>
                  <a:pt x="906" y="1090"/>
                </a:lnTo>
                <a:lnTo>
                  <a:pt x="901" y="1085"/>
                </a:lnTo>
                <a:lnTo>
                  <a:pt x="768" y="943"/>
                </a:lnTo>
                <a:lnTo>
                  <a:pt x="768" y="943"/>
                </a:lnTo>
                <a:lnTo>
                  <a:pt x="764" y="940"/>
                </a:lnTo>
                <a:lnTo>
                  <a:pt x="759" y="937"/>
                </a:lnTo>
                <a:lnTo>
                  <a:pt x="754" y="935"/>
                </a:lnTo>
                <a:lnTo>
                  <a:pt x="749" y="935"/>
                </a:lnTo>
                <a:lnTo>
                  <a:pt x="743" y="935"/>
                </a:lnTo>
                <a:lnTo>
                  <a:pt x="738" y="936"/>
                </a:lnTo>
                <a:lnTo>
                  <a:pt x="733" y="939"/>
                </a:lnTo>
                <a:lnTo>
                  <a:pt x="729" y="942"/>
                </a:lnTo>
                <a:lnTo>
                  <a:pt x="729" y="942"/>
                </a:lnTo>
                <a:lnTo>
                  <a:pt x="725" y="946"/>
                </a:lnTo>
                <a:lnTo>
                  <a:pt x="722" y="951"/>
                </a:lnTo>
                <a:lnTo>
                  <a:pt x="721" y="956"/>
                </a:lnTo>
                <a:lnTo>
                  <a:pt x="719" y="962"/>
                </a:lnTo>
                <a:lnTo>
                  <a:pt x="719" y="967"/>
                </a:lnTo>
                <a:lnTo>
                  <a:pt x="722" y="973"/>
                </a:lnTo>
                <a:lnTo>
                  <a:pt x="724" y="978"/>
                </a:lnTo>
                <a:lnTo>
                  <a:pt x="728" y="982"/>
                </a:lnTo>
                <a:lnTo>
                  <a:pt x="859" y="1122"/>
                </a:lnTo>
                <a:lnTo>
                  <a:pt x="859" y="1122"/>
                </a:lnTo>
                <a:lnTo>
                  <a:pt x="866" y="1129"/>
                </a:lnTo>
                <a:lnTo>
                  <a:pt x="866" y="1129"/>
                </a:lnTo>
                <a:lnTo>
                  <a:pt x="857" y="1134"/>
                </a:lnTo>
                <a:lnTo>
                  <a:pt x="848" y="1139"/>
                </a:lnTo>
                <a:lnTo>
                  <a:pt x="837" y="1142"/>
                </a:lnTo>
                <a:lnTo>
                  <a:pt x="826" y="1144"/>
                </a:lnTo>
                <a:lnTo>
                  <a:pt x="826" y="1144"/>
                </a:lnTo>
                <a:lnTo>
                  <a:pt x="822" y="1144"/>
                </a:lnTo>
                <a:lnTo>
                  <a:pt x="818" y="1143"/>
                </a:lnTo>
                <a:lnTo>
                  <a:pt x="809" y="1139"/>
                </a:lnTo>
                <a:lnTo>
                  <a:pt x="801" y="1133"/>
                </a:lnTo>
                <a:lnTo>
                  <a:pt x="794" y="1127"/>
                </a:lnTo>
                <a:lnTo>
                  <a:pt x="669" y="1000"/>
                </a:lnTo>
                <a:lnTo>
                  <a:pt x="669" y="1000"/>
                </a:lnTo>
                <a:lnTo>
                  <a:pt x="665" y="997"/>
                </a:lnTo>
                <a:lnTo>
                  <a:pt x="660" y="994"/>
                </a:lnTo>
                <a:lnTo>
                  <a:pt x="654" y="993"/>
                </a:lnTo>
                <a:lnTo>
                  <a:pt x="649" y="992"/>
                </a:lnTo>
                <a:lnTo>
                  <a:pt x="644" y="993"/>
                </a:lnTo>
                <a:lnTo>
                  <a:pt x="638" y="994"/>
                </a:lnTo>
                <a:lnTo>
                  <a:pt x="634" y="997"/>
                </a:lnTo>
                <a:lnTo>
                  <a:pt x="629" y="1000"/>
                </a:lnTo>
                <a:lnTo>
                  <a:pt x="629" y="1000"/>
                </a:lnTo>
                <a:lnTo>
                  <a:pt x="626" y="1004"/>
                </a:lnTo>
                <a:lnTo>
                  <a:pt x="623" y="1009"/>
                </a:lnTo>
                <a:lnTo>
                  <a:pt x="621" y="1014"/>
                </a:lnTo>
                <a:lnTo>
                  <a:pt x="621" y="1020"/>
                </a:lnTo>
                <a:lnTo>
                  <a:pt x="621" y="1025"/>
                </a:lnTo>
                <a:lnTo>
                  <a:pt x="623" y="1030"/>
                </a:lnTo>
                <a:lnTo>
                  <a:pt x="625" y="1036"/>
                </a:lnTo>
                <a:lnTo>
                  <a:pt x="629" y="1040"/>
                </a:lnTo>
                <a:lnTo>
                  <a:pt x="738" y="1150"/>
                </a:lnTo>
                <a:lnTo>
                  <a:pt x="738" y="1150"/>
                </a:lnTo>
                <a:lnTo>
                  <a:pt x="727" y="1153"/>
                </a:lnTo>
                <a:lnTo>
                  <a:pt x="714" y="1154"/>
                </a:lnTo>
                <a:lnTo>
                  <a:pt x="701" y="1154"/>
                </a:lnTo>
                <a:lnTo>
                  <a:pt x="688" y="1153"/>
                </a:lnTo>
                <a:lnTo>
                  <a:pt x="688" y="1153"/>
                </a:lnTo>
                <a:lnTo>
                  <a:pt x="682" y="1150"/>
                </a:lnTo>
                <a:lnTo>
                  <a:pt x="673" y="1144"/>
                </a:lnTo>
                <a:lnTo>
                  <a:pt x="660" y="1134"/>
                </a:lnTo>
                <a:lnTo>
                  <a:pt x="642" y="1120"/>
                </a:lnTo>
                <a:lnTo>
                  <a:pt x="620" y="1101"/>
                </a:lnTo>
                <a:lnTo>
                  <a:pt x="591" y="1076"/>
                </a:lnTo>
                <a:lnTo>
                  <a:pt x="514" y="1006"/>
                </a:lnTo>
                <a:lnTo>
                  <a:pt x="514" y="1006"/>
                </a:lnTo>
                <a:lnTo>
                  <a:pt x="497" y="991"/>
                </a:lnTo>
                <a:lnTo>
                  <a:pt x="497" y="991"/>
                </a:lnTo>
                <a:lnTo>
                  <a:pt x="333" y="847"/>
                </a:lnTo>
                <a:lnTo>
                  <a:pt x="333" y="847"/>
                </a:lnTo>
                <a:lnTo>
                  <a:pt x="348" y="793"/>
                </a:lnTo>
                <a:lnTo>
                  <a:pt x="348" y="793"/>
                </a:lnTo>
                <a:lnTo>
                  <a:pt x="378" y="676"/>
                </a:lnTo>
                <a:lnTo>
                  <a:pt x="396" y="600"/>
                </a:lnTo>
                <a:lnTo>
                  <a:pt x="396" y="600"/>
                </a:lnTo>
                <a:lnTo>
                  <a:pt x="402" y="570"/>
                </a:lnTo>
                <a:lnTo>
                  <a:pt x="406" y="542"/>
                </a:lnTo>
                <a:lnTo>
                  <a:pt x="411" y="514"/>
                </a:lnTo>
                <a:lnTo>
                  <a:pt x="413" y="490"/>
                </a:lnTo>
                <a:lnTo>
                  <a:pt x="413" y="490"/>
                </a:lnTo>
                <a:lnTo>
                  <a:pt x="444" y="488"/>
                </a:lnTo>
                <a:lnTo>
                  <a:pt x="472" y="488"/>
                </a:lnTo>
                <a:lnTo>
                  <a:pt x="472" y="488"/>
                </a:lnTo>
                <a:lnTo>
                  <a:pt x="497" y="490"/>
                </a:lnTo>
                <a:lnTo>
                  <a:pt x="533" y="494"/>
                </a:lnTo>
                <a:lnTo>
                  <a:pt x="533" y="494"/>
                </a:lnTo>
                <a:lnTo>
                  <a:pt x="523" y="505"/>
                </a:lnTo>
                <a:lnTo>
                  <a:pt x="513" y="517"/>
                </a:lnTo>
                <a:lnTo>
                  <a:pt x="505" y="530"/>
                </a:lnTo>
                <a:lnTo>
                  <a:pt x="497" y="545"/>
                </a:lnTo>
                <a:lnTo>
                  <a:pt x="489" y="559"/>
                </a:lnTo>
                <a:lnTo>
                  <a:pt x="482" y="574"/>
                </a:lnTo>
                <a:lnTo>
                  <a:pt x="476" y="589"/>
                </a:lnTo>
                <a:lnTo>
                  <a:pt x="471" y="605"/>
                </a:lnTo>
                <a:lnTo>
                  <a:pt x="466" y="620"/>
                </a:lnTo>
                <a:lnTo>
                  <a:pt x="462" y="635"/>
                </a:lnTo>
                <a:lnTo>
                  <a:pt x="460" y="649"/>
                </a:lnTo>
                <a:lnTo>
                  <a:pt x="458" y="663"/>
                </a:lnTo>
                <a:lnTo>
                  <a:pt x="457" y="676"/>
                </a:lnTo>
                <a:lnTo>
                  <a:pt x="457" y="687"/>
                </a:lnTo>
                <a:lnTo>
                  <a:pt x="459" y="697"/>
                </a:lnTo>
                <a:lnTo>
                  <a:pt x="461" y="705"/>
                </a:lnTo>
                <a:lnTo>
                  <a:pt x="461" y="705"/>
                </a:lnTo>
                <a:lnTo>
                  <a:pt x="465" y="713"/>
                </a:lnTo>
                <a:lnTo>
                  <a:pt x="469" y="721"/>
                </a:lnTo>
                <a:lnTo>
                  <a:pt x="474" y="728"/>
                </a:lnTo>
                <a:lnTo>
                  <a:pt x="480" y="734"/>
                </a:lnTo>
                <a:lnTo>
                  <a:pt x="486" y="739"/>
                </a:lnTo>
                <a:lnTo>
                  <a:pt x="492" y="744"/>
                </a:lnTo>
                <a:lnTo>
                  <a:pt x="499" y="748"/>
                </a:lnTo>
                <a:lnTo>
                  <a:pt x="507" y="752"/>
                </a:lnTo>
                <a:lnTo>
                  <a:pt x="507" y="752"/>
                </a:lnTo>
                <a:lnTo>
                  <a:pt x="520" y="756"/>
                </a:lnTo>
                <a:lnTo>
                  <a:pt x="534" y="759"/>
                </a:lnTo>
                <a:lnTo>
                  <a:pt x="548" y="759"/>
                </a:lnTo>
                <a:lnTo>
                  <a:pt x="560" y="759"/>
                </a:lnTo>
                <a:lnTo>
                  <a:pt x="572" y="757"/>
                </a:lnTo>
                <a:lnTo>
                  <a:pt x="583" y="755"/>
                </a:lnTo>
                <a:lnTo>
                  <a:pt x="593" y="752"/>
                </a:lnTo>
                <a:lnTo>
                  <a:pt x="602" y="749"/>
                </a:lnTo>
                <a:lnTo>
                  <a:pt x="602" y="749"/>
                </a:lnTo>
                <a:lnTo>
                  <a:pt x="614" y="742"/>
                </a:lnTo>
                <a:lnTo>
                  <a:pt x="626" y="734"/>
                </a:lnTo>
                <a:lnTo>
                  <a:pt x="637" y="724"/>
                </a:lnTo>
                <a:lnTo>
                  <a:pt x="648" y="712"/>
                </a:lnTo>
                <a:lnTo>
                  <a:pt x="659" y="699"/>
                </a:lnTo>
                <a:lnTo>
                  <a:pt x="669" y="686"/>
                </a:lnTo>
                <a:lnTo>
                  <a:pt x="688" y="660"/>
                </a:lnTo>
                <a:lnTo>
                  <a:pt x="688" y="660"/>
                </a:lnTo>
                <a:lnTo>
                  <a:pt x="690" y="660"/>
                </a:lnTo>
                <a:lnTo>
                  <a:pt x="690" y="660"/>
                </a:lnTo>
                <a:lnTo>
                  <a:pt x="705" y="659"/>
                </a:lnTo>
                <a:lnTo>
                  <a:pt x="714" y="658"/>
                </a:lnTo>
                <a:lnTo>
                  <a:pt x="724" y="656"/>
                </a:lnTo>
                <a:lnTo>
                  <a:pt x="724" y="656"/>
                </a:lnTo>
                <a:lnTo>
                  <a:pt x="744" y="651"/>
                </a:lnTo>
                <a:lnTo>
                  <a:pt x="757" y="647"/>
                </a:lnTo>
                <a:lnTo>
                  <a:pt x="757" y="647"/>
                </a:lnTo>
                <a:lnTo>
                  <a:pt x="786" y="669"/>
                </a:lnTo>
                <a:lnTo>
                  <a:pt x="826" y="701"/>
                </a:lnTo>
                <a:lnTo>
                  <a:pt x="867" y="735"/>
                </a:lnTo>
                <a:lnTo>
                  <a:pt x="896" y="760"/>
                </a:lnTo>
                <a:lnTo>
                  <a:pt x="896" y="760"/>
                </a:lnTo>
                <a:lnTo>
                  <a:pt x="936" y="800"/>
                </a:lnTo>
                <a:lnTo>
                  <a:pt x="992" y="858"/>
                </a:lnTo>
                <a:lnTo>
                  <a:pt x="1044" y="913"/>
                </a:lnTo>
                <a:lnTo>
                  <a:pt x="1061" y="932"/>
                </a:lnTo>
                <a:lnTo>
                  <a:pt x="1070" y="942"/>
                </a:lnTo>
                <a:lnTo>
                  <a:pt x="1070" y="942"/>
                </a:lnTo>
                <a:lnTo>
                  <a:pt x="1074" y="949"/>
                </a:lnTo>
                <a:lnTo>
                  <a:pt x="1078" y="959"/>
                </a:lnTo>
                <a:lnTo>
                  <a:pt x="1082" y="972"/>
                </a:lnTo>
                <a:lnTo>
                  <a:pt x="1085" y="986"/>
                </a:lnTo>
                <a:lnTo>
                  <a:pt x="1085" y="986"/>
                </a:lnTo>
                <a:lnTo>
                  <a:pt x="1086" y="995"/>
                </a:lnTo>
                <a:lnTo>
                  <a:pt x="1085" y="1005"/>
                </a:lnTo>
                <a:lnTo>
                  <a:pt x="1084" y="1010"/>
                </a:lnTo>
                <a:lnTo>
                  <a:pt x="1083" y="1015"/>
                </a:lnTo>
                <a:lnTo>
                  <a:pt x="1080" y="1020"/>
                </a:lnTo>
                <a:lnTo>
                  <a:pt x="1077" y="1023"/>
                </a:lnTo>
                <a:lnTo>
                  <a:pt x="1077" y="1023"/>
                </a:lnTo>
                <a:lnTo>
                  <a:pt x="1075" y="1025"/>
                </a:lnTo>
                <a:lnTo>
                  <a:pt x="1073" y="1026"/>
                </a:lnTo>
                <a:lnTo>
                  <a:pt x="1067" y="1027"/>
                </a:lnTo>
                <a:lnTo>
                  <a:pt x="1060" y="1026"/>
                </a:lnTo>
                <a:lnTo>
                  <a:pt x="1052" y="1024"/>
                </a:lnTo>
                <a:lnTo>
                  <a:pt x="1044" y="1022"/>
                </a:lnTo>
                <a:lnTo>
                  <a:pt x="1037" y="1018"/>
                </a:lnTo>
                <a:lnTo>
                  <a:pt x="1023" y="1011"/>
                </a:lnTo>
                <a:lnTo>
                  <a:pt x="843" y="847"/>
                </a:lnTo>
                <a:lnTo>
                  <a:pt x="843" y="847"/>
                </a:lnTo>
                <a:lnTo>
                  <a:pt x="839" y="843"/>
                </a:lnTo>
                <a:lnTo>
                  <a:pt x="834" y="841"/>
                </a:lnTo>
                <a:lnTo>
                  <a:pt x="829" y="839"/>
                </a:lnTo>
                <a:lnTo>
                  <a:pt x="823" y="839"/>
                </a:lnTo>
                <a:lnTo>
                  <a:pt x="818" y="840"/>
                </a:lnTo>
                <a:lnTo>
                  <a:pt x="813" y="841"/>
                </a:lnTo>
                <a:lnTo>
                  <a:pt x="808" y="844"/>
                </a:lnTo>
                <a:lnTo>
                  <a:pt x="804" y="849"/>
                </a:lnTo>
                <a:lnTo>
                  <a:pt x="804" y="849"/>
                </a:lnTo>
                <a:lnTo>
                  <a:pt x="801" y="853"/>
                </a:lnTo>
                <a:lnTo>
                  <a:pt x="798" y="858"/>
                </a:lnTo>
                <a:lnTo>
                  <a:pt x="797" y="864"/>
                </a:lnTo>
                <a:lnTo>
                  <a:pt x="797" y="869"/>
                </a:lnTo>
                <a:lnTo>
                  <a:pt x="798" y="874"/>
                </a:lnTo>
                <a:lnTo>
                  <a:pt x="799" y="879"/>
                </a:lnTo>
                <a:lnTo>
                  <a:pt x="802" y="884"/>
                </a:lnTo>
                <a:lnTo>
                  <a:pt x="806" y="888"/>
                </a:lnTo>
                <a:lnTo>
                  <a:pt x="806" y="888"/>
                </a:lnTo>
                <a:close/>
                <a:moveTo>
                  <a:pt x="935" y="719"/>
                </a:moveTo>
                <a:lnTo>
                  <a:pt x="935" y="719"/>
                </a:lnTo>
                <a:lnTo>
                  <a:pt x="920" y="705"/>
                </a:lnTo>
                <a:lnTo>
                  <a:pt x="898" y="687"/>
                </a:lnTo>
                <a:lnTo>
                  <a:pt x="850" y="647"/>
                </a:lnTo>
                <a:lnTo>
                  <a:pt x="850" y="647"/>
                </a:lnTo>
                <a:lnTo>
                  <a:pt x="809" y="616"/>
                </a:lnTo>
                <a:lnTo>
                  <a:pt x="786" y="599"/>
                </a:lnTo>
                <a:lnTo>
                  <a:pt x="778" y="594"/>
                </a:lnTo>
                <a:lnTo>
                  <a:pt x="773" y="592"/>
                </a:lnTo>
                <a:lnTo>
                  <a:pt x="767" y="590"/>
                </a:lnTo>
                <a:lnTo>
                  <a:pt x="767" y="590"/>
                </a:lnTo>
                <a:lnTo>
                  <a:pt x="759" y="589"/>
                </a:lnTo>
                <a:lnTo>
                  <a:pt x="751" y="590"/>
                </a:lnTo>
                <a:lnTo>
                  <a:pt x="745" y="592"/>
                </a:lnTo>
                <a:lnTo>
                  <a:pt x="739" y="594"/>
                </a:lnTo>
                <a:lnTo>
                  <a:pt x="739" y="594"/>
                </a:lnTo>
                <a:lnTo>
                  <a:pt x="729" y="598"/>
                </a:lnTo>
                <a:lnTo>
                  <a:pt x="713" y="601"/>
                </a:lnTo>
                <a:lnTo>
                  <a:pt x="713" y="601"/>
                </a:lnTo>
                <a:lnTo>
                  <a:pt x="701" y="603"/>
                </a:lnTo>
                <a:lnTo>
                  <a:pt x="689" y="603"/>
                </a:lnTo>
                <a:lnTo>
                  <a:pt x="689" y="603"/>
                </a:lnTo>
                <a:lnTo>
                  <a:pt x="679" y="603"/>
                </a:lnTo>
                <a:lnTo>
                  <a:pt x="670" y="605"/>
                </a:lnTo>
                <a:lnTo>
                  <a:pt x="665" y="606"/>
                </a:lnTo>
                <a:lnTo>
                  <a:pt x="660" y="608"/>
                </a:lnTo>
                <a:lnTo>
                  <a:pt x="655" y="610"/>
                </a:lnTo>
                <a:lnTo>
                  <a:pt x="651" y="614"/>
                </a:lnTo>
                <a:lnTo>
                  <a:pt x="651" y="614"/>
                </a:lnTo>
                <a:lnTo>
                  <a:pt x="647" y="619"/>
                </a:lnTo>
                <a:lnTo>
                  <a:pt x="641" y="627"/>
                </a:lnTo>
                <a:lnTo>
                  <a:pt x="641" y="627"/>
                </a:lnTo>
                <a:lnTo>
                  <a:pt x="631" y="643"/>
                </a:lnTo>
                <a:lnTo>
                  <a:pt x="615" y="664"/>
                </a:lnTo>
                <a:lnTo>
                  <a:pt x="606" y="675"/>
                </a:lnTo>
                <a:lnTo>
                  <a:pt x="597" y="684"/>
                </a:lnTo>
                <a:lnTo>
                  <a:pt x="587" y="692"/>
                </a:lnTo>
                <a:lnTo>
                  <a:pt x="579" y="697"/>
                </a:lnTo>
                <a:lnTo>
                  <a:pt x="579" y="697"/>
                </a:lnTo>
                <a:lnTo>
                  <a:pt x="568" y="700"/>
                </a:lnTo>
                <a:lnTo>
                  <a:pt x="555" y="702"/>
                </a:lnTo>
                <a:lnTo>
                  <a:pt x="548" y="703"/>
                </a:lnTo>
                <a:lnTo>
                  <a:pt x="541" y="702"/>
                </a:lnTo>
                <a:lnTo>
                  <a:pt x="535" y="701"/>
                </a:lnTo>
                <a:lnTo>
                  <a:pt x="528" y="699"/>
                </a:lnTo>
                <a:lnTo>
                  <a:pt x="528" y="699"/>
                </a:lnTo>
                <a:lnTo>
                  <a:pt x="523" y="697"/>
                </a:lnTo>
                <a:lnTo>
                  <a:pt x="519" y="694"/>
                </a:lnTo>
                <a:lnTo>
                  <a:pt x="516" y="690"/>
                </a:lnTo>
                <a:lnTo>
                  <a:pt x="514" y="685"/>
                </a:lnTo>
                <a:lnTo>
                  <a:pt x="514" y="685"/>
                </a:lnTo>
                <a:lnTo>
                  <a:pt x="513" y="680"/>
                </a:lnTo>
                <a:lnTo>
                  <a:pt x="513" y="673"/>
                </a:lnTo>
                <a:lnTo>
                  <a:pt x="514" y="664"/>
                </a:lnTo>
                <a:lnTo>
                  <a:pt x="516" y="653"/>
                </a:lnTo>
                <a:lnTo>
                  <a:pt x="522" y="630"/>
                </a:lnTo>
                <a:lnTo>
                  <a:pt x="531" y="605"/>
                </a:lnTo>
                <a:lnTo>
                  <a:pt x="537" y="591"/>
                </a:lnTo>
                <a:lnTo>
                  <a:pt x="543" y="578"/>
                </a:lnTo>
                <a:lnTo>
                  <a:pt x="549" y="566"/>
                </a:lnTo>
                <a:lnTo>
                  <a:pt x="556" y="555"/>
                </a:lnTo>
                <a:lnTo>
                  <a:pt x="563" y="544"/>
                </a:lnTo>
                <a:lnTo>
                  <a:pt x="571" y="535"/>
                </a:lnTo>
                <a:lnTo>
                  <a:pt x="579" y="527"/>
                </a:lnTo>
                <a:lnTo>
                  <a:pt x="587" y="522"/>
                </a:lnTo>
                <a:lnTo>
                  <a:pt x="587" y="522"/>
                </a:lnTo>
                <a:lnTo>
                  <a:pt x="614" y="507"/>
                </a:lnTo>
                <a:lnTo>
                  <a:pt x="614" y="507"/>
                </a:lnTo>
                <a:lnTo>
                  <a:pt x="651" y="487"/>
                </a:lnTo>
                <a:lnTo>
                  <a:pt x="672" y="478"/>
                </a:lnTo>
                <a:lnTo>
                  <a:pt x="691" y="469"/>
                </a:lnTo>
                <a:lnTo>
                  <a:pt x="710" y="462"/>
                </a:lnTo>
                <a:lnTo>
                  <a:pt x="719" y="460"/>
                </a:lnTo>
                <a:lnTo>
                  <a:pt x="729" y="458"/>
                </a:lnTo>
                <a:lnTo>
                  <a:pt x="738" y="457"/>
                </a:lnTo>
                <a:lnTo>
                  <a:pt x="747" y="457"/>
                </a:lnTo>
                <a:lnTo>
                  <a:pt x="756" y="458"/>
                </a:lnTo>
                <a:lnTo>
                  <a:pt x="764" y="459"/>
                </a:lnTo>
                <a:lnTo>
                  <a:pt x="764" y="459"/>
                </a:lnTo>
                <a:lnTo>
                  <a:pt x="779" y="463"/>
                </a:lnTo>
                <a:lnTo>
                  <a:pt x="796" y="469"/>
                </a:lnTo>
                <a:lnTo>
                  <a:pt x="831" y="483"/>
                </a:lnTo>
                <a:lnTo>
                  <a:pt x="868" y="498"/>
                </a:lnTo>
                <a:lnTo>
                  <a:pt x="903" y="512"/>
                </a:lnTo>
                <a:lnTo>
                  <a:pt x="903" y="512"/>
                </a:lnTo>
                <a:lnTo>
                  <a:pt x="941" y="528"/>
                </a:lnTo>
                <a:lnTo>
                  <a:pt x="971" y="541"/>
                </a:lnTo>
                <a:lnTo>
                  <a:pt x="971" y="541"/>
                </a:lnTo>
                <a:lnTo>
                  <a:pt x="994" y="548"/>
                </a:lnTo>
                <a:lnTo>
                  <a:pt x="1018" y="553"/>
                </a:lnTo>
                <a:lnTo>
                  <a:pt x="1041" y="557"/>
                </a:lnTo>
                <a:lnTo>
                  <a:pt x="1059" y="559"/>
                </a:lnTo>
                <a:lnTo>
                  <a:pt x="1059" y="559"/>
                </a:lnTo>
                <a:lnTo>
                  <a:pt x="1064" y="596"/>
                </a:lnTo>
                <a:lnTo>
                  <a:pt x="1071" y="631"/>
                </a:lnTo>
                <a:lnTo>
                  <a:pt x="1071" y="631"/>
                </a:lnTo>
                <a:lnTo>
                  <a:pt x="1088" y="703"/>
                </a:lnTo>
                <a:lnTo>
                  <a:pt x="1116" y="812"/>
                </a:lnTo>
                <a:lnTo>
                  <a:pt x="1116" y="812"/>
                </a:lnTo>
                <a:lnTo>
                  <a:pt x="1136" y="887"/>
                </a:lnTo>
                <a:lnTo>
                  <a:pt x="1114" y="906"/>
                </a:lnTo>
                <a:lnTo>
                  <a:pt x="1114" y="906"/>
                </a:lnTo>
                <a:lnTo>
                  <a:pt x="1100" y="890"/>
                </a:lnTo>
                <a:lnTo>
                  <a:pt x="1079" y="868"/>
                </a:lnTo>
                <a:lnTo>
                  <a:pt x="1024" y="811"/>
                </a:lnTo>
                <a:lnTo>
                  <a:pt x="971" y="755"/>
                </a:lnTo>
                <a:lnTo>
                  <a:pt x="935" y="719"/>
                </a:lnTo>
                <a:lnTo>
                  <a:pt x="935" y="719"/>
                </a:lnTo>
                <a:close/>
                <a:moveTo>
                  <a:pt x="721" y="56"/>
                </a:moveTo>
                <a:lnTo>
                  <a:pt x="721" y="56"/>
                </a:lnTo>
                <a:lnTo>
                  <a:pt x="744" y="57"/>
                </a:lnTo>
                <a:lnTo>
                  <a:pt x="767" y="58"/>
                </a:lnTo>
                <a:lnTo>
                  <a:pt x="792" y="60"/>
                </a:lnTo>
                <a:lnTo>
                  <a:pt x="814" y="63"/>
                </a:lnTo>
                <a:lnTo>
                  <a:pt x="837" y="67"/>
                </a:lnTo>
                <a:lnTo>
                  <a:pt x="860" y="71"/>
                </a:lnTo>
                <a:lnTo>
                  <a:pt x="882" y="76"/>
                </a:lnTo>
                <a:lnTo>
                  <a:pt x="904" y="82"/>
                </a:lnTo>
                <a:lnTo>
                  <a:pt x="926" y="89"/>
                </a:lnTo>
                <a:lnTo>
                  <a:pt x="948" y="97"/>
                </a:lnTo>
                <a:lnTo>
                  <a:pt x="968" y="105"/>
                </a:lnTo>
                <a:lnTo>
                  <a:pt x="990" y="114"/>
                </a:lnTo>
                <a:lnTo>
                  <a:pt x="1010" y="123"/>
                </a:lnTo>
                <a:lnTo>
                  <a:pt x="1030" y="133"/>
                </a:lnTo>
                <a:lnTo>
                  <a:pt x="1050" y="144"/>
                </a:lnTo>
                <a:lnTo>
                  <a:pt x="1069" y="155"/>
                </a:lnTo>
                <a:lnTo>
                  <a:pt x="1087" y="168"/>
                </a:lnTo>
                <a:lnTo>
                  <a:pt x="1106" y="181"/>
                </a:lnTo>
                <a:lnTo>
                  <a:pt x="1124" y="194"/>
                </a:lnTo>
                <a:lnTo>
                  <a:pt x="1141" y="207"/>
                </a:lnTo>
                <a:lnTo>
                  <a:pt x="1159" y="223"/>
                </a:lnTo>
                <a:lnTo>
                  <a:pt x="1175" y="237"/>
                </a:lnTo>
                <a:lnTo>
                  <a:pt x="1191" y="253"/>
                </a:lnTo>
                <a:lnTo>
                  <a:pt x="1206" y="268"/>
                </a:lnTo>
                <a:lnTo>
                  <a:pt x="1222" y="286"/>
                </a:lnTo>
                <a:lnTo>
                  <a:pt x="1236" y="302"/>
                </a:lnTo>
                <a:lnTo>
                  <a:pt x="1249" y="320"/>
                </a:lnTo>
                <a:lnTo>
                  <a:pt x="1262" y="337"/>
                </a:lnTo>
                <a:lnTo>
                  <a:pt x="1275" y="357"/>
                </a:lnTo>
                <a:lnTo>
                  <a:pt x="1287" y="375"/>
                </a:lnTo>
                <a:lnTo>
                  <a:pt x="1299" y="394"/>
                </a:lnTo>
                <a:lnTo>
                  <a:pt x="1309" y="415"/>
                </a:lnTo>
                <a:lnTo>
                  <a:pt x="1309" y="415"/>
                </a:lnTo>
                <a:lnTo>
                  <a:pt x="1186" y="438"/>
                </a:lnTo>
                <a:lnTo>
                  <a:pt x="1186" y="438"/>
                </a:lnTo>
                <a:lnTo>
                  <a:pt x="1169" y="442"/>
                </a:lnTo>
                <a:lnTo>
                  <a:pt x="1150" y="446"/>
                </a:lnTo>
                <a:lnTo>
                  <a:pt x="1115" y="457"/>
                </a:lnTo>
                <a:lnTo>
                  <a:pt x="1072" y="469"/>
                </a:lnTo>
                <a:lnTo>
                  <a:pt x="1052" y="477"/>
                </a:lnTo>
                <a:lnTo>
                  <a:pt x="1053" y="499"/>
                </a:lnTo>
                <a:lnTo>
                  <a:pt x="1053" y="499"/>
                </a:lnTo>
                <a:lnTo>
                  <a:pt x="1053" y="502"/>
                </a:lnTo>
                <a:lnTo>
                  <a:pt x="1053" y="502"/>
                </a:lnTo>
                <a:lnTo>
                  <a:pt x="1021" y="496"/>
                </a:lnTo>
                <a:lnTo>
                  <a:pt x="1005" y="492"/>
                </a:lnTo>
                <a:lnTo>
                  <a:pt x="989" y="487"/>
                </a:lnTo>
                <a:lnTo>
                  <a:pt x="989" y="487"/>
                </a:lnTo>
                <a:lnTo>
                  <a:pt x="961" y="477"/>
                </a:lnTo>
                <a:lnTo>
                  <a:pt x="926" y="461"/>
                </a:lnTo>
                <a:lnTo>
                  <a:pt x="926" y="461"/>
                </a:lnTo>
                <a:lnTo>
                  <a:pt x="889" y="445"/>
                </a:lnTo>
                <a:lnTo>
                  <a:pt x="851" y="430"/>
                </a:lnTo>
                <a:lnTo>
                  <a:pt x="813" y="416"/>
                </a:lnTo>
                <a:lnTo>
                  <a:pt x="795" y="410"/>
                </a:lnTo>
                <a:lnTo>
                  <a:pt x="777" y="404"/>
                </a:lnTo>
                <a:lnTo>
                  <a:pt x="777" y="404"/>
                </a:lnTo>
                <a:lnTo>
                  <a:pt x="767" y="402"/>
                </a:lnTo>
                <a:lnTo>
                  <a:pt x="756" y="401"/>
                </a:lnTo>
                <a:lnTo>
                  <a:pt x="745" y="401"/>
                </a:lnTo>
                <a:lnTo>
                  <a:pt x="735" y="401"/>
                </a:lnTo>
                <a:lnTo>
                  <a:pt x="724" y="402"/>
                </a:lnTo>
                <a:lnTo>
                  <a:pt x="712" y="404"/>
                </a:lnTo>
                <a:lnTo>
                  <a:pt x="691" y="410"/>
                </a:lnTo>
                <a:lnTo>
                  <a:pt x="670" y="417"/>
                </a:lnTo>
                <a:lnTo>
                  <a:pt x="648" y="426"/>
                </a:lnTo>
                <a:lnTo>
                  <a:pt x="628" y="436"/>
                </a:lnTo>
                <a:lnTo>
                  <a:pt x="609" y="446"/>
                </a:lnTo>
                <a:lnTo>
                  <a:pt x="609" y="446"/>
                </a:lnTo>
                <a:lnTo>
                  <a:pt x="542" y="438"/>
                </a:lnTo>
                <a:lnTo>
                  <a:pt x="503" y="434"/>
                </a:lnTo>
                <a:lnTo>
                  <a:pt x="474" y="432"/>
                </a:lnTo>
                <a:lnTo>
                  <a:pt x="474" y="432"/>
                </a:lnTo>
                <a:lnTo>
                  <a:pt x="445" y="432"/>
                </a:lnTo>
                <a:lnTo>
                  <a:pt x="413" y="433"/>
                </a:lnTo>
                <a:lnTo>
                  <a:pt x="396" y="428"/>
                </a:lnTo>
                <a:lnTo>
                  <a:pt x="396" y="428"/>
                </a:lnTo>
                <a:lnTo>
                  <a:pt x="351" y="414"/>
                </a:lnTo>
                <a:lnTo>
                  <a:pt x="312" y="403"/>
                </a:lnTo>
                <a:lnTo>
                  <a:pt x="293" y="398"/>
                </a:lnTo>
                <a:lnTo>
                  <a:pt x="274" y="394"/>
                </a:lnTo>
                <a:lnTo>
                  <a:pt x="274" y="394"/>
                </a:lnTo>
                <a:lnTo>
                  <a:pt x="155" y="371"/>
                </a:lnTo>
                <a:lnTo>
                  <a:pt x="155" y="371"/>
                </a:lnTo>
                <a:lnTo>
                  <a:pt x="167" y="354"/>
                </a:lnTo>
                <a:lnTo>
                  <a:pt x="179" y="336"/>
                </a:lnTo>
                <a:lnTo>
                  <a:pt x="191" y="320"/>
                </a:lnTo>
                <a:lnTo>
                  <a:pt x="204" y="304"/>
                </a:lnTo>
                <a:lnTo>
                  <a:pt x="217" y="288"/>
                </a:lnTo>
                <a:lnTo>
                  <a:pt x="231" y="272"/>
                </a:lnTo>
                <a:lnTo>
                  <a:pt x="245" y="257"/>
                </a:lnTo>
                <a:lnTo>
                  <a:pt x="260" y="242"/>
                </a:lnTo>
                <a:lnTo>
                  <a:pt x="275" y="228"/>
                </a:lnTo>
                <a:lnTo>
                  <a:pt x="291" y="214"/>
                </a:lnTo>
                <a:lnTo>
                  <a:pt x="307" y="201"/>
                </a:lnTo>
                <a:lnTo>
                  <a:pt x="323" y="189"/>
                </a:lnTo>
                <a:lnTo>
                  <a:pt x="340" y="177"/>
                </a:lnTo>
                <a:lnTo>
                  <a:pt x="357" y="165"/>
                </a:lnTo>
                <a:lnTo>
                  <a:pt x="375" y="153"/>
                </a:lnTo>
                <a:lnTo>
                  <a:pt x="392" y="143"/>
                </a:lnTo>
                <a:lnTo>
                  <a:pt x="411" y="133"/>
                </a:lnTo>
                <a:lnTo>
                  <a:pt x="430" y="123"/>
                </a:lnTo>
                <a:lnTo>
                  <a:pt x="448" y="115"/>
                </a:lnTo>
                <a:lnTo>
                  <a:pt x="467" y="107"/>
                </a:lnTo>
                <a:lnTo>
                  <a:pt x="488" y="99"/>
                </a:lnTo>
                <a:lnTo>
                  <a:pt x="507" y="91"/>
                </a:lnTo>
                <a:lnTo>
                  <a:pt x="527" y="85"/>
                </a:lnTo>
                <a:lnTo>
                  <a:pt x="548" y="79"/>
                </a:lnTo>
                <a:lnTo>
                  <a:pt x="569" y="74"/>
                </a:lnTo>
                <a:lnTo>
                  <a:pt x="589" y="69"/>
                </a:lnTo>
                <a:lnTo>
                  <a:pt x="611" y="65"/>
                </a:lnTo>
                <a:lnTo>
                  <a:pt x="632" y="62"/>
                </a:lnTo>
                <a:lnTo>
                  <a:pt x="654" y="60"/>
                </a:lnTo>
                <a:lnTo>
                  <a:pt x="676" y="58"/>
                </a:lnTo>
                <a:lnTo>
                  <a:pt x="698" y="57"/>
                </a:lnTo>
                <a:lnTo>
                  <a:pt x="721" y="56"/>
                </a:lnTo>
                <a:lnTo>
                  <a:pt x="721" y="56"/>
                </a:lnTo>
                <a:close/>
                <a:moveTo>
                  <a:pt x="127" y="423"/>
                </a:moveTo>
                <a:lnTo>
                  <a:pt x="127" y="423"/>
                </a:lnTo>
                <a:lnTo>
                  <a:pt x="263" y="449"/>
                </a:lnTo>
                <a:lnTo>
                  <a:pt x="263" y="449"/>
                </a:lnTo>
                <a:lnTo>
                  <a:pt x="286" y="454"/>
                </a:lnTo>
                <a:lnTo>
                  <a:pt x="310" y="461"/>
                </a:lnTo>
                <a:lnTo>
                  <a:pt x="356" y="475"/>
                </a:lnTo>
                <a:lnTo>
                  <a:pt x="356" y="475"/>
                </a:lnTo>
                <a:lnTo>
                  <a:pt x="358" y="478"/>
                </a:lnTo>
                <a:lnTo>
                  <a:pt x="358" y="478"/>
                </a:lnTo>
                <a:lnTo>
                  <a:pt x="355" y="501"/>
                </a:lnTo>
                <a:lnTo>
                  <a:pt x="352" y="528"/>
                </a:lnTo>
                <a:lnTo>
                  <a:pt x="347" y="558"/>
                </a:lnTo>
                <a:lnTo>
                  <a:pt x="341" y="587"/>
                </a:lnTo>
                <a:lnTo>
                  <a:pt x="341" y="587"/>
                </a:lnTo>
                <a:lnTo>
                  <a:pt x="325" y="654"/>
                </a:lnTo>
                <a:lnTo>
                  <a:pt x="301" y="751"/>
                </a:lnTo>
                <a:lnTo>
                  <a:pt x="275" y="847"/>
                </a:lnTo>
                <a:lnTo>
                  <a:pt x="256" y="913"/>
                </a:lnTo>
                <a:lnTo>
                  <a:pt x="256" y="913"/>
                </a:lnTo>
                <a:lnTo>
                  <a:pt x="230" y="915"/>
                </a:lnTo>
                <a:lnTo>
                  <a:pt x="212" y="916"/>
                </a:lnTo>
                <a:lnTo>
                  <a:pt x="195" y="917"/>
                </a:lnTo>
                <a:lnTo>
                  <a:pt x="195" y="917"/>
                </a:lnTo>
                <a:lnTo>
                  <a:pt x="174" y="916"/>
                </a:lnTo>
                <a:lnTo>
                  <a:pt x="144" y="915"/>
                </a:lnTo>
                <a:lnTo>
                  <a:pt x="84" y="910"/>
                </a:lnTo>
                <a:lnTo>
                  <a:pt x="84" y="910"/>
                </a:lnTo>
                <a:lnTo>
                  <a:pt x="78" y="887"/>
                </a:lnTo>
                <a:lnTo>
                  <a:pt x="72" y="864"/>
                </a:lnTo>
                <a:lnTo>
                  <a:pt x="67" y="840"/>
                </a:lnTo>
                <a:lnTo>
                  <a:pt x="63" y="817"/>
                </a:lnTo>
                <a:lnTo>
                  <a:pt x="60" y="794"/>
                </a:lnTo>
                <a:lnTo>
                  <a:pt x="58" y="769"/>
                </a:lnTo>
                <a:lnTo>
                  <a:pt x="57" y="745"/>
                </a:lnTo>
                <a:lnTo>
                  <a:pt x="56" y="721"/>
                </a:lnTo>
                <a:lnTo>
                  <a:pt x="56" y="721"/>
                </a:lnTo>
                <a:lnTo>
                  <a:pt x="58" y="681"/>
                </a:lnTo>
                <a:lnTo>
                  <a:pt x="61" y="641"/>
                </a:lnTo>
                <a:lnTo>
                  <a:pt x="67" y="603"/>
                </a:lnTo>
                <a:lnTo>
                  <a:pt x="75" y="565"/>
                </a:lnTo>
                <a:lnTo>
                  <a:pt x="84" y="528"/>
                </a:lnTo>
                <a:lnTo>
                  <a:pt x="97" y="492"/>
                </a:lnTo>
                <a:lnTo>
                  <a:pt x="111" y="457"/>
                </a:lnTo>
                <a:lnTo>
                  <a:pt x="127" y="423"/>
                </a:lnTo>
                <a:lnTo>
                  <a:pt x="127" y="423"/>
                </a:lnTo>
                <a:close/>
                <a:moveTo>
                  <a:pt x="721" y="1384"/>
                </a:moveTo>
                <a:lnTo>
                  <a:pt x="721" y="1384"/>
                </a:lnTo>
                <a:lnTo>
                  <a:pt x="694" y="1383"/>
                </a:lnTo>
                <a:lnTo>
                  <a:pt x="669" y="1382"/>
                </a:lnTo>
                <a:lnTo>
                  <a:pt x="643" y="1379"/>
                </a:lnTo>
                <a:lnTo>
                  <a:pt x="618" y="1376"/>
                </a:lnTo>
                <a:lnTo>
                  <a:pt x="592" y="1372"/>
                </a:lnTo>
                <a:lnTo>
                  <a:pt x="568" y="1367"/>
                </a:lnTo>
                <a:lnTo>
                  <a:pt x="544" y="1361"/>
                </a:lnTo>
                <a:lnTo>
                  <a:pt x="520" y="1354"/>
                </a:lnTo>
                <a:lnTo>
                  <a:pt x="497" y="1345"/>
                </a:lnTo>
                <a:lnTo>
                  <a:pt x="474" y="1336"/>
                </a:lnTo>
                <a:lnTo>
                  <a:pt x="451" y="1327"/>
                </a:lnTo>
                <a:lnTo>
                  <a:pt x="429" y="1317"/>
                </a:lnTo>
                <a:lnTo>
                  <a:pt x="408" y="1306"/>
                </a:lnTo>
                <a:lnTo>
                  <a:pt x="386" y="1294"/>
                </a:lnTo>
                <a:lnTo>
                  <a:pt x="365" y="1280"/>
                </a:lnTo>
                <a:lnTo>
                  <a:pt x="345" y="1267"/>
                </a:lnTo>
                <a:lnTo>
                  <a:pt x="325" y="1253"/>
                </a:lnTo>
                <a:lnTo>
                  <a:pt x="306" y="1239"/>
                </a:lnTo>
                <a:lnTo>
                  <a:pt x="288" y="1223"/>
                </a:lnTo>
                <a:lnTo>
                  <a:pt x="269" y="1206"/>
                </a:lnTo>
                <a:lnTo>
                  <a:pt x="252" y="1190"/>
                </a:lnTo>
                <a:lnTo>
                  <a:pt x="235" y="1173"/>
                </a:lnTo>
                <a:lnTo>
                  <a:pt x="218" y="1154"/>
                </a:lnTo>
                <a:lnTo>
                  <a:pt x="203" y="1136"/>
                </a:lnTo>
                <a:lnTo>
                  <a:pt x="188" y="1117"/>
                </a:lnTo>
                <a:lnTo>
                  <a:pt x="174" y="1097"/>
                </a:lnTo>
                <a:lnTo>
                  <a:pt x="161" y="1076"/>
                </a:lnTo>
                <a:lnTo>
                  <a:pt x="147" y="1056"/>
                </a:lnTo>
                <a:lnTo>
                  <a:pt x="136" y="1035"/>
                </a:lnTo>
                <a:lnTo>
                  <a:pt x="125" y="1013"/>
                </a:lnTo>
                <a:lnTo>
                  <a:pt x="114" y="991"/>
                </a:lnTo>
                <a:lnTo>
                  <a:pt x="105" y="968"/>
                </a:lnTo>
                <a:lnTo>
                  <a:pt x="105" y="968"/>
                </a:lnTo>
                <a:lnTo>
                  <a:pt x="155" y="972"/>
                </a:lnTo>
                <a:lnTo>
                  <a:pt x="195" y="973"/>
                </a:lnTo>
                <a:lnTo>
                  <a:pt x="195" y="973"/>
                </a:lnTo>
                <a:lnTo>
                  <a:pt x="214" y="973"/>
                </a:lnTo>
                <a:lnTo>
                  <a:pt x="244" y="971"/>
                </a:lnTo>
                <a:lnTo>
                  <a:pt x="260" y="968"/>
                </a:lnTo>
                <a:lnTo>
                  <a:pt x="274" y="966"/>
                </a:lnTo>
                <a:lnTo>
                  <a:pt x="287" y="962"/>
                </a:lnTo>
                <a:lnTo>
                  <a:pt x="292" y="960"/>
                </a:lnTo>
                <a:lnTo>
                  <a:pt x="296" y="958"/>
                </a:lnTo>
                <a:lnTo>
                  <a:pt x="296" y="958"/>
                </a:lnTo>
                <a:lnTo>
                  <a:pt x="300" y="954"/>
                </a:lnTo>
                <a:lnTo>
                  <a:pt x="304" y="947"/>
                </a:lnTo>
                <a:lnTo>
                  <a:pt x="309" y="933"/>
                </a:lnTo>
                <a:lnTo>
                  <a:pt x="317" y="906"/>
                </a:lnTo>
                <a:lnTo>
                  <a:pt x="317" y="906"/>
                </a:lnTo>
                <a:lnTo>
                  <a:pt x="459" y="1032"/>
                </a:lnTo>
                <a:lnTo>
                  <a:pt x="459" y="1032"/>
                </a:lnTo>
                <a:lnTo>
                  <a:pt x="476" y="1048"/>
                </a:lnTo>
                <a:lnTo>
                  <a:pt x="476" y="1048"/>
                </a:lnTo>
                <a:lnTo>
                  <a:pt x="523" y="1091"/>
                </a:lnTo>
                <a:lnTo>
                  <a:pt x="563" y="1126"/>
                </a:lnTo>
                <a:lnTo>
                  <a:pt x="594" y="1153"/>
                </a:lnTo>
                <a:lnTo>
                  <a:pt x="620" y="1174"/>
                </a:lnTo>
                <a:lnTo>
                  <a:pt x="640" y="1189"/>
                </a:lnTo>
                <a:lnTo>
                  <a:pt x="655" y="1199"/>
                </a:lnTo>
                <a:lnTo>
                  <a:pt x="667" y="1205"/>
                </a:lnTo>
                <a:lnTo>
                  <a:pt x="676" y="1208"/>
                </a:lnTo>
                <a:lnTo>
                  <a:pt x="676" y="1208"/>
                </a:lnTo>
                <a:lnTo>
                  <a:pt x="692" y="1210"/>
                </a:lnTo>
                <a:lnTo>
                  <a:pt x="707" y="1211"/>
                </a:lnTo>
                <a:lnTo>
                  <a:pt x="707" y="1211"/>
                </a:lnTo>
                <a:lnTo>
                  <a:pt x="719" y="1211"/>
                </a:lnTo>
                <a:lnTo>
                  <a:pt x="731" y="1209"/>
                </a:lnTo>
                <a:lnTo>
                  <a:pt x="742" y="1207"/>
                </a:lnTo>
                <a:lnTo>
                  <a:pt x="752" y="1205"/>
                </a:lnTo>
                <a:lnTo>
                  <a:pt x="771" y="1198"/>
                </a:lnTo>
                <a:lnTo>
                  <a:pt x="787" y="1191"/>
                </a:lnTo>
                <a:lnTo>
                  <a:pt x="787" y="1191"/>
                </a:lnTo>
                <a:lnTo>
                  <a:pt x="796" y="1195"/>
                </a:lnTo>
                <a:lnTo>
                  <a:pt x="805" y="1198"/>
                </a:lnTo>
                <a:lnTo>
                  <a:pt x="814" y="1200"/>
                </a:lnTo>
                <a:lnTo>
                  <a:pt x="825" y="1200"/>
                </a:lnTo>
                <a:lnTo>
                  <a:pt x="825" y="1200"/>
                </a:lnTo>
                <a:lnTo>
                  <a:pt x="830" y="1200"/>
                </a:lnTo>
                <a:lnTo>
                  <a:pt x="830" y="1200"/>
                </a:lnTo>
                <a:lnTo>
                  <a:pt x="846" y="1198"/>
                </a:lnTo>
                <a:lnTo>
                  <a:pt x="860" y="1194"/>
                </a:lnTo>
                <a:lnTo>
                  <a:pt x="873" y="1190"/>
                </a:lnTo>
                <a:lnTo>
                  <a:pt x="884" y="1184"/>
                </a:lnTo>
                <a:lnTo>
                  <a:pt x="894" y="1177"/>
                </a:lnTo>
                <a:lnTo>
                  <a:pt x="904" y="1171"/>
                </a:lnTo>
                <a:lnTo>
                  <a:pt x="913" y="1164"/>
                </a:lnTo>
                <a:lnTo>
                  <a:pt x="919" y="1157"/>
                </a:lnTo>
                <a:lnTo>
                  <a:pt x="919" y="1157"/>
                </a:lnTo>
                <a:lnTo>
                  <a:pt x="928" y="1159"/>
                </a:lnTo>
                <a:lnTo>
                  <a:pt x="937" y="1160"/>
                </a:lnTo>
                <a:lnTo>
                  <a:pt x="937" y="1160"/>
                </a:lnTo>
                <a:lnTo>
                  <a:pt x="937" y="1160"/>
                </a:lnTo>
                <a:lnTo>
                  <a:pt x="937" y="1160"/>
                </a:lnTo>
                <a:lnTo>
                  <a:pt x="950" y="1159"/>
                </a:lnTo>
                <a:lnTo>
                  <a:pt x="961" y="1156"/>
                </a:lnTo>
                <a:lnTo>
                  <a:pt x="973" y="1153"/>
                </a:lnTo>
                <a:lnTo>
                  <a:pt x="984" y="1149"/>
                </a:lnTo>
                <a:lnTo>
                  <a:pt x="993" y="1144"/>
                </a:lnTo>
                <a:lnTo>
                  <a:pt x="1002" y="1139"/>
                </a:lnTo>
                <a:lnTo>
                  <a:pt x="1011" y="1133"/>
                </a:lnTo>
                <a:lnTo>
                  <a:pt x="1018" y="1127"/>
                </a:lnTo>
                <a:lnTo>
                  <a:pt x="1031" y="1114"/>
                </a:lnTo>
                <a:lnTo>
                  <a:pt x="1043" y="1102"/>
                </a:lnTo>
                <a:lnTo>
                  <a:pt x="1050" y="1090"/>
                </a:lnTo>
                <a:lnTo>
                  <a:pt x="1055" y="1083"/>
                </a:lnTo>
                <a:lnTo>
                  <a:pt x="1055" y="1083"/>
                </a:lnTo>
                <a:lnTo>
                  <a:pt x="1066" y="1083"/>
                </a:lnTo>
                <a:lnTo>
                  <a:pt x="1075" y="1083"/>
                </a:lnTo>
                <a:lnTo>
                  <a:pt x="1084" y="1082"/>
                </a:lnTo>
                <a:lnTo>
                  <a:pt x="1091" y="1079"/>
                </a:lnTo>
                <a:lnTo>
                  <a:pt x="1099" y="1076"/>
                </a:lnTo>
                <a:lnTo>
                  <a:pt x="1106" y="1073"/>
                </a:lnTo>
                <a:lnTo>
                  <a:pt x="1111" y="1069"/>
                </a:lnTo>
                <a:lnTo>
                  <a:pt x="1116" y="1065"/>
                </a:lnTo>
                <a:lnTo>
                  <a:pt x="1116" y="1065"/>
                </a:lnTo>
                <a:lnTo>
                  <a:pt x="1121" y="1060"/>
                </a:lnTo>
                <a:lnTo>
                  <a:pt x="1126" y="1055"/>
                </a:lnTo>
                <a:lnTo>
                  <a:pt x="1130" y="1049"/>
                </a:lnTo>
                <a:lnTo>
                  <a:pt x="1133" y="1043"/>
                </a:lnTo>
                <a:lnTo>
                  <a:pt x="1138" y="1029"/>
                </a:lnTo>
                <a:lnTo>
                  <a:pt x="1141" y="1015"/>
                </a:lnTo>
                <a:lnTo>
                  <a:pt x="1142" y="1001"/>
                </a:lnTo>
                <a:lnTo>
                  <a:pt x="1142" y="987"/>
                </a:lnTo>
                <a:lnTo>
                  <a:pt x="1140" y="974"/>
                </a:lnTo>
                <a:lnTo>
                  <a:pt x="1137" y="959"/>
                </a:lnTo>
                <a:lnTo>
                  <a:pt x="1153" y="946"/>
                </a:lnTo>
                <a:lnTo>
                  <a:pt x="1153" y="946"/>
                </a:lnTo>
                <a:lnTo>
                  <a:pt x="1156" y="955"/>
                </a:lnTo>
                <a:lnTo>
                  <a:pt x="1160" y="961"/>
                </a:lnTo>
                <a:lnTo>
                  <a:pt x="1162" y="964"/>
                </a:lnTo>
                <a:lnTo>
                  <a:pt x="1165" y="966"/>
                </a:lnTo>
                <a:lnTo>
                  <a:pt x="1165" y="966"/>
                </a:lnTo>
                <a:lnTo>
                  <a:pt x="1169" y="969"/>
                </a:lnTo>
                <a:lnTo>
                  <a:pt x="1173" y="972"/>
                </a:lnTo>
                <a:lnTo>
                  <a:pt x="1184" y="975"/>
                </a:lnTo>
                <a:lnTo>
                  <a:pt x="1197" y="977"/>
                </a:lnTo>
                <a:lnTo>
                  <a:pt x="1211" y="979"/>
                </a:lnTo>
                <a:lnTo>
                  <a:pt x="1240" y="981"/>
                </a:lnTo>
                <a:lnTo>
                  <a:pt x="1259" y="981"/>
                </a:lnTo>
                <a:lnTo>
                  <a:pt x="1259" y="981"/>
                </a:lnTo>
                <a:lnTo>
                  <a:pt x="1291" y="980"/>
                </a:lnTo>
                <a:lnTo>
                  <a:pt x="1332" y="978"/>
                </a:lnTo>
                <a:lnTo>
                  <a:pt x="1332" y="978"/>
                </a:lnTo>
                <a:lnTo>
                  <a:pt x="1322" y="1000"/>
                </a:lnTo>
                <a:lnTo>
                  <a:pt x="1312" y="1021"/>
                </a:lnTo>
                <a:lnTo>
                  <a:pt x="1300" y="1043"/>
                </a:lnTo>
                <a:lnTo>
                  <a:pt x="1289" y="1063"/>
                </a:lnTo>
                <a:lnTo>
                  <a:pt x="1275" y="1083"/>
                </a:lnTo>
                <a:lnTo>
                  <a:pt x="1262" y="1104"/>
                </a:lnTo>
                <a:lnTo>
                  <a:pt x="1248" y="1123"/>
                </a:lnTo>
                <a:lnTo>
                  <a:pt x="1233" y="1141"/>
                </a:lnTo>
                <a:lnTo>
                  <a:pt x="1217" y="1160"/>
                </a:lnTo>
                <a:lnTo>
                  <a:pt x="1201" y="1178"/>
                </a:lnTo>
                <a:lnTo>
                  <a:pt x="1184" y="1194"/>
                </a:lnTo>
                <a:lnTo>
                  <a:pt x="1167" y="1211"/>
                </a:lnTo>
                <a:lnTo>
                  <a:pt x="1148" y="1227"/>
                </a:lnTo>
                <a:lnTo>
                  <a:pt x="1130" y="1242"/>
                </a:lnTo>
                <a:lnTo>
                  <a:pt x="1111" y="1256"/>
                </a:lnTo>
                <a:lnTo>
                  <a:pt x="1091" y="1270"/>
                </a:lnTo>
                <a:lnTo>
                  <a:pt x="1071" y="1284"/>
                </a:lnTo>
                <a:lnTo>
                  <a:pt x="1051" y="1296"/>
                </a:lnTo>
                <a:lnTo>
                  <a:pt x="1029" y="1307"/>
                </a:lnTo>
                <a:lnTo>
                  <a:pt x="1008" y="1318"/>
                </a:lnTo>
                <a:lnTo>
                  <a:pt x="986" y="1328"/>
                </a:lnTo>
                <a:lnTo>
                  <a:pt x="963" y="1337"/>
                </a:lnTo>
                <a:lnTo>
                  <a:pt x="941" y="1347"/>
                </a:lnTo>
                <a:lnTo>
                  <a:pt x="918" y="1354"/>
                </a:lnTo>
                <a:lnTo>
                  <a:pt x="894" y="1361"/>
                </a:lnTo>
                <a:lnTo>
                  <a:pt x="870" y="1367"/>
                </a:lnTo>
                <a:lnTo>
                  <a:pt x="846" y="1372"/>
                </a:lnTo>
                <a:lnTo>
                  <a:pt x="821" y="1376"/>
                </a:lnTo>
                <a:lnTo>
                  <a:pt x="797" y="1380"/>
                </a:lnTo>
                <a:lnTo>
                  <a:pt x="771" y="1382"/>
                </a:lnTo>
                <a:lnTo>
                  <a:pt x="746" y="1383"/>
                </a:lnTo>
                <a:lnTo>
                  <a:pt x="721" y="1384"/>
                </a:lnTo>
                <a:lnTo>
                  <a:pt x="721" y="1384"/>
                </a:lnTo>
                <a:close/>
              </a:path>
            </a:pathLst>
          </a:custGeom>
          <a:solidFill>
            <a:srgbClr val="00A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B5564"/>
              </a:solidFill>
              <a:effectLst/>
              <a:uLnTx/>
              <a:uFillTx/>
              <a:latin typeface="TKTypeMedium"/>
              <a:ea typeface="+mn-ea"/>
              <a:cs typeface="+mn-cs"/>
            </a:endParaRPr>
          </a:p>
        </p:txBody>
      </p:sp>
      <p:sp>
        <p:nvSpPr>
          <p:cNvPr id="25" name="Rechteck 24">
            <a:extLst>
              <a:ext uri="{FF2B5EF4-FFF2-40B4-BE49-F238E27FC236}">
                <a16:creationId xmlns:a16="http://schemas.microsoft.com/office/drawing/2014/main" id="{7E2EB609-BB08-44F3-989E-FC2E6A6CBED7}"/>
              </a:ext>
            </a:extLst>
          </p:cNvPr>
          <p:cNvSpPr>
            <a:spLocks/>
          </p:cNvSpPr>
          <p:nvPr/>
        </p:nvSpPr>
        <p:spPr>
          <a:xfrm>
            <a:off x="-1" y="241092"/>
            <a:ext cx="3012611" cy="5332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72000" rIns="252000" bIns="72000" numCol="1" spcCol="0" rtlCol="0" fromWordArt="0" anchor="ctr" anchorCtr="0" forceAA="0" compatLnSpc="1">
            <a:prstTxWarp prst="textNoShape">
              <a:avLst/>
            </a:prstTxWarp>
            <a:spAutoFit/>
          </a:bodyPr>
          <a:lstStyle/>
          <a:p>
            <a:pPr>
              <a:lnSpc>
                <a:spcPct val="90000"/>
              </a:lnSpc>
              <a:spcBef>
                <a:spcPts val="600"/>
              </a:spcBef>
            </a:pPr>
            <a:r>
              <a:rPr lang="de-DE" sz="2800" dirty="0">
                <a:solidFill>
                  <a:srgbClr val="FFFFFF"/>
                </a:solidFill>
                <a:latin typeface="TKTypeMedium"/>
              </a:rPr>
              <a:t>Łańcuch dostaw</a:t>
            </a:r>
          </a:p>
        </p:txBody>
      </p:sp>
      <p:sp>
        <p:nvSpPr>
          <p:cNvPr id="2" name="Textfeld 1">
            <a:extLst>
              <a:ext uri="{FF2B5EF4-FFF2-40B4-BE49-F238E27FC236}">
                <a16:creationId xmlns:a16="http://schemas.microsoft.com/office/drawing/2014/main" id="{5BEBB859-5A72-883D-29D1-66B396DC6BD2}"/>
              </a:ext>
            </a:extLst>
          </p:cNvPr>
          <p:cNvSpPr txBox="1"/>
          <p:nvPr/>
        </p:nvSpPr>
        <p:spPr>
          <a:xfrm>
            <a:off x="1636126" y="3132755"/>
            <a:ext cx="9554104" cy="119263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550" b="0" i="0" u="none" strike="noStrike" kern="1200" cap="none" spc="0" normalizeH="0" baseline="0" noProof="0" dirty="0">
              <a:ln>
                <a:noFill/>
              </a:ln>
              <a:solidFill>
                <a:srgbClr val="00A0F5"/>
              </a:solidFill>
              <a:effectLst/>
              <a:uLnTx/>
              <a:uFillTx/>
              <a:latin typeface="TKType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50" b="0" i="0" u="none" strike="noStrike" kern="1200" cap="none" spc="0" normalizeH="0" baseline="0" noProof="0" dirty="0">
                <a:ln>
                  <a:noFill/>
                </a:ln>
                <a:solidFill>
                  <a:srgbClr val="00A0F5"/>
                </a:solidFill>
                <a:effectLst/>
                <a:uLnTx/>
                <a:uFillTx/>
                <a:latin typeface="TKTypeMedium"/>
                <a:ea typeface="+mn-ea"/>
                <a:cs typeface="+mn-cs"/>
              </a:rPr>
              <a:t>W Kodeksie </a:t>
            </a:r>
            <a:r>
              <a:rPr kumimoji="0" lang="de-DE" sz="1550" b="0" i="0" u="none" strike="noStrike" kern="1200" cap="none" spc="0" normalizeH="0" baseline="0" noProof="0" dirty="0" err="1">
                <a:ln>
                  <a:noFill/>
                </a:ln>
                <a:solidFill>
                  <a:srgbClr val="00A0F5"/>
                </a:solidFill>
                <a:effectLst/>
                <a:uLnTx/>
                <a:uFillTx/>
                <a:latin typeface="TKTypeMedium"/>
                <a:ea typeface="+mn-ea"/>
                <a:cs typeface="+mn-cs"/>
              </a:rPr>
              <a:t>postępowania</a:t>
            </a:r>
            <a:r>
              <a:rPr kumimoji="0" lang="de-DE" sz="1550" b="0" i="0" u="none" strike="noStrike" kern="1200" cap="none" spc="0" normalizeH="0" baseline="0" noProof="0" dirty="0">
                <a:ln>
                  <a:noFill/>
                </a:ln>
                <a:solidFill>
                  <a:srgbClr val="00A0F5"/>
                </a:solidFill>
                <a:effectLst/>
                <a:uLnTx/>
                <a:uFillTx/>
                <a:latin typeface="TKTypeMedium"/>
                <a:ea typeface="+mn-ea"/>
                <a:cs typeface="+mn-cs"/>
              </a:rPr>
              <a:t> </a:t>
            </a:r>
            <a:r>
              <a:rPr kumimoji="0" lang="de-DE" sz="1550" b="0" i="0" u="none" strike="noStrike" kern="1200" cap="none" spc="0" normalizeH="0" baseline="0" noProof="0" dirty="0" err="1">
                <a:ln>
                  <a:noFill/>
                </a:ln>
                <a:solidFill>
                  <a:srgbClr val="00A0F5"/>
                </a:solidFill>
                <a:effectLst/>
                <a:uLnTx/>
                <a:uFillTx/>
                <a:latin typeface="TKTypeMedium"/>
                <a:ea typeface="+mn-ea"/>
                <a:cs typeface="+mn-cs"/>
              </a:rPr>
              <a:t>dostawc</a:t>
            </a:r>
            <a:r>
              <a:rPr kumimoji="0" lang="pl-PL" sz="1550" b="0" i="0" u="none" strike="noStrike" kern="1200" cap="none" spc="0" normalizeH="0" baseline="0" noProof="0" dirty="0">
                <a:ln>
                  <a:noFill/>
                </a:ln>
                <a:solidFill>
                  <a:srgbClr val="00A0F5"/>
                </a:solidFill>
                <a:effectLst/>
                <a:uLnTx/>
                <a:uFillTx/>
                <a:latin typeface="TKTypeMedium"/>
                <a:ea typeface="+mn-ea"/>
                <a:cs typeface="+mn-cs"/>
              </a:rPr>
              <a:t>y</a:t>
            </a:r>
            <a:r>
              <a:rPr kumimoji="0" lang="de-DE" sz="1550" b="0" i="0" u="none" strike="noStrike" kern="1200" cap="none" spc="0" normalizeH="0" baseline="0" noProof="0" dirty="0">
                <a:ln>
                  <a:noFill/>
                </a:ln>
                <a:solidFill>
                  <a:srgbClr val="00A0F5"/>
                </a:solidFill>
                <a:effectLst/>
                <a:uLnTx/>
                <a:uFillTx/>
                <a:latin typeface="TKTypeMedium"/>
                <a:ea typeface="+mn-ea"/>
                <a:cs typeface="+mn-cs"/>
              </a:rPr>
              <a:t> (SCoC) </a:t>
            </a:r>
            <a:r>
              <a:rPr kumimoji="0" lang="pl-PL" sz="1550" b="0" i="0" u="none" strike="noStrike" kern="1200" cap="none" spc="0" normalizeH="0" baseline="0" noProof="0" dirty="0">
                <a:ln>
                  <a:noFill/>
                </a:ln>
                <a:solidFill>
                  <a:srgbClr val="00A0F5"/>
                </a:solidFill>
                <a:effectLst/>
                <a:uLnTx/>
                <a:uFillTx/>
                <a:latin typeface="TKTypeMedium"/>
                <a:ea typeface="+mn-ea"/>
                <a:cs typeface="+mn-cs"/>
              </a:rPr>
              <a:t>obowiązującym w </a:t>
            </a:r>
            <a:r>
              <a:rPr kumimoji="0" lang="pl-PL" sz="1550" b="0" i="0" u="none" strike="noStrike" kern="1200" cap="none" spc="0" normalizeH="0" baseline="0" noProof="0" dirty="0" err="1">
                <a:ln>
                  <a:noFill/>
                </a:ln>
                <a:solidFill>
                  <a:srgbClr val="00A0F5"/>
                </a:solidFill>
                <a:effectLst/>
                <a:uLnTx/>
                <a:uFillTx/>
                <a:latin typeface="TKTypeMedium"/>
                <a:ea typeface="+mn-ea"/>
                <a:cs typeface="+mn-cs"/>
              </a:rPr>
              <a:t>thyssenkrupp</a:t>
            </a:r>
            <a:r>
              <a:rPr kumimoji="0" lang="pl-PL" sz="1550" b="0" i="0" u="none" strike="noStrike" kern="1200" cap="none" spc="0" normalizeH="0" baseline="0" noProof="0" dirty="0">
                <a:ln>
                  <a:noFill/>
                </a:ln>
                <a:solidFill>
                  <a:srgbClr val="00A0F5"/>
                </a:solidFill>
                <a:effectLst/>
                <a:uLnTx/>
                <a:uFillTx/>
                <a:latin typeface="TKTypeMedium"/>
                <a:ea typeface="+mn-ea"/>
                <a:cs typeface="+mn-cs"/>
              </a:rPr>
              <a:t> </a:t>
            </a:r>
            <a:r>
              <a:rPr kumimoji="0" lang="de-DE" sz="1550" b="0" i="0" u="none" strike="noStrike" kern="1200" cap="none" spc="0" normalizeH="0" baseline="0" noProof="0" dirty="0" err="1">
                <a:ln>
                  <a:noFill/>
                </a:ln>
                <a:solidFill>
                  <a:srgbClr val="00A0F5"/>
                </a:solidFill>
                <a:effectLst/>
                <a:uLnTx/>
                <a:uFillTx/>
                <a:latin typeface="TKTypeMedium"/>
                <a:ea typeface="+mn-ea"/>
                <a:cs typeface="+mn-cs"/>
              </a:rPr>
              <a:t>opisujemy</a:t>
            </a:r>
            <a:r>
              <a:rPr kumimoji="0" lang="de-DE" sz="1550" b="0" i="0" u="none" strike="noStrike" kern="1200" cap="none" spc="0" normalizeH="0" baseline="0" noProof="0" dirty="0">
                <a:ln>
                  <a:noFill/>
                </a:ln>
                <a:solidFill>
                  <a:srgbClr val="00A0F5"/>
                </a:solidFill>
                <a:effectLst/>
                <a:uLnTx/>
                <a:uFillTx/>
                <a:latin typeface="TKTypeMedium"/>
                <a:ea typeface="+mn-ea"/>
                <a:cs typeface="+mn-cs"/>
              </a:rPr>
              <a:t> nasze oczekiwania wobec dostawców.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50" b="0" i="0" u="none" strike="noStrike" kern="1200" cap="none" spc="0" normalizeH="0" baseline="0" noProof="0" dirty="0">
                <a:ln>
                  <a:noFill/>
                </a:ln>
                <a:solidFill>
                  <a:srgbClr val="4B5564"/>
                </a:solidFill>
                <a:effectLst/>
                <a:uLnTx/>
                <a:uFillTx/>
                <a:latin typeface="TKTypeMedium"/>
                <a:ea typeface="+mn-ea"/>
                <a:cs typeface="+mn-cs"/>
              </a:rPr>
              <a:t>Staramy się współpracować wyłącznie z dostawcami, których działalność biznesowa jest w pełni zgodna z zasadami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SCoC</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i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którzy</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t>
            </a:r>
            <a:r>
              <a:rPr kumimoji="0" lang="pl-PL" sz="1550" b="0" i="0" u="none" strike="noStrike" kern="1200" cap="none" spc="0" normalizeH="0" baseline="0" noProof="0" dirty="0">
                <a:ln>
                  <a:noFill/>
                </a:ln>
                <a:solidFill>
                  <a:srgbClr val="4B5564"/>
                </a:solidFill>
                <a:effectLst/>
                <a:uLnTx/>
                <a:uFillTx/>
                <a:latin typeface="TKTypeMedium"/>
                <a:ea typeface="+mn-ea"/>
                <a:cs typeface="+mn-cs"/>
              </a:rPr>
              <a:t>podpisali odpowiednie umowy</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a:t>
            </a:r>
          </a:p>
        </p:txBody>
      </p:sp>
      <p:sp>
        <p:nvSpPr>
          <p:cNvPr id="3" name="Textfeld 2">
            <a:extLst>
              <a:ext uri="{FF2B5EF4-FFF2-40B4-BE49-F238E27FC236}">
                <a16:creationId xmlns:a16="http://schemas.microsoft.com/office/drawing/2014/main" id="{6973D7B3-AAD9-F04B-0EDB-96EFAE5E71E7}"/>
              </a:ext>
            </a:extLst>
          </p:cNvPr>
          <p:cNvSpPr txBox="1"/>
          <p:nvPr/>
        </p:nvSpPr>
        <p:spPr>
          <a:xfrm>
            <a:off x="1636126" y="4728896"/>
            <a:ext cx="9554104" cy="119263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50" b="0" i="0" u="none" strike="noStrike" kern="1200" cap="none" spc="0" normalizeH="0" baseline="0" noProof="0" dirty="0">
                <a:ln>
                  <a:noFill/>
                </a:ln>
                <a:solidFill>
                  <a:srgbClr val="00A0F5"/>
                </a:solidFill>
                <a:effectLst/>
                <a:uLnTx/>
                <a:uFillTx/>
                <a:latin typeface="TKTypeMedium"/>
                <a:ea typeface="+mn-ea"/>
                <a:cs typeface="+mn-cs"/>
              </a:rPr>
              <a:t>W ramach zarządzania ryzykiem regularnie </a:t>
            </a:r>
            <a:r>
              <a:rPr kumimoji="0" lang="de-DE" sz="1550" b="0" i="0" u="none" strike="noStrike" kern="1200" cap="none" spc="0" normalizeH="0" baseline="0" noProof="0" dirty="0" err="1">
                <a:ln>
                  <a:noFill/>
                </a:ln>
                <a:solidFill>
                  <a:srgbClr val="00A0F5"/>
                </a:solidFill>
                <a:effectLst/>
                <a:uLnTx/>
                <a:uFillTx/>
                <a:latin typeface="TKTypeMedium"/>
                <a:ea typeface="+mn-ea"/>
                <a:cs typeface="+mn-cs"/>
              </a:rPr>
              <a:t>analizujemy</a:t>
            </a:r>
            <a:r>
              <a:rPr kumimoji="0" lang="de-DE" sz="1550" b="0" i="0" u="none" strike="noStrike" kern="1200" cap="none" spc="0" normalizeH="0" baseline="0" noProof="0" dirty="0">
                <a:ln>
                  <a:noFill/>
                </a:ln>
                <a:solidFill>
                  <a:srgbClr val="00A0F5"/>
                </a:solidFill>
                <a:effectLst/>
                <a:uLnTx/>
                <a:uFillTx/>
                <a:latin typeface="TKTypeMedium"/>
                <a:ea typeface="+mn-ea"/>
                <a:cs typeface="+mn-cs"/>
              </a:rPr>
              <a:t> </a:t>
            </a:r>
            <a:r>
              <a:rPr kumimoji="0" lang="pl-PL" sz="1550" b="0" i="0" u="none" strike="noStrike" kern="1200" cap="none" spc="0" normalizeH="0" baseline="0" noProof="0" dirty="0">
                <a:ln>
                  <a:noFill/>
                </a:ln>
                <a:solidFill>
                  <a:srgbClr val="00A0F5"/>
                </a:solidFill>
                <a:effectLst/>
                <a:uLnTx/>
                <a:uFillTx/>
                <a:latin typeface="TKTypeMedium"/>
                <a:ea typeface="+mn-ea"/>
                <a:cs typeface="+mn-cs"/>
              </a:rPr>
              <a:t>czy w przypadku </a:t>
            </a:r>
            <a:r>
              <a:rPr kumimoji="0" lang="de-DE" sz="1550" b="0" i="0" u="none" strike="noStrike" kern="1200" cap="none" spc="0" normalizeH="0" baseline="0" noProof="0" dirty="0" err="1">
                <a:ln>
                  <a:noFill/>
                </a:ln>
                <a:solidFill>
                  <a:srgbClr val="00A0F5"/>
                </a:solidFill>
                <a:effectLst/>
                <a:uLnTx/>
                <a:uFillTx/>
                <a:latin typeface="TKTypeMedium"/>
                <a:ea typeface="+mn-ea"/>
                <a:cs typeface="+mn-cs"/>
              </a:rPr>
              <a:t>naszych</a:t>
            </a:r>
            <a:r>
              <a:rPr kumimoji="0" lang="de-DE" sz="1550" b="0" i="0" u="none" strike="noStrike" kern="1200" cap="none" spc="0" normalizeH="0" baseline="0" noProof="0" dirty="0">
                <a:ln>
                  <a:noFill/>
                </a:ln>
                <a:solidFill>
                  <a:srgbClr val="00A0F5"/>
                </a:solidFill>
                <a:effectLst/>
                <a:uLnTx/>
                <a:uFillTx/>
                <a:latin typeface="TKTypeMedium"/>
                <a:ea typeface="+mn-ea"/>
                <a:cs typeface="+mn-cs"/>
              </a:rPr>
              <a:t> </a:t>
            </a:r>
            <a:r>
              <a:rPr kumimoji="0" lang="de-DE" sz="1550" b="0" i="0" u="none" strike="noStrike" kern="1200" cap="none" spc="0" normalizeH="0" baseline="0" noProof="0" dirty="0" err="1">
                <a:ln>
                  <a:noFill/>
                </a:ln>
                <a:solidFill>
                  <a:srgbClr val="00A0F5"/>
                </a:solidFill>
                <a:effectLst/>
                <a:uLnTx/>
                <a:uFillTx/>
                <a:latin typeface="TKTypeMedium"/>
                <a:ea typeface="+mn-ea"/>
                <a:cs typeface="+mn-cs"/>
              </a:rPr>
              <a:t>dostawców</a:t>
            </a:r>
            <a:r>
              <a:rPr kumimoji="0" lang="de-DE" sz="1550" b="0" i="0" u="none" strike="noStrike" kern="1200" cap="none" spc="0" normalizeH="0" baseline="0" noProof="0" dirty="0">
                <a:ln>
                  <a:noFill/>
                </a:ln>
                <a:solidFill>
                  <a:srgbClr val="00A0F5"/>
                </a:solidFill>
                <a:effectLst/>
                <a:uLnTx/>
                <a:uFillTx/>
                <a:latin typeface="TKTypeMedium"/>
                <a:ea typeface="+mn-ea"/>
                <a:cs typeface="+mn-cs"/>
              </a:rPr>
              <a:t> </a:t>
            </a:r>
            <a:r>
              <a:rPr kumimoji="0" lang="pl-PL" sz="1550" b="0" i="0" u="none" strike="noStrike" kern="1200" cap="none" spc="0" normalizeH="0" baseline="0" noProof="0" dirty="0">
                <a:ln>
                  <a:noFill/>
                </a:ln>
                <a:solidFill>
                  <a:srgbClr val="00A0F5"/>
                </a:solidFill>
                <a:effectLst/>
                <a:uLnTx/>
                <a:uFillTx/>
                <a:latin typeface="TKTypeMedium"/>
                <a:ea typeface="+mn-ea"/>
                <a:cs typeface="+mn-cs"/>
              </a:rPr>
              <a:t>istnieją </a:t>
            </a:r>
            <a:r>
              <a:rPr kumimoji="0" lang="de-DE" sz="1550" b="0" i="0" u="none" strike="noStrike" kern="1200" cap="none" spc="0" normalizeH="0" baseline="0" noProof="0" dirty="0" err="1">
                <a:ln>
                  <a:noFill/>
                </a:ln>
                <a:solidFill>
                  <a:srgbClr val="00A0F5"/>
                </a:solidFill>
                <a:effectLst/>
                <a:uLnTx/>
                <a:uFillTx/>
                <a:latin typeface="TKTypeMedium"/>
                <a:ea typeface="+mn-ea"/>
                <a:cs typeface="+mn-cs"/>
              </a:rPr>
              <a:t>potencjalne</a:t>
            </a:r>
            <a:r>
              <a:rPr kumimoji="0" lang="de-DE" sz="1550" b="0" i="0" u="none" strike="noStrike" kern="1200" cap="none" spc="0" normalizeH="0" baseline="0" noProof="0" dirty="0">
                <a:ln>
                  <a:noFill/>
                </a:ln>
                <a:solidFill>
                  <a:srgbClr val="00A0F5"/>
                </a:solidFill>
                <a:effectLst/>
                <a:uLnTx/>
                <a:uFillTx/>
                <a:latin typeface="TKTypeMedium"/>
                <a:ea typeface="+mn-ea"/>
                <a:cs typeface="+mn-cs"/>
              </a:rPr>
              <a:t> zagrożenia dla </a:t>
            </a:r>
            <a:r>
              <a:rPr kumimoji="0" lang="de-DE" sz="1550" b="0" i="0" u="none" strike="noStrike" kern="1200" cap="none" spc="0" normalizeH="0" baseline="0" noProof="0" dirty="0" err="1">
                <a:ln>
                  <a:noFill/>
                </a:ln>
                <a:solidFill>
                  <a:srgbClr val="00A0F5"/>
                </a:solidFill>
                <a:effectLst/>
                <a:uLnTx/>
                <a:uFillTx/>
                <a:latin typeface="TKTypeMedium"/>
                <a:ea typeface="+mn-ea"/>
                <a:cs typeface="+mn-cs"/>
              </a:rPr>
              <a:t>zrównoważonego</a:t>
            </a:r>
            <a:r>
              <a:rPr kumimoji="0" lang="de-DE" sz="1550" b="0" i="0" u="none" strike="noStrike" kern="1200" cap="none" spc="0" normalizeH="0" baseline="0" noProof="0" dirty="0">
                <a:ln>
                  <a:noFill/>
                </a:ln>
                <a:solidFill>
                  <a:srgbClr val="00A0F5"/>
                </a:solidFill>
                <a:effectLst/>
                <a:uLnTx/>
                <a:uFillTx/>
                <a:latin typeface="TKTypeMedium"/>
                <a:ea typeface="+mn-ea"/>
                <a:cs typeface="+mn-cs"/>
              </a:rPr>
              <a:t> </a:t>
            </a:r>
            <a:r>
              <a:rPr kumimoji="0" lang="de-DE" sz="1550" b="0" i="0" u="none" strike="noStrike" kern="1200" cap="none" spc="0" normalizeH="0" baseline="0" noProof="0" dirty="0" err="1">
                <a:ln>
                  <a:noFill/>
                </a:ln>
                <a:solidFill>
                  <a:srgbClr val="00A0F5"/>
                </a:solidFill>
                <a:effectLst/>
                <a:uLnTx/>
                <a:uFillTx/>
                <a:latin typeface="TKTypeMedium"/>
                <a:ea typeface="+mn-ea"/>
                <a:cs typeface="+mn-cs"/>
              </a:rPr>
              <a:t>rozwój</a:t>
            </a:r>
            <a:r>
              <a:rPr kumimoji="0" lang="pl-PL" sz="1550" b="0" i="0" u="none" strike="noStrike" kern="1200" cap="none" spc="0" normalizeH="0" baseline="0" noProof="0" dirty="0">
                <a:ln>
                  <a:noFill/>
                </a:ln>
                <a:solidFill>
                  <a:srgbClr val="00A0F5"/>
                </a:solidFill>
                <a:effectLst/>
                <a:uLnTx/>
                <a:uFillTx/>
                <a:latin typeface="TKTypeMedium"/>
                <a:ea typeface="+mn-ea"/>
                <a:cs typeface="+mn-cs"/>
              </a:rPr>
              <a:t>u, a jeśli tak, to jakie</a:t>
            </a:r>
            <a:r>
              <a:rPr kumimoji="0" lang="de-DE" sz="1550" b="0" i="0" u="none" strike="noStrike" kern="1200" cap="none" spc="0" normalizeH="0" baseline="0" noProof="0" dirty="0">
                <a:ln>
                  <a:noFill/>
                </a:ln>
                <a:solidFill>
                  <a:srgbClr val="00A0F5"/>
                </a:solidFill>
                <a:effectLst/>
                <a:uLnTx/>
                <a:uFillTx/>
                <a:latin typeface="TKTypeMedium"/>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50" b="0" i="0" u="none" strike="noStrike" kern="1200" cap="none" spc="0" normalizeH="0" baseline="0" noProof="0" dirty="0">
                <a:ln>
                  <a:noFill/>
                </a:ln>
                <a:solidFill>
                  <a:srgbClr val="4B5564"/>
                </a:solidFill>
                <a:effectLst/>
                <a:uLnTx/>
                <a:uFillTx/>
                <a:latin typeface="TKTypeMedium"/>
                <a:ea typeface="+mn-ea"/>
                <a:cs typeface="+mn-cs"/>
              </a:rPr>
              <a:t>Jeśli analiza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ta</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wykaże</a:t>
            </a:r>
            <a:r>
              <a:rPr kumimoji="0" lang="pl-PL" sz="1550" b="0" i="0" u="none" strike="noStrike" kern="1200" cap="none" spc="0" normalizeH="0" baseline="0" noProof="0" dirty="0">
                <a:ln>
                  <a:noFill/>
                </a:ln>
                <a:solidFill>
                  <a:srgbClr val="4B5564"/>
                </a:solidFill>
                <a:effectLst/>
                <a:uLnTx/>
                <a:uFillTx/>
                <a:latin typeface="TKTypeMedium"/>
                <a:ea typeface="+mn-ea"/>
                <a:cs typeface="+mn-cs"/>
              </a:rPr>
              <a:t> podwyższony</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poziom ryzyka w przypadku niektórych dostawców, </a:t>
            </a:r>
            <a:r>
              <a:rPr kumimoji="0" lang="pl-PL" sz="1550" b="0" i="0" u="none" strike="noStrike" kern="1200" cap="none" spc="0" normalizeH="0" baseline="0" noProof="0" dirty="0">
                <a:ln>
                  <a:noFill/>
                </a:ln>
                <a:solidFill>
                  <a:srgbClr val="4B5564"/>
                </a:solidFill>
                <a:effectLst/>
                <a:uLnTx/>
                <a:uFillTx/>
                <a:latin typeface="TKTypeMedium"/>
                <a:ea typeface="+mn-ea"/>
                <a:cs typeface="+mn-cs"/>
              </a:rPr>
              <a:t>wówczas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wymagamy</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od</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t>
            </a:r>
            <a:r>
              <a:rPr kumimoji="0" lang="pl-PL" sz="1550" b="0" i="0" u="none" strike="noStrike" kern="1200" cap="none" spc="0" normalizeH="0" baseline="0" noProof="0" dirty="0">
                <a:ln>
                  <a:noFill/>
                </a:ln>
                <a:solidFill>
                  <a:srgbClr val="4B5564"/>
                </a:solidFill>
                <a:effectLst/>
                <a:uLnTx/>
                <a:uFillTx/>
                <a:latin typeface="TKTypeMedium"/>
                <a:ea typeface="+mn-ea"/>
                <a:cs typeface="+mn-cs"/>
              </a:rPr>
              <a:t>nich</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aby zapewnili nas, że spełniają oczekiwania thyssenkrupp opisane w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SCoC</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i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odpowiednio</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t>
            </a:r>
            <a:r>
              <a:rPr kumimoji="0" lang="pl-PL" sz="1550" b="0" i="0" u="none" strike="noStrike" kern="1200" cap="none" spc="0" normalizeH="0" baseline="0" noProof="0" dirty="0">
                <a:ln>
                  <a:noFill/>
                </a:ln>
                <a:solidFill>
                  <a:srgbClr val="4B5564"/>
                </a:solidFill>
                <a:effectLst/>
                <a:uLnTx/>
                <a:uFillTx/>
                <a:latin typeface="TKTypeMedium"/>
                <a:ea typeface="+mn-ea"/>
                <a:cs typeface="+mn-cs"/>
              </a:rPr>
              <a:t>stosują je </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w </a:t>
            </a:r>
            <a:r>
              <a:rPr kumimoji="0" lang="pl-PL" sz="1550" b="0" i="0" u="none" strike="noStrike" kern="1200" cap="none" spc="0" normalizeH="0" baseline="0" noProof="0" dirty="0">
                <a:ln>
                  <a:noFill/>
                </a:ln>
                <a:solidFill>
                  <a:srgbClr val="4B5564"/>
                </a:solidFill>
                <a:effectLst/>
                <a:uLnTx/>
                <a:uFillTx/>
                <a:latin typeface="TKTypeMedium"/>
                <a:ea typeface="+mn-ea"/>
                <a:cs typeface="+mn-cs"/>
              </a:rPr>
              <a:t>zakresie swoich</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a:t>
            </a:r>
            <a:r>
              <a:rPr kumimoji="0" lang="de-DE" sz="1550" b="0" i="0" u="none" strike="noStrike" kern="1200" cap="none" spc="0" normalizeH="0" baseline="0" noProof="0" dirty="0" err="1">
                <a:ln>
                  <a:noFill/>
                </a:ln>
                <a:solidFill>
                  <a:srgbClr val="4B5564"/>
                </a:solidFill>
                <a:effectLst/>
                <a:uLnTx/>
                <a:uFillTx/>
                <a:latin typeface="TKTypeMedium"/>
                <a:ea typeface="+mn-ea"/>
                <a:cs typeface="+mn-cs"/>
              </a:rPr>
              <a:t>łańcuch</a:t>
            </a:r>
            <a:r>
              <a:rPr kumimoji="0" lang="pl-PL" sz="1550" b="0" i="0" u="none" strike="noStrike" kern="1200" cap="none" spc="0" normalizeH="0" baseline="0" noProof="0" dirty="0">
                <a:ln>
                  <a:noFill/>
                </a:ln>
                <a:solidFill>
                  <a:srgbClr val="4B5564"/>
                </a:solidFill>
                <a:effectLst/>
                <a:uLnTx/>
                <a:uFillTx/>
                <a:latin typeface="TKTypeMedium"/>
                <a:ea typeface="+mn-ea"/>
                <a:cs typeface="+mn-cs"/>
              </a:rPr>
              <a:t>ów</a:t>
            </a:r>
            <a:r>
              <a:rPr kumimoji="0" lang="de-DE" sz="1550" b="0" i="0" u="none" strike="noStrike" kern="1200" cap="none" spc="0" normalizeH="0" baseline="0" noProof="0" dirty="0">
                <a:ln>
                  <a:noFill/>
                </a:ln>
                <a:solidFill>
                  <a:srgbClr val="4B5564"/>
                </a:solidFill>
                <a:effectLst/>
                <a:uLnTx/>
                <a:uFillTx/>
                <a:latin typeface="TKTypeMedium"/>
                <a:ea typeface="+mn-ea"/>
                <a:cs typeface="+mn-cs"/>
              </a:rPr>
              <a:t> dostaw.</a:t>
            </a:r>
          </a:p>
        </p:txBody>
      </p:sp>
    </p:spTree>
    <p:extLst>
      <p:ext uri="{BB962C8B-B14F-4D97-AF65-F5344CB8AC3E}">
        <p14:creationId xmlns:p14="http://schemas.microsoft.com/office/powerpoint/2010/main" val="162057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v="urn:schemas-microsoft-com:vml" xmlns:a14="http://schemas.microsoft.com/office/drawing/2010/main">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LANGUAGE_ID" val="1031"/>
  <p:tag name="EE4P_STYLE_ID" val="16x9e03112-3f35-4972-a433-d1af116995fe"/>
  <p:tag name="THINKCELLPRESENTATIONDONOTDELETE" val="&lt;?xml version=&quot;1.0&quot; encoding=&quot;UTF-16&quot; standalone=&quot;yes&quot;?&gt;&lt;root reqver=&quot;27037&quot;&gt;&lt;version val=&quot;3271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3.49679511000000031729E+00&quot;&gt;&lt;m_msothmcolidx val=&quot;0&quot;/&gt;&lt;m_rgb r=&quot;00&quot; g=&quot;78&quot; b=&quot;DC&quot;/&gt;&lt;/elem&gt;&lt;elem m_fUsage=&quot;2.46809552332586745749E+00&quot;&gt;&lt;m_msothmcolidx val=&quot;0&quot;/&gt;&lt;m_rgb r=&quot;4B&quot; g=&quot;55&quot; b=&quot;64&quot;/&gt;&lt;/elem&gt;&lt;elem m_fUsage=&quot;1.00000000000000000000E+00&quot;&gt;&lt;m_msothmcolidx val=&quot;10&quot;/&gt;&lt;/elem&gt;&lt;elem m_fUsage=&quot;9.00000000000000022204E-01&quot;&gt;&lt;m_msothmcolidx val=&quot;0&quot;/&gt;&lt;m_rgb r=&quot;74&quot; g=&quot;C4&quot; b=&quot;EF&quot;/&gt;&lt;/elem&gt;&lt;elem m_fUsage=&quot;8.74147658362343205063E-01&quot;&gt;&lt;m_msothmcolidx val=&quot;0&quot;/&gt;&lt;m_rgb r=&quot;38&quot; g=&quot;40&quot; b=&quot;4B&quot;/&gt;&lt;/elem&gt;&lt;elem m_fUsage=&quot;1.66771816996665767086E-01&quot;&gt;&lt;m_msothmcolidx val=&quot;0&quot;/&gt;&lt;m_rgb r=&quot;38&quot; g=&quot;4A&quot; b=&quot;40&quot;/&gt;&lt;/elem&gt;&lt;elem m_fUsage=&quot;1.09418989131512434110E-01&quot;&gt;&lt;m_msothmcolidx val=&quot;0&quot;/&gt;&lt;m_rgb r=&quot;D9&quot; g=&quot;DE&quot; b=&quot;E8&quot;/&gt;&lt;/elem&gt;&lt;/m_vecMRU&gt;&lt;/m_mruColor&gt;&lt;m_eweekdayFirstOfWeek val=&quot;2&quot;/&gt;&lt;m_eweekdayFirstOfWorkweek val=&quot;2&quot;/&gt;&lt;m_eweekdayFirstOfWeekend val=&quot;7&quot;/&gt;&lt;/CPresentation&gt;&lt;/root&gt;"/>
  <p:tag name="EE4P_AGENDAWIZARD" val="&lt;ee4p&gt;&lt;layouts&gt;&lt;layout name=&quot;tk&quot; id=&quot;53_1&quot;&gt;&lt;standard&gt;&lt;textframe horizontalAnchor=&quot;1&quot; marginBottom=&quot;4.4&quot; marginLeft=&quot;0&quot; marginRight=&quot;0&quot; marginTop=&quot;4.4&quot; orientation=&quot;1&quot; verticalAnchor=&quot;1&quot; /&gt;&lt;font name=&quot;TKTypeMedium&quot; bold=&quot;0&quot; italic=&quot;0&quot; color=&quot;#4B5564&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New Agenda&quot; title=&quot;Agenda&quot; subtitle=&quot;&quot; sizingModeId=&quot;2&quot; fontSize=&quot;16&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quot; /&gt;&lt;column field=&quot;topic&quot; label=&quot;Topic&quot; leftSpacing=&quot;0&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20&quot; dock=&quot;2&quot; /&gt;&lt;column field=&quot;pageno&quot; label=&quot;Page No.&quot; visible=&quot;1&quot; checked=&quot;0&quot; leftSpacing=&quot;20&quot; rightSpacing=&quot;20&quot; dock=&quot;2&quot; /&gt;&lt;/columns&gt;&lt;position left=&quot;26.45669&quot; top=&quot;122.625&quot; width=&quot;907.0866&quot; height=&quot;357.159&quot; /&gt;&lt;subtitle&gt;&lt;position left=&quot;26.45669&quot; top=&quot;73.29504&quot; width=&quot;907.0866&quot; height=&quot;21.81095&quot; /&gt;&lt;font name=&quot;TKTypeMedium&quot; size=&quot;18&quot; bold=&quot;0&quot; italic=&quot;0&quot; underlineStyle=&quot;0&quot; color=&quot;#4B5564&quot; /&gt;&lt;textframe horizontalAnchor=&quot;1&quot; verticalAnchor=&quot;1&quot; orientation=&quot;1&quot; wordWrap=&quot;1&quot; autoSize=&quot;1&quot; marginLeft=&quot;0&quot; marginRight=&quot;0&quot; marginTop=&quot;0&quot; marginBottom=&quot;0&quot; /&gt;&lt;paragraphformat alignment=&quot;1&quot; lineRuleBefore=&quot;1&quot; lineRuleWithin=&quot;1&quot; lineRuleAfter=&quot;0&quot; spaceBefore=&quot;0&quot; spaceWithin=&quot;1&quot; spaceAfter=&quot;0&quot; /&gt;&lt;/subtitle&gt;&lt;settings allowedSizingModeIds=&quot;1|2&quot; allowedFontSizes=&quot;8|9|10|10.5|11|12|14|15|16|18&quot; allowedTimeFormatIds=&quot;1|2|3&quot; slideLayout=&quot;11&quot; customLayoutName=&quot;tk_headline|tk_Überschrift&quot; customLayoutIndex=&quot;&quot; showBreak=&quot;1&quot; singleAgendaSlideSelected=&quot;0&quot; backupSlideTitle=&quot;Backup: %agendaName%&quot; topMargin=&quot;0&quot; leftMargin=&quot;0&quot; allowedLevels=&quot;4&quot; itemNoFormats=&quot;{1}¦{1}.{2}¦{3:alphaLC}¦{3:alphaLC}.{4:alphaLC}&quot; /&gt;&lt;!-- Agenda item formats --&gt;&lt;cases&gt;&lt;case level=&quot;1&quot; selected=&quot;0&quot; break=&quot;0&quot; topMinSpacing=&quot;5&quot; topMaxSpacing=&quot;15&quot; bottomMinSpacing=&quot;0&quot; bottomMaxSpacing=&quot;0&quot;&gt;&lt;element field=&quot;topic&quot; type=&quot;autoshape&quot; autoShapeType=&quot;1&quot;&gt;&lt;paragraphformat alignment=&quot;1&quot; /&gt;&lt;/element&gt;&lt;element field=&quot;responsible&quot; type=&quot;autoshape&quot; autoShapeType=&quot;1&quot;&gt;&lt;paragraphformat alignment=&quot;1&quot; /&gt;&lt;/element&gt;&lt;element field=&quot;freecolumn&quot; type=&quot;autoshape&quot; autoShape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15&quot; bottomMinSpacing=&quot;0&quot; bottomMaxSpacing=&quot;0&quot;&gt;&lt;element type=&quot;autoshape&quot; autoShapeType=&quot;1&quot; value=&quot;&quot;&gt;&lt;position left=&quot;-26.45669&quot; top=&quot;0&quot; width=&quot;agendaWidth+26.45669&quot; height=&quot;itemHeight&quot; /&gt;&lt;fill foreColor=&quot;#00A0F5&quot; visible=&quot;1&quot; /&gt;&lt;/element&gt;&lt;element field=&quot;topic&quot; type=&quot;autoshape&quot; autoShapeType=&quot;1&quot;&gt;&lt;paragraphformat alignment=&quot;1&quot; /&gt;&lt;font color=&quot;#ffffff&quot; /&gt;&lt;/element&gt;&lt;element field=&quot;responsible&quot; type=&quot;autoshape&quot; autoShapeType=&quot;1&quot;&gt;&lt;paragraphformat alignment=&quot;1&quot; /&gt;&lt;font color=&quot;#ffffff&quot; /&gt;&lt;/element&gt;&lt;element field=&quot;freecolumn&quot; type=&quot;autoshape&quot; autoShapeType=&quot;1&quot;&gt;&lt;paragraphformat alignment=&quot;1&quot; /&gt;&lt;font color=&quot;#ffffff&quot; /&gt;&lt;/element&gt;&lt;element field=&quot;timeslot&quot; type=&quot;autoshape&quot; autoShapeType=&quot;1&quot;&gt;&lt;paragraphformat alignment=&quot;1&quot; /&gt;&lt;font color=&quot;#ffffff&quot; /&gt;&lt;/element&gt;&lt;element field=&quot;pageno&quot; type=&quot;autoshape&quot; autoShapeType=&quot;1&quot;&gt;&lt;paragraphformat alignment=&quot;3&quot; /&gt;&lt;font color=&quot;#ffffff&quot; /&gt;&lt;/element&gt;&lt;/case&gt;&lt;case level=&quot;2&quot; selected=&quot;0&quot; break=&quot;0&quot; topMinSpacing=&quot;0&quot; topMaxSpacing=&quot;3&quot; bottomMinSpacing=&quot;0&quot; bottomMaxSpacing=&quot;0&quot;&gt;&lt;element field=&quot;topic&quot; type=&quot;autoshape&quot; autoShapeType=&quot;1&quot;&gt;&lt;paragraphformat alignment=&quot;1&quot; firstLineIndent=&quot;-1.4&quot; leftIndent=&quot;1.4*level&quot; /&gt;&lt;bulletformat character=&quot;8226&quot; relativeSize=&quot;1&quot; useTextColor=&quot;1&quot; useTextFont=&quot;1&quot; color=&quot;&quot; /&gt;&lt;/element&gt;&lt;element field=&quot;responsible&quot; type=&quot;autoshape&quot; autoShapeType=&quot;1&quot;&gt;&lt;paragraphformat alignment=&quot;1&quot; /&gt;&lt;/element&gt;&lt;element field=&quot;freecolumn&quot; type=&quot;autoshape&quot; autoShape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2&quot; selected=&quot;1&quot; break=&quot;0&quot; topMinSpacing=&quot;0&quot; topMaxSpacing=&quot;3&quot; bottomMinSpacing=&quot;0&quot; bottomMaxSpacing=&quot;0&quot;&gt;&lt;element type=&quot;autoshape&quot; autoShapeType=&quot;1&quot; value=&quot;&quot;&gt;&lt;position left=&quot;-26.45669&quot; top=&quot;0&quot; width=&quot;agendaWidth+26.45669&quot; height=&quot;itemHeight&quot; /&gt;&lt;fill foreColor=&quot;#00A0F5&quot; visible=&quot;1&quot; /&gt;&lt;/element&gt;&lt;element field=&quot;topic&quot; type=&quot;autoshape&quot; autoShapeType=&quot;1&quot;&gt;&lt;paragraphformat alignment=&quot;1&quot; firstLineIndent=&quot;-1.4&quot; leftIndent=&quot;1.4*level&quot; /&gt;&lt;bulletformat character=&quot;8226&quot; relativeSize=&quot;1&quot; useTextColor=&quot;1&quot; useTextFont=&quot;1&quot; color=&quot;&quot; /&gt;&lt;font color=&quot;#ffffff&quot; /&gt;&lt;/element&gt;&lt;element field=&quot;responsible&quot; type=&quot;autoshape&quot; autoShapeType=&quot;1&quot;&gt;&lt;paragraphformat alignment=&quot;1&quot; /&gt;&lt;font color=&quot;#ffffff&quot; /&gt;&lt;/element&gt;&lt;element field=&quot;freecolumn&quot; type=&quot;autoshape&quot; autoShapeType=&quot;1&quot;&gt;&lt;paragraphformat alignment=&quot;1&quot; /&gt;&lt;font color=&quot;#ffffff&quot; /&gt;&lt;/element&gt;&lt;element field=&quot;timeslot&quot; type=&quot;autoshape&quot; autoShapeType=&quot;1&quot;&gt;&lt;paragraphformat alignment=&quot;1&quot; /&gt;&lt;font color=&quot;#ffffff&quot; /&gt;&lt;/element&gt;&lt;element field=&quot;pageno&quot; type=&quot;autoshape&quot; autoShapeType=&quot;1&quot;&gt;&lt;paragraphformat alignment=&quot;3&quot; /&gt;&lt;font color=&quot;#ffffff&quot; /&gt;&lt;/element&gt;&lt;/case&gt;&lt;case level=&quot;1&quot; selected=&quot;0&quot; break=&quot;1&quot; topMinSpacing=&quot;5&quot; topMaxSpacing=&quot;15&quot; bottomMinSpacing=&quot;0&quot; bottomMaxSpacing=&quot;0&quot;&gt;&lt;element field=&quot;topic&quot; type=&quot;autoshape&quot; autoShapeType=&quot;1&quot;&gt;&lt;paragraphformat alignment=&quot;1&quot; /&gt;&lt;font italic=&quot;1&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15&quot; bottomMinSpacing=&quot;0&quot; bottomMaxSpacing=&quot;0&quot;&gt;&lt;element type=&quot;autoshape&quot; autoShapeType=&quot;1&quot; value=&quot;&quot;&gt;&lt;position left=&quot;-26.45669&quot; top=&quot;0&quot; width=&quot;agendaWidth+26.45669&quot; height=&quot;itemHeight&quot; /&gt;&lt;fill foreColor=&quot;#00A0F5&quot; visible=&quot;1&quot; /&gt;&lt;/element&gt;&lt;element field=&quot;topic&quot; type=&quot;autoshape&quot; autoShapeType=&quot;1&quot;&gt;&lt;paragraphformat alignment=&quot;1&quot; /&gt;&lt;font italic=&quot;1&quot; color=&quot;#ffffff&quot; /&gt;&lt;/element&gt;&lt;element field=&quot;responsible&quot; type=&quot;autoshape&quot; autoShapeType=&quot;1&quot;&gt;&lt;paragraphformat alignment=&quot;1&quot; /&gt;&lt;font italic=&quot;1&quot; color=&quot;#ffffff&quot; /&gt;&lt;/element&gt;&lt;element field=&quot;freecolumn&quot; type=&quot;autoshape&quot; autoShapeType=&quot;1&quot;&gt;&lt;paragraphformat alignment=&quot;1&quot; /&gt;&lt;font italic=&quot;1&quot; color=&quot;#ffffff&quot; /&gt;&lt;/element&gt;&lt;element field=&quot;timeslot&quot; type=&quot;autoshape&quot; autoShapeType=&quot;1&quot;&gt;&lt;paragraphformat alignment=&quot;1&quot; /&gt;&lt;font italic=&quot;1&quot; color=&quot;#ffffff&quot; /&gt;&lt;/element&gt;&lt;element field=&quot;pageno&quot; type=&quot;autoshape&quot; autoShapeType=&quot;1&quot;&gt;&lt;paragraphformat alignment=&quot;3&quot; /&gt;&lt;font italic=&quot;1&quot; color=&quot;#ffffff&quot; /&gt;&lt;/element&gt;&lt;/case&gt;&lt;case level=&quot;2&quot; selected=&quot;0&quot; break=&quot;1&quot; topMinSpacing=&quot;0&quot; topMaxSpacing=&quot;3&quot; bottomMinSpacing=&quot;0&quot; bottomMaxSpacing=&quot;0&quot;&gt;&lt;element field=&quot;topic&quot; type=&quot;autoshape&quot; autoShapeType=&quot;1&quot;&gt;&lt;paragraphformat alignment=&quot;1&quot; firstLineIndent=&quot;-1.4&quot; leftIndent=&quot;1.4*level&quot; /&gt;&lt;font italic=&quot;1&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2&quot; selected=&quot;1&quot; break=&quot;1&quot; topMinSpacing=&quot;0&quot; topMaxSpacing=&quot;3&quot; bottomMinSpacing=&quot;0&quot; bottomMaxSpacing=&quot;0&quot;&gt;&lt;element type=&quot;autoshape&quot; autoShapeType=&quot;1&quot; value=&quot;&quot;&gt;&lt;position left=&quot;-26.45669&quot; top=&quot;0&quot; width=&quot;agendaWidth+26.45669&quot; height=&quot;itemHeight&quot; /&gt;&lt;fill foreColor=&quot;#00A0F5&quot; visible=&quot;1&quot; /&gt;&lt;/element&gt;&lt;element field=&quot;topic&quot; type=&quot;autoshape&quot; autoShapeType=&quot;1&quot;&gt;&lt;paragraphformat alignment=&quot;1&quot; firstLineIndent=&quot;-1.4&quot; leftIndent=&quot;1.4*level&quot; /&gt;&lt;font italic=&quot;1&quot; color=&quot;#ffffff&quot; /&gt;&lt;/element&gt;&lt;element field=&quot;responsible&quot; type=&quot;autoshape&quot; autoShapeType=&quot;1&quot;&gt;&lt;paragraphformat alignment=&quot;1&quot; /&gt;&lt;font italic=&quot;1&quot; color=&quot;#ffffff&quot; /&gt;&lt;/element&gt;&lt;element field=&quot;freecolumn&quot; type=&quot;autoshape&quot; autoShapeType=&quot;1&quot;&gt;&lt;paragraphformat alignment=&quot;1&quot; /&gt;&lt;font italic=&quot;1&quot; color=&quot;#ffffff&quot; /&gt;&lt;/element&gt;&lt;element field=&quot;timeslot&quot; type=&quot;autoshape&quot; autoShapeType=&quot;1&quot;&gt;&lt;paragraphformat alignment=&quot;1&quot; /&gt;&lt;font italic=&quot;1&quot; color=&quot;#ffffff&quot; /&gt;&lt;/element&gt;&lt;element field=&quot;pageno&quot; type=&quot;autoshape&quot; autoShapeType=&quot;1&quot;&gt;&lt;paragraphformat alignment=&quot;3&quot; /&gt;&lt;font italic=&quot;1&quot; color=&quot;#ffffff&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New Agenda&quot; title=&quot;Agenda&quot; subtitle=&quot;&quot; sizingModeId=&quot;2&quot; fontSize=&quot;16&quot; startTime=&quot;540&quot; timeFormatId=&quot;3&quot; startItemNo=&quot;1&quot; createSingleAgendaSlide=&quot;1&quot; createSeparatingSlides=&quot;1&quot; createBackupSlide=&quot;0&quot; layoutId=&quot;53_1&quot; fontSizeAuto=&quot;0&quot; hideSeparatingSlides=&quot;0&quot; createSections=&quot;1&quot; singleSlideId=&quot;03eaf11e-781d-4c89-a6bc-a54e7809607e&quot; backupSlideId=&quot;&quot;&gt;&lt;columns leftSpacing=&quot;0&quot; rightSpacing=&quot;0&quot;&gt;&lt;column field=&quot;itemno&quot; label=&quot;No.&quot; checked=&quot;1&quot; leftSpacing=&quot;0&quot; rightSpacing=&quot;0&quot; dock=&quot;1&quot; fixedWidth=&quot;40.000001&quot; /&gt;&lt;column field=&quot;topic&quot; label=&quot;Topic&quot; leftSpacing=&quot;0&quot; rightDistribute=&quot;1&quot; dock=&quot;1&quot; rightSpacing=&quot;278.6792&quot; /&gt;&lt;column field=&quot;responsible&quot; label=&quot;Responsible&quot; visible=&quot;1&quot; checked=&quot;0&quot; leftSpacing=&quot;10&quot; rightDistribute=&quot;1&quot; dock=&quot;1&quot; rightSpacing=&quot;292.0482&quot; /&gt;&lt;column field=&quot;freecolumn&quot; label=&quot;&quot; visible=&quot;1&quot; checked=&quot;0&quot; leftSpacing=&quot;10&quot; rightDistribute=&quot;1&quot; dock=&quot;1&quot; /&gt;&lt;column field=&quot;timeslot&quot; label=&quot;Time Slot&quot; visible=&quot;1&quot; checked=&quot;1&quot; leftSpacing=&quot;10&quot; rightSpacing=&quot;20&quot; dock=&quot;2&quot; /&gt;&lt;column field=&quot;pageno&quot; label=&quot;Page No.&quot; visible=&quot;1&quot; checked=&quot;0&quot; leftSpacing=&quot;20&quot; rightSpacing=&quot;20&quot; dock=&quot;2&quot; /&gt;&lt;/columns&gt;&lt;items&gt;&lt;item duration=&quot;0&quot; id=&quot;a17cd37f-d99e-4759-b596-b2789a7afa5b&quot; parentId=&quot;&quot; level=&quot;1&quot; generateAgendaSlide=&quot;1&quot; showAgendaItem=&quot;1&quot; isBreak=&quot;0&quot; topic=&quot;Ziel &amp;amp; Hintergrund dieser Schulung&quot; agendaSlideId=&quot;a4fe001c-2f6d-4723-a928-9f4227e777e5&quot; sectionId=&quot;{42C97304-87F1-4CD9-AF89-30E9FF16FD53}&quot; /&gt;&lt;item duration=&quot;0&quot; id=&quot;bcac8837-ac1e-49a4-82ed-baa7030ed3bf&quot; parentId=&quot;&quot; level=&quot;1&quot; generateAgendaSlide=&quot;1&quot; showAgendaItem=&quot;1&quot; isBreak=&quot;0&quot; topic=&quot;Was heißt Nachhaltigkeit und was bedeutet das für thyssenkrupp&quot; agendaSlideId=&quot;019b82d7-36ef-4dbe-a3fa-046891182549&quot; sectionId=&quot;{F5E5017A-8085-4AE4-9381-0A744B8DCA62}&quot; /&gt;&lt;item duration=&quot;0&quot; id=&quot;2498289b-3d33-45f1-bfb6-0ec382786fad&quot; parentId=&quot;&quot; level=&quot;1&quot; generateAgendaSlide=&quot;1&quot; showAgendaItem=&quot;1&quot; isBreak=&quot;0&quot; topic=&quot;LkSG und Verankerung der Anforderungen bei thyssenkrupp&quot; agendaSlideId=&quot;ac9fbf3a-52a4-467a-ba0b-a08b7e103600&quot; sectionId=&quot;{FB3DABF9-60A8-439A-9F10-6E58C68E6520}&quot; /&gt;&lt;item duration=&quot;0&quot; id=&quot;73301c03-ebfc-421f-99db-ed23feb96eee&quot; parentId=&quot;&quot; level=&quot;1&quot; generateAgendaSlide=&quot;1&quot; showAgendaItem=&quot;1&quot; isBreak=&quot;0&quot; topic=&quot;Risikoanalyse, Präventionsmaßnahmen, Abhilfemaßnahmen, Beschwerdeverfahren&quot; agendaSlideId=&quot;16c8b920-699c-47b0-a645-2b4073110654&quot; sectionId=&quot;{393711CB-1A8B-4CC8-ABBC-532F2FDBB421}&quot; /&gt;&lt;item duration=&quot;0&quot; id=&quot;10eb9467-5fd9-4d30-85a5-5f33933f2586&quot; parentId=&quot;&quot; level=&quot;1&quot; generateAgendaSlide=&quot;1&quot; showAgendaItem=&quot;1&quot; isBreak=&quot;0&quot; topic=&quot;Kontaktpersonen&quot; agendaSlideId=&quot;7e107659-6bd7-4fe2-9d6b-ebf27da3fb4f&quot; sectionId=&quot;{96B0F1AE-B0D8-43B5-963C-C7613D38D0C2}&quot; /&gt;&lt;/items&gt;&lt;/agenda&gt;&lt;/contents&gt;&lt;/ee4p&gt;"/>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IAAAAAAAAAAwAAAAMAAAAA/////wQASwwAAAAAAAAAAAAAIAD///////////////8AAAD///////////////8DAAAAAgD///////////////////////////////////////////////////////////////////////////////////////////////////////////////////////////////////////////////////////////////////////////////////////////////////////////////////////////////////////////////////////////////////////////////////////////////////////////////////////////////////////////////////////////////////////////////////////////////////////////////////////////////////////////////////////////////////////////////////////////////////////////////8BACAA////////////////AAAO////////AwAAAAMA////////////////////////////////////////////////////////////////////////////////////////////////////////////////////////////////////////////////////////////////////////////////////////////////////////////////////////////////////////////////////////////////////////////////////////////////////////////////////////////////////////////////////////////////////////////////////////////////////////////////////////////////////////////////////////////////////////////////////////////////////////////////////////AgABAP///////wQAAAACABAAC0OpRbydaxpIn28ELE/qTwoFAAAAAAADAAAAAAADAAAAAwADAAEA////////BAAAAAMAEAALb+mT1IHO5keBLF1k50p5MA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wMAAAAAAAAAAAAACAB////////////////AAAA////////////////BAAAAAMA////////////////////////////////////////////////////////////////////////////////////////////////////////////////////////////////////////////////////////////////////////////////////////////////////////////////////////////////////////////////////////////////////////////////////////////////////////////////////////////////////////////////////////////////////////////////////////////////////////////////////////////////////////////////////////////////////////////////////////////////////////////////AQAgAf///////////////wAADv///////wQAAAACAP///////////////////////////////////////////////////////////////////////////////////////////////////////////////////////////////////////////////////////////////////////////////////////////////////////////////////////////////////////////////////////////////////////////////////////////////////////////////////////////////////////////////////////////////////////////////////////////////////////////////////////////////////////////////////////////////////////////////////////////////////////////////////////wIAAQEDAAAAAgD///////8aAAZMaW5rZWRTaGFwZXNEYXRhUHJvcGVydHlfMAUAAAAAAAQAAAADAAQAAAABAA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EOpRbydaxpIn28ELE/qTwoDRGF0YQAbAAAABExpbmtlZFNoYXBlRGF0YQAFAAAAAAACTmFtZQAZAAAATGlua2VkU2hhcGVzRGF0YVByb3BlcnR5ABBWZXJzaW9uAAAAAAAJTGFzdFdyaXRlACgOrsKEAQAAAAEA/////8YAxgAAAAVfaWQAEAAAAARv6ZPUgc7mR4EsXWTnSnkwA0RhdGEAUwAAAAhQcmVzZW50YXRpb25TY2FubmVkRm9yTGlua2VkU2hhcGVzAAECTnVtYmVyRm9ybWF0U2VwYXJhdG9yTW9kZQAKAAAAQXV0b21hdGljAAACTmFtZQAkAAAATGlua2VkU2hhcGVQcmVzZW50YXRpb25TZXR0aW5nc0RhdGEAEFZlcnNpb24AAAAAAAlMYXN0V3JpdGUAog6uwoQ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053102978142087"/>
  <p:tag name="EMPOWERCHARTSPROPERTIES_B_LENGTH" val="24576"/>
  <p:tag name="MIO_PRESENTATION_LANGUAGE" val="103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EE4P_SLIDEID" val="03eaf11e-781d-4c89-a6bc-a54e7809607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14.xml><?xml version="1.0" encoding="utf-8"?>
<p:tagLst xmlns:a="http://schemas.openxmlformats.org/drawingml/2006/main" xmlns:r="http://schemas.openxmlformats.org/officeDocument/2006/relationships" xmlns:p="http://schemas.openxmlformats.org/presentationml/2006/main">
  <p:tag name="EE4P_AGENDAWIZARD" val="item_16c8b920-699c-47b0-a645-2b4073110654_TimeSlot"/>
  <p:tag name="EE4P_AGENDAWIZARD_PROPERTIES" val="913.5381/209.172/0.00511811/28.27346"/>
</p:tagLst>
</file>

<file path=ppt/tags/tag15.xml><?xml version="1.0" encoding="utf-8"?>
<p:tagLst xmlns:a="http://schemas.openxmlformats.org/drawingml/2006/main" xmlns:r="http://schemas.openxmlformats.org/officeDocument/2006/relationships" xmlns:p="http://schemas.openxmlformats.org/presentationml/2006/main">
  <p:tag name="EE4P_AGENDAWIZARD" val="item_16c8b920-699c-47b0-a645-2b4073110654_Topic"/>
  <p:tag name="EE4P_AGENDAWIZARD_CONTENT" val="/Vertragliche Zusicherung des Lieferanten"/>
  <p:tag name="EE4P_AGENDAWIZARD_PROPERTIES" val="26.45669/209.172/294.3367/28.27346"/>
</p:tagLst>
</file>

<file path=ppt/tags/tag16.xml><?xml version="1.0" encoding="utf-8"?>
<p:tagLst xmlns:a="http://schemas.openxmlformats.org/drawingml/2006/main" xmlns:r="http://schemas.openxmlformats.org/officeDocument/2006/relationships" xmlns:p="http://schemas.openxmlformats.org/presentationml/2006/main">
  <p:tag name="EE4P_AGENDAWIZARD" val="item_ac9fbf3a-52a4-467a-ba0b-a08b7e103600_TimeSlot"/>
  <p:tag name="EE4P_AGENDAWIZARD_PROPERTIES" val="913.5381/165.8985/0.00511811/28.27346"/>
</p:tagLst>
</file>

<file path=ppt/tags/tag17.xml><?xml version="1.0" encoding="utf-8"?>
<p:tagLst xmlns:a="http://schemas.openxmlformats.org/drawingml/2006/main" xmlns:r="http://schemas.openxmlformats.org/officeDocument/2006/relationships" xmlns:p="http://schemas.openxmlformats.org/presentationml/2006/main">
  <p:tag name="EE4P_AGENDAWIZARD" val="item_ac9fbf3a-52a4-467a-ba0b-a08b7e103600_Topic"/>
  <p:tag name="EE4P_AGENDAWIZARD_CONTENT" val="/Supplier Code of Conduct"/>
  <p:tag name="EE4P_AGENDAWIZARD_PROPERTIES" val="26.45669/165.8985/294.3367/28.27346"/>
</p:tagLst>
</file>

<file path=ppt/tags/tag18.xml><?xml version="1.0" encoding="utf-8"?>
<p:tagLst xmlns:a="http://schemas.openxmlformats.org/drawingml/2006/main" xmlns:r="http://schemas.openxmlformats.org/officeDocument/2006/relationships" xmlns:p="http://schemas.openxmlformats.org/presentationml/2006/main">
  <p:tag name="EE4P_AGENDAWIZARD" val="item_019b82d7-36ef-4dbe-a3fa-046891182549_TimeSlot"/>
  <p:tag name="EE4P_AGENDAWIZARD_PROPERTIES" val="913.5381/122.625/0.00511811/28.27346"/>
</p:tagLst>
</file>

<file path=ppt/tags/tag19.xml><?xml version="1.0" encoding="utf-8"?>
<p:tagLst xmlns:a="http://schemas.openxmlformats.org/drawingml/2006/main" xmlns:r="http://schemas.openxmlformats.org/officeDocument/2006/relationships" xmlns:p="http://schemas.openxmlformats.org/presentationml/2006/main">
  <p:tag name="EE4P_AGENDAWIZARD" val="item_019b82d7-36ef-4dbe-a3fa-046891182549_Topic"/>
  <p:tag name="EE4P_AGENDAWIZARD_CONTENT" val="/Nachhaltigkeit bei thyssenkrupp"/>
  <p:tag name="EE4P_AGENDAWIZARD_PROPERTIES" val="26.45669/122.625/294.3367/28.2734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21.xml><?xml version="1.0" encoding="utf-8"?>
<p:tagLst xmlns:a="http://schemas.openxmlformats.org/drawingml/2006/main" xmlns:r="http://schemas.openxmlformats.org/officeDocument/2006/relationships" xmlns:p="http://schemas.openxmlformats.org/presentationml/2006/main">
  <p:tag name="EE4P_SLIDEID" val="03eaf11e-781d-4c89-a6bc-a54e7809607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24.xml><?xml version="1.0" encoding="utf-8"?>
<p:tagLst xmlns:a="http://schemas.openxmlformats.org/drawingml/2006/main" xmlns:r="http://schemas.openxmlformats.org/officeDocument/2006/relationships" xmlns:p="http://schemas.openxmlformats.org/presentationml/2006/main">
  <p:tag name="EE4P_AGENDAWIZARD" val="item_16c8b920-699c-47b0-a645-2b4073110654_TimeSlot"/>
  <p:tag name="EE4P_AGENDAWIZARD_PROPERTIES" val="913.5381/209.172/0.00511811/28.27346"/>
</p:tagLst>
</file>

<file path=ppt/tags/tag25.xml><?xml version="1.0" encoding="utf-8"?>
<p:tagLst xmlns:a="http://schemas.openxmlformats.org/drawingml/2006/main" xmlns:r="http://schemas.openxmlformats.org/officeDocument/2006/relationships" xmlns:p="http://schemas.openxmlformats.org/presentationml/2006/main">
  <p:tag name="EE4P_AGENDAWIZARD" val="item_16c8b920-699c-47b0-a645-2b4073110654_Topic"/>
  <p:tag name="EE4P_AGENDAWIZARD_CONTENT" val="/Vertragliche Zusicherung des Lieferanten"/>
  <p:tag name="EE4P_AGENDAWIZARD_PROPERTIES" val="26.45669/209.172/294.3367/28.27346"/>
</p:tagLst>
</file>

<file path=ppt/tags/tag26.xml><?xml version="1.0" encoding="utf-8"?>
<p:tagLst xmlns:a="http://schemas.openxmlformats.org/drawingml/2006/main" xmlns:r="http://schemas.openxmlformats.org/officeDocument/2006/relationships" xmlns:p="http://schemas.openxmlformats.org/presentationml/2006/main">
  <p:tag name="EE4P_AGENDAWIZARD" val="item_ac9fbf3a-52a4-467a-ba0b-a08b7e103600_TimeSlot"/>
  <p:tag name="EE4P_AGENDAWIZARD_PROPERTIES" val="913.5381/165.8985/0.00511811/28.27346"/>
</p:tagLst>
</file>

<file path=ppt/tags/tag27.xml><?xml version="1.0" encoding="utf-8"?>
<p:tagLst xmlns:a="http://schemas.openxmlformats.org/drawingml/2006/main" xmlns:r="http://schemas.openxmlformats.org/officeDocument/2006/relationships" xmlns:p="http://schemas.openxmlformats.org/presentationml/2006/main">
  <p:tag name="EE4P_AGENDAWIZARD" val="item_ac9fbf3a-52a4-467a-ba0b-a08b7e103600_Topic"/>
  <p:tag name="EE4P_AGENDAWIZARD_CONTENT" val="/Supplier Code of Conduct"/>
  <p:tag name="EE4P_AGENDAWIZARD_PROPERTIES" val="26.45669/165.8985/294.3367/28.27346"/>
</p:tagLst>
</file>

<file path=ppt/tags/tag28.xml><?xml version="1.0" encoding="utf-8"?>
<p:tagLst xmlns:a="http://schemas.openxmlformats.org/drawingml/2006/main" xmlns:r="http://schemas.openxmlformats.org/officeDocument/2006/relationships" xmlns:p="http://schemas.openxmlformats.org/presentationml/2006/main">
  <p:tag name="EE4P_AGENDAWIZARD" val="item_019b82d7-36ef-4dbe-a3fa-046891182549_TimeSlot"/>
  <p:tag name="EE4P_AGENDAWIZARD_PROPERTIES" val="913.5381/122.625/0.00511811/28.27346"/>
</p:tagLst>
</file>

<file path=ppt/tags/tag29.xml><?xml version="1.0" encoding="utf-8"?>
<p:tagLst xmlns:a="http://schemas.openxmlformats.org/drawingml/2006/main" xmlns:r="http://schemas.openxmlformats.org/officeDocument/2006/relationships" xmlns:p="http://schemas.openxmlformats.org/presentationml/2006/main">
  <p:tag name="EE4P_AGENDAWIZARD" val="item_019b82d7-36ef-4dbe-a3fa-046891182549_Topic"/>
  <p:tag name="EE4P_AGENDAWIZARD_CONTENT" val="/Nachhaltigkeit bei thyssenkrupp"/>
  <p:tag name="EE4P_AGENDAWIZARD_PROPERTIES" val="26.45669/122.625/294.3367/28.27346"/>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EE4P_TEMPLATESTYLE" val="6"/>
  <p:tag name="EE4P_TEMPLATEMASTER"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EE4P_SLIDEID" val="03eaf11e-781d-4c89-a6bc-a54e7809607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39.xml><?xml version="1.0" encoding="utf-8"?>
<p:tagLst xmlns:a="http://schemas.openxmlformats.org/drawingml/2006/main" xmlns:r="http://schemas.openxmlformats.org/officeDocument/2006/relationships" xmlns:p="http://schemas.openxmlformats.org/presentationml/2006/main">
  <p:tag name="EE4P_AGENDAWIZARD" val="item_16c8b920-699c-47b0-a645-2b4073110654_TimeSlot"/>
  <p:tag name="EE4P_AGENDAWIZARD_PROPERTIES" val="913.5381/209.172/0.00511811/28.27346"/>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EE4P_AGENDAWIZARD" val="item_16c8b920-699c-47b0-a645-2b4073110654_Topic"/>
  <p:tag name="EE4P_AGENDAWIZARD_CONTENT" val="/Vertragliche Zusicherung des Lieferanten"/>
  <p:tag name="EE4P_AGENDAWIZARD_PROPERTIES" val="26.45669/209.172/294.3367/28.27346"/>
</p:tagLst>
</file>

<file path=ppt/tags/tag41.xml><?xml version="1.0" encoding="utf-8"?>
<p:tagLst xmlns:a="http://schemas.openxmlformats.org/drawingml/2006/main" xmlns:r="http://schemas.openxmlformats.org/officeDocument/2006/relationships" xmlns:p="http://schemas.openxmlformats.org/presentationml/2006/main">
  <p:tag name="EE4P_AGENDAWIZARD" val="item_ac9fbf3a-52a4-467a-ba0b-a08b7e103600_TimeSlot"/>
  <p:tag name="EE4P_AGENDAWIZARD_PROPERTIES" val="913.5381/165.8985/0.00511811/28.27346"/>
</p:tagLst>
</file>

<file path=ppt/tags/tag42.xml><?xml version="1.0" encoding="utf-8"?>
<p:tagLst xmlns:a="http://schemas.openxmlformats.org/drawingml/2006/main" xmlns:r="http://schemas.openxmlformats.org/officeDocument/2006/relationships" xmlns:p="http://schemas.openxmlformats.org/presentationml/2006/main">
  <p:tag name="EE4P_AGENDAWIZARD" val="item_ac9fbf3a-52a4-467a-ba0b-a08b7e103600_Topic"/>
  <p:tag name="EE4P_AGENDAWIZARD_CONTENT" val="/Supplier Code of Conduct"/>
  <p:tag name="EE4P_AGENDAWIZARD_PROPERTIES" val="26.45669/165.8985/294.3367/28.27346"/>
</p:tagLst>
</file>

<file path=ppt/tags/tag43.xml><?xml version="1.0" encoding="utf-8"?>
<p:tagLst xmlns:a="http://schemas.openxmlformats.org/drawingml/2006/main" xmlns:r="http://schemas.openxmlformats.org/officeDocument/2006/relationships" xmlns:p="http://schemas.openxmlformats.org/presentationml/2006/main">
  <p:tag name="EE4P_AGENDAWIZARD" val="item_019b82d7-36ef-4dbe-a3fa-046891182549_TimeSlot"/>
  <p:tag name="EE4P_AGENDAWIZARD_PROPERTIES" val="913.5381/122.625/0.00511811/28.27346"/>
</p:tagLst>
</file>

<file path=ppt/tags/tag44.xml><?xml version="1.0" encoding="utf-8"?>
<p:tagLst xmlns:a="http://schemas.openxmlformats.org/drawingml/2006/main" xmlns:r="http://schemas.openxmlformats.org/officeDocument/2006/relationships" xmlns:p="http://schemas.openxmlformats.org/presentationml/2006/main">
  <p:tag name="EE4P_AGENDAWIZARD" val="item_019b82d7-36ef-4dbe-a3fa-046891182549_Topic"/>
  <p:tag name="EE4P_AGENDAWIZARD_CONTENT" val="/Nachhaltigkeit bei thyssenkrupp"/>
  <p:tag name="EE4P_AGENDAWIZARD_PROPERTIES" val="26.45669/122.625/294.3367/28.27346"/>
</p:tagLst>
</file>

<file path=ppt/tags/tag45.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EE4P_SLIDEID" val="03eaf11e-781d-4c89-a6bc-a54e7809607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56.xml><?xml version="1.0" encoding="utf-8"?>
<p:tagLst xmlns:a="http://schemas.openxmlformats.org/drawingml/2006/main" xmlns:r="http://schemas.openxmlformats.org/officeDocument/2006/relationships" xmlns:p="http://schemas.openxmlformats.org/presentationml/2006/main">
  <p:tag name="EE4P_AGENDAWIZARD" val="item_16c8b920-699c-47b0-a645-2b4073110654_TimeSlot"/>
  <p:tag name="EE4P_AGENDAWIZARD_PROPERTIES" val="913.5381/209.172/0.00511811/28.27346"/>
</p:tagLst>
</file>

<file path=ppt/tags/tag57.xml><?xml version="1.0" encoding="utf-8"?>
<p:tagLst xmlns:a="http://schemas.openxmlformats.org/drawingml/2006/main" xmlns:r="http://schemas.openxmlformats.org/officeDocument/2006/relationships" xmlns:p="http://schemas.openxmlformats.org/presentationml/2006/main">
  <p:tag name="EE4P_AGENDAWIZARD" val="item_16c8b920-699c-47b0-a645-2b4073110654_Topic"/>
  <p:tag name="EE4P_AGENDAWIZARD_CONTENT" val="/Vertragliche Zusicherung des Lieferanten"/>
  <p:tag name="EE4P_AGENDAWIZARD_PROPERTIES" val="26.45669/209.172/294.3367/28.27346"/>
</p:tagLst>
</file>

<file path=ppt/tags/tag58.xml><?xml version="1.0" encoding="utf-8"?>
<p:tagLst xmlns:a="http://schemas.openxmlformats.org/drawingml/2006/main" xmlns:r="http://schemas.openxmlformats.org/officeDocument/2006/relationships" xmlns:p="http://schemas.openxmlformats.org/presentationml/2006/main">
  <p:tag name="EE4P_AGENDAWIZARD" val="item_ac9fbf3a-52a4-467a-ba0b-a08b7e103600_TimeSlot"/>
  <p:tag name="EE4P_AGENDAWIZARD_PROPERTIES" val="913.5381/165.8985/0.00511811/28.27346"/>
</p:tagLst>
</file>

<file path=ppt/tags/tag59.xml><?xml version="1.0" encoding="utf-8"?>
<p:tagLst xmlns:a="http://schemas.openxmlformats.org/drawingml/2006/main" xmlns:r="http://schemas.openxmlformats.org/officeDocument/2006/relationships" xmlns:p="http://schemas.openxmlformats.org/presentationml/2006/main">
  <p:tag name="EE4P_AGENDAWIZARD" val="item_ac9fbf3a-52a4-467a-ba0b-a08b7e103600_Topic"/>
  <p:tag name="EE4P_AGENDAWIZARD_CONTENT" val="/Supplier Code of Conduct"/>
  <p:tag name="EE4P_AGENDAWIZARD_PROPERTIES" val="26.45669/165.8985/294.3367/28.27346"/>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E4P_AGENDAWIZARD" val="item_019b82d7-36ef-4dbe-a3fa-046891182549_TimeSlot"/>
  <p:tag name="EE4P_AGENDAWIZARD_PROPERTIES" val="913.5381/122.625/0.00511811/28.27346"/>
</p:tagLst>
</file>

<file path=ppt/tags/tag61.xml><?xml version="1.0" encoding="utf-8"?>
<p:tagLst xmlns:a="http://schemas.openxmlformats.org/drawingml/2006/main" xmlns:r="http://schemas.openxmlformats.org/officeDocument/2006/relationships" xmlns:p="http://schemas.openxmlformats.org/presentationml/2006/main">
  <p:tag name="EE4P_AGENDAWIZARD" val="item_019b82d7-36ef-4dbe-a3fa-046891182549_Topic"/>
  <p:tag name="EE4P_AGENDAWIZARD_CONTENT" val="/Nachhaltigkeit bei thyssenkrupp"/>
  <p:tag name="EE4P_AGENDAWIZARD_PROPERTIES" val="26.45669/122.625/294.3367/28.27346"/>
</p:tagLst>
</file>

<file path=ppt/tags/tag62.xml><?xml version="1.0" encoding="utf-8"?>
<p:tagLst xmlns:a="http://schemas.openxmlformats.org/drawingml/2006/main" xmlns:r="http://schemas.openxmlformats.org/officeDocument/2006/relationships" xmlns:p="http://schemas.openxmlformats.org/presentationml/2006/main">
  <p:tag name="EE4P_AGENDAWIZARD" val="titl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60229_1150_Master_16 9_DE">
  <a:themeElements>
    <a:clrScheme name="thyssenkrupp">
      <a:dk1>
        <a:srgbClr val="4B5564"/>
      </a:dk1>
      <a:lt1>
        <a:srgbClr val="FFFFFF"/>
      </a:lt1>
      <a:dk2>
        <a:srgbClr val="B0BAC4"/>
      </a:dk2>
      <a:lt2>
        <a:srgbClr val="78879B"/>
      </a:lt2>
      <a:accent1>
        <a:srgbClr val="D9DEE8"/>
      </a:accent1>
      <a:accent2>
        <a:srgbClr val="003C7D"/>
      </a:accent2>
      <a:accent3>
        <a:srgbClr val="0078DC"/>
      </a:accent3>
      <a:accent4>
        <a:srgbClr val="74C4EF"/>
      </a:accent4>
      <a:accent5>
        <a:srgbClr val="00A0F5"/>
      </a:accent5>
      <a:accent6>
        <a:srgbClr val="FFB400"/>
      </a:accent6>
      <a:hlink>
        <a:srgbClr val="4B5564"/>
      </a:hlink>
      <a:folHlink>
        <a:srgbClr val="9FAAB8"/>
      </a:folHlink>
    </a:clrScheme>
    <a:fontScheme name="TK_neu">
      <a:majorFont>
        <a:latin typeface="TKTypeBold"/>
        <a:ea typeface=""/>
        <a:cs typeface=""/>
      </a:majorFont>
      <a:minorFont>
        <a:latin typeface="TKTypeMedium"/>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Bef>
            <a:spcPts val="600"/>
          </a:spcBef>
          <a:spcAft>
            <a:spcPts val="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spcBef>
            <a:spcPts val="600"/>
          </a:spcBef>
          <a:spcAft>
            <a:spcPts val="0"/>
          </a:spcAft>
          <a:defRPr sz="1600" dirty="0" smtClean="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F078854EF72404E8DEDE9641462480E" ma:contentTypeVersion="2" ma:contentTypeDescription="Ein neues Dokument erstellen." ma:contentTypeScope="" ma:versionID="e6bc6093dfa8742c12eb7df5d8cd0ea6">
  <xsd:schema xmlns:xsd="http://www.w3.org/2001/XMLSchema" xmlns:xs="http://www.w3.org/2001/XMLSchema" xmlns:p="http://schemas.microsoft.com/office/2006/metadata/properties" xmlns:ns2="988a0d84-3e2a-4a71-af62-9db14c41ea25" targetNamespace="http://schemas.microsoft.com/office/2006/metadata/properties" ma:root="true" ma:fieldsID="d1318631a13df2bb126747d0e76b224b" ns2:_="">
    <xsd:import namespace="988a0d84-3e2a-4a71-af62-9db14c41ea2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a0d84-3e2a-4a71-af62-9db14c41ea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98C013-76FE-46DC-9325-7D01CC0966D7}">
  <ds:schemaRefs>
    <ds:schemaRef ds:uri="http://schemas.microsoft.com/sharepoint/v3/contenttype/forms"/>
  </ds:schemaRefs>
</ds:datastoreItem>
</file>

<file path=customXml/itemProps2.xml><?xml version="1.0" encoding="utf-8"?>
<ds:datastoreItem xmlns:ds="http://schemas.openxmlformats.org/officeDocument/2006/customXml" ds:itemID="{26506B59-258F-4C3B-9901-6FAF33F5B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a0d84-3e2a-4a71-af62-9db14c41ea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CD7CE2-22B2-4823-A9B0-EBA0C19BBF70}">
  <ds:schemaRefs>
    <ds:schemaRef ds:uri="http://purl.org/dc/elements/1.1/"/>
    <ds:schemaRef ds:uri="http://schemas.microsoft.com/office/2006/metadata/properties"/>
    <ds:schemaRef ds:uri="http://purl.org/dc/terms/"/>
    <ds:schemaRef ds:uri="http://schemas.openxmlformats.org/package/2006/metadata/core-properties"/>
    <ds:schemaRef ds:uri="988a0d84-3e2a-4a71-af62-9db14c41ea25"/>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Master_16 9_DE</Template>
  <TotalTime>0</TotalTime>
  <Words>3087</Words>
  <Application>Microsoft Office PowerPoint</Application>
  <PresentationFormat>Breitbild</PresentationFormat>
  <Paragraphs>225</Paragraphs>
  <Slides>21</Slides>
  <Notes>15</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21</vt:i4>
      </vt:variant>
    </vt:vector>
  </HeadingPairs>
  <TitlesOfParts>
    <vt:vector size="29" baseType="lpstr">
      <vt:lpstr>Arial</vt:lpstr>
      <vt:lpstr>Calibri</vt:lpstr>
      <vt:lpstr>Montserrat</vt:lpstr>
      <vt:lpstr>TKTypeMedium</vt:lpstr>
      <vt:lpstr>TKTypeRegular</vt:lpstr>
      <vt:lpstr>Wingdings</vt:lpstr>
      <vt:lpstr>160229_1150_Master_16 9_DE</vt:lpstr>
      <vt:lpstr>think-cell Folie</vt:lpstr>
      <vt:lpstr>Szkolenie dostawców* w zakresie zapewnień umownych zgodnych z</vt:lpstr>
      <vt:lpstr>Agenda</vt:lpstr>
      <vt:lpstr>Agenda</vt:lpstr>
      <vt:lpstr>Cel i kontekst tego szkolenia</vt:lpstr>
      <vt:lpstr>PowerPoint-Präsentation</vt:lpstr>
      <vt:lpstr>PowerPoint-Präsentation</vt:lpstr>
      <vt:lpstr>thyssenkrupp stosuje holistyczne podejście do zrównoważonego rozwoju i</vt:lpstr>
      <vt:lpstr>Agenda</vt:lpstr>
      <vt:lpstr>PowerPoint-Präsentation</vt:lpstr>
      <vt:lpstr>Oczekiwania thyssenkrupp</vt:lpstr>
      <vt:lpstr>Ogólne oczekiwanie firmy thyssenkrupp:</vt:lpstr>
      <vt:lpstr>Oczekiwania thyssenkrupp związane z prawami człowieka</vt:lpstr>
      <vt:lpstr>Oczekiwania thyssenkrupp dotyczące</vt:lpstr>
      <vt:lpstr>Oczekiwania thyssenkrupp dotyczące uczciwości</vt:lpstr>
      <vt:lpstr>Współpraca z dostawcą</vt:lpstr>
      <vt:lpstr>Agenda</vt:lpstr>
      <vt:lpstr>Zapewnienia umowne dostawcy</vt:lpstr>
      <vt:lpstr>Zapewnienia umowne dostawcy</vt:lpstr>
      <vt:lpstr>Zapewnienia umowne dostawcy</vt:lpstr>
      <vt:lpstr>Umowy z dostawcą</vt:lpstr>
      <vt:lpstr>PowerPoint-Präsentation</vt:lpstr>
    </vt:vector>
  </TitlesOfParts>
  <Manager/>
  <Company>thyssenkrupp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LkSG-Projekt: Kernteammeeting</dc:title>
  <dc:subject/>
  <dc:creator>Marie-Therese Gaul</dc:creator>
  <cp:keywords>, docId:839057CA5B4CDA18F5B0F0F3B1AF8B99</cp:keywords>
  <dc:description/>
  <cp:lastModifiedBy>Darwichpour-Kirchner, Gela</cp:lastModifiedBy>
  <cp:revision>225</cp:revision>
  <dcterms:created xsi:type="dcterms:W3CDTF">2022-01-24T11:11:51Z</dcterms:created>
  <dcterms:modified xsi:type="dcterms:W3CDTF">2024-01-29T08:48:16Z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0x0101008F078854EF72404E8DEDE9641462480E</vt:lpwstr>
  </property>
</Properties>
</file>