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5" r:id="rId5"/>
  </p:sldMasterIdLst>
  <p:notesMasterIdLst>
    <p:notesMasterId r:id="rId10"/>
  </p:notesMasterIdLst>
  <p:sldIdLst>
    <p:sldId id="322" r:id="rId6"/>
    <p:sldId id="1093" r:id="rId7"/>
    <p:sldId id="1094" r:id="rId8"/>
    <p:sldId id="1095" r:id="rId9"/>
  </p:sldIdLst>
  <p:sldSz cx="12192000" cy="6858000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9D0CF348-0594-46CA-A3FE-00E908FBF5D9}">
          <p14:sldIdLst>
            <p14:sldId id="322"/>
            <p14:sldId id="1093"/>
            <p14:sldId id="1094"/>
            <p14:sldId id="10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822" userDrawn="1">
          <p15:clr>
            <a:srgbClr val="A4A3A4"/>
          </p15:clr>
        </p15:guide>
        <p15:guide id="4" orient="horz" pos="3362" userDrawn="1">
          <p15:clr>
            <a:srgbClr val="A4A3A4"/>
          </p15:clr>
        </p15:guide>
        <p15:guide id="5" pos="211">
          <p15:clr>
            <a:srgbClr val="A4A3A4"/>
          </p15:clr>
        </p15:guide>
        <p15:guide id="6" pos="7469">
          <p15:clr>
            <a:srgbClr val="A4A3A4"/>
          </p15:clr>
        </p15:guide>
        <p15:guide id="7" pos="6947">
          <p15:clr>
            <a:srgbClr val="A4A3A4"/>
          </p15:clr>
        </p15:guide>
        <p15:guide id="8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bert, Klaudia Irena" initials="SKI" lastIdx="3" clrIdx="0">
    <p:extLst>
      <p:ext uri="{19B8F6BF-5375-455C-9EA6-DF929625EA0E}">
        <p15:presenceInfo xmlns:p15="http://schemas.microsoft.com/office/powerpoint/2012/main" userId="S-1-5-21-2740790551-1855900947-3663776579-236728" providerId="AD"/>
      </p:ext>
    </p:extLst>
  </p:cmAuthor>
  <p:cmAuthor id="2" name="Bäumges, Johannes" initials="BJ" lastIdx="13" clrIdx="1">
    <p:extLst>
      <p:ext uri="{19B8F6BF-5375-455C-9EA6-DF929625EA0E}">
        <p15:presenceInfo xmlns:p15="http://schemas.microsoft.com/office/powerpoint/2012/main" userId="Bäumges, Johannes" providerId="None"/>
      </p:ext>
    </p:extLst>
  </p:cmAuthor>
  <p:cmAuthor id="3" name="Darwichpour-Kirchner, Gela" initials="DG" lastIdx="11" clrIdx="2">
    <p:extLst>
      <p:ext uri="{19B8F6BF-5375-455C-9EA6-DF929625EA0E}">
        <p15:presenceInfo xmlns:p15="http://schemas.microsoft.com/office/powerpoint/2012/main" userId="S-1-5-21-2740790551-1855900947-3663776579-355801" providerId="AD"/>
      </p:ext>
    </p:extLst>
  </p:cmAuthor>
  <p:cmAuthor id="4" name="Würz, Isolde" initials="WI" lastIdx="2" clrIdx="3">
    <p:extLst>
      <p:ext uri="{19B8F6BF-5375-455C-9EA6-DF929625EA0E}">
        <p15:presenceInfo xmlns:p15="http://schemas.microsoft.com/office/powerpoint/2012/main" userId="S-1-5-21-2740790551-1855900947-3663776579-14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A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5907" autoAdjust="0"/>
  </p:normalViewPr>
  <p:slideViewPr>
    <p:cSldViewPr snapToGrid="0">
      <p:cViewPr varScale="1">
        <p:scale>
          <a:sx n="83" d="100"/>
          <a:sy n="83" d="100"/>
        </p:scale>
        <p:origin x="269" y="67"/>
      </p:cViewPr>
      <p:guideLst>
        <p:guide orient="horz" pos="210"/>
        <p:guide orient="horz" pos="3838"/>
        <p:guide orient="horz" pos="822"/>
        <p:guide orient="horz" pos="3362"/>
        <p:guide pos="211"/>
        <p:guide pos="7469"/>
        <p:guide pos="69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9A9B-F41E-4663-9DC5-20914585F568}" type="datetimeFigureOut">
              <a:rPr lang="de-DE" smtClean="0"/>
              <a:t>29.01.2024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Edycja formatu wzorca tekstu</a:t>
            </a:r>
          </a:p>
          <a:p>
            <a:pPr lvl="1"/>
            <a:r>
              <a:rPr lang="de-DE"/>
              <a:t>Drugi poziom</a:t>
            </a:r>
          </a:p>
          <a:p>
            <a:pPr lvl="2"/>
            <a:r>
              <a:rPr lang="de-DE"/>
              <a:t>Trzeci poziom</a:t>
            </a:r>
          </a:p>
          <a:p>
            <a:pPr lvl="3"/>
            <a:r>
              <a:rPr lang="de-DE"/>
              <a:t>Czwarty poziom</a:t>
            </a:r>
          </a:p>
          <a:p>
            <a:pPr lvl="4"/>
            <a:r>
              <a:rPr lang="de-DE"/>
              <a:t>Piąty poziom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40EC-D7E6-4560-83F9-F4B5F2AB5A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F40EC-D7E6-4560-83F9-F4B5F2AB5A9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693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7F40EC-D7E6-4560-83F9-F4B5F2AB5A92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46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k_Titel 3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2E3C322B-EF9E-9643-B9A4-A5F522873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"/>
            <a:ext cx="12192000" cy="6853356"/>
          </a:xfrm>
          <a:prstGeom prst="rect">
            <a:avLst/>
          </a:prstGeom>
        </p:spPr>
      </p:pic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2043916"/>
            <a:ext cx="3503711" cy="634456"/>
          </a:xfrm>
          <a:solidFill>
            <a:schemeClr val="accent5"/>
          </a:solidFill>
        </p:spPr>
        <p:txBody>
          <a:bodyPr wrap="square" lIns="648000" tIns="100800" rIns="648000" bIns="100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Datum  |  Referent</a:t>
            </a:r>
            <a:br>
              <a:rPr lang="de-DE"/>
            </a:br>
            <a:r>
              <a:rPr lang="de-DE"/>
              <a:t>Absender: thyssenkrupp + BA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" y="656692"/>
            <a:ext cx="4440924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algn="l">
              <a:spcAft>
                <a:spcPts val="0"/>
              </a:spcAft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Prägnanter Titel der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1350304"/>
            <a:ext cx="3307601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marL="0" indent="0" algn="l">
              <a:spcAft>
                <a:spcPts val="0"/>
              </a:spcAft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Präsentation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" y="4623856"/>
            <a:ext cx="11527200" cy="17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0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 lang="de-DE" sz="800" dirty="0" smtClean="0">
                <a:solidFill>
                  <a:schemeClr val="bg2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/>
              <a:t>Platzhalter Quellenangabe und Fußnote: Fußnoten nummeriert (keine *)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Headline max. zweizeilig 22 </a:t>
            </a:r>
            <a:r>
              <a:rPr lang="de-DE" err="1"/>
              <a:t>pt</a:t>
            </a:r>
            <a:r>
              <a:rPr lang="de-DE"/>
              <a:t> </a:t>
            </a:r>
            <a:r>
              <a:rPr lang="de-DE" err="1"/>
              <a:t>tk</a:t>
            </a:r>
            <a:r>
              <a:rPr lang="de-DE"/>
              <a:t> Brand Blue (</a:t>
            </a:r>
            <a:r>
              <a:rPr lang="de-DE" err="1"/>
              <a:t>Subline</a:t>
            </a:r>
            <a:r>
              <a:rPr lang="de-DE"/>
              <a:t> einzeilig 18 </a:t>
            </a:r>
            <a:r>
              <a:rPr lang="de-DE" err="1"/>
              <a:t>pt</a:t>
            </a:r>
            <a:r>
              <a:rPr lang="de-DE"/>
              <a:t> grau)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k_Titel 3 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2E3C322B-EF9E-9643-B9A4-A5F522873F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2"/>
            <a:ext cx="12192000" cy="6853356"/>
          </a:xfrm>
          <a:prstGeom prst="rect">
            <a:avLst/>
          </a:prstGeom>
        </p:spPr>
      </p:pic>
      <p:graphicFrame>
        <p:nvGraphicFramePr>
          <p:cNvPr id="8" name="Objek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344" imgH="344" progId="TCLayout.ActiveDocument.1">
                  <p:embed/>
                </p:oleObj>
              </mc:Choice>
              <mc:Fallback>
                <p:oleObj name="think-cell Folie" r:id="rId4" imgW="344" imgH="344" progId="TCLayout.ActiveDocument.1">
                  <p:embed/>
                  <p:pic>
                    <p:nvPicPr>
                      <p:cNvPr id="8" name="Objek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platzhalt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2043916"/>
            <a:ext cx="3503711" cy="634456"/>
          </a:xfrm>
          <a:solidFill>
            <a:schemeClr val="accent5"/>
          </a:solidFill>
        </p:spPr>
        <p:txBody>
          <a:bodyPr wrap="square" lIns="648000" tIns="100800" rIns="648000" bIns="1008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Arial" panose="020B0604020202020204" pitchFamily="34" charset="0"/>
              <a:buNone/>
              <a:tabLst/>
              <a:defRPr sz="1400"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Datum  |  Referent</a:t>
            </a:r>
            <a:br>
              <a:rPr lang="de-DE"/>
            </a:br>
            <a:r>
              <a:rPr lang="de-DE"/>
              <a:t>Absender: thyssenkrupp + BA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" y="656692"/>
            <a:ext cx="4440924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algn="l">
              <a:spcAft>
                <a:spcPts val="0"/>
              </a:spcAft>
              <a:defRPr sz="3000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Prägnanter Titel der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" y="1350304"/>
            <a:ext cx="3307601" cy="621612"/>
          </a:xfrm>
          <a:solidFill>
            <a:schemeClr val="accent5"/>
          </a:solidFill>
        </p:spPr>
        <p:txBody>
          <a:bodyPr wrap="none" lIns="648000" tIns="79200" rIns="648000" bIns="79200">
            <a:spAutoFit/>
          </a:bodyPr>
          <a:lstStyle>
            <a:lvl1pPr marL="0" indent="0" algn="l">
              <a:spcAft>
                <a:spcPts val="0"/>
              </a:spcAft>
              <a:buNone/>
              <a:defRPr sz="3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Präsentation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84" y="4623856"/>
            <a:ext cx="11527200" cy="171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72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k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34438" y="6164399"/>
            <a:ext cx="10706097" cy="144922"/>
          </a:xfrm>
          <a:noFill/>
          <a:ln w="19050">
            <a:noFill/>
            <a:miter lim="800000"/>
            <a:headEnd/>
            <a:tailEnd/>
          </a:ln>
        </p:spPr>
        <p:txBody>
          <a:bodyPr vert="horz" wrap="square" lIns="0" tIns="0" rIns="0" bIns="0" rtlCol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None/>
              <a:defRPr lang="de-DE" sz="800" dirty="0" smtClean="0">
                <a:solidFill>
                  <a:schemeClr val="bg2"/>
                </a:solidFill>
                <a:latin typeface="TKTypeMedium" panose="020B0603040202020204" pitchFamily="34" charset="0"/>
              </a:defRPr>
            </a:lvl1pPr>
            <a:lvl2pPr marL="180975" indent="0">
              <a:buNone/>
              <a:defRPr lang="de-DE" sz="800" dirty="0" smtClean="0">
                <a:solidFill>
                  <a:schemeClr val="tx2"/>
                </a:solidFill>
              </a:defRPr>
            </a:lvl2pPr>
            <a:lvl3pPr marL="361950" indent="0">
              <a:buNone/>
              <a:defRPr lang="de-DE" sz="800" dirty="0" smtClean="0">
                <a:solidFill>
                  <a:schemeClr val="tx2"/>
                </a:solidFill>
              </a:defRPr>
            </a:lvl3pPr>
            <a:lvl4pPr marL="534988" indent="0">
              <a:buNone/>
              <a:defRPr lang="de-DE" sz="800" dirty="0" smtClean="0">
                <a:solidFill>
                  <a:schemeClr val="tx2"/>
                </a:solidFill>
              </a:defRPr>
            </a:lvl4pPr>
            <a:lvl5pPr marL="715962" indent="0">
              <a:buNone/>
              <a:defRPr lang="de-DE" sz="800" dirty="0">
                <a:solidFill>
                  <a:schemeClr val="tx2"/>
                </a:solidFill>
              </a:defRPr>
            </a:lvl5pPr>
          </a:lstStyle>
          <a:p>
            <a:pPr marL="0" lvl="0" indent="0">
              <a:lnSpc>
                <a:spcPct val="100000"/>
              </a:lnSpc>
              <a:buClr>
                <a:schemeClr val="tx2"/>
              </a:buClr>
            </a:pPr>
            <a:r>
              <a:rPr lang="de-DE"/>
              <a:t>Platzhalter Quellenangabe und Fußnote: Fußnoten nummeriert (keine *)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Headline max. zweizeilig 22 </a:t>
            </a:r>
            <a:r>
              <a:rPr lang="de-DE" err="1"/>
              <a:t>pt</a:t>
            </a:r>
            <a:r>
              <a:rPr lang="de-DE"/>
              <a:t> </a:t>
            </a:r>
            <a:r>
              <a:rPr lang="de-DE" err="1"/>
              <a:t>tk</a:t>
            </a:r>
            <a:r>
              <a:rPr lang="de-DE"/>
              <a:t> Brand Blue (</a:t>
            </a:r>
            <a:r>
              <a:rPr lang="de-DE" err="1"/>
              <a:t>Subline</a:t>
            </a:r>
            <a:r>
              <a:rPr lang="de-DE"/>
              <a:t> einzeilig 18 </a:t>
            </a:r>
            <a:r>
              <a:rPr lang="de-DE" err="1"/>
              <a:t>pt</a:t>
            </a:r>
            <a:r>
              <a:rPr lang="de-DE"/>
              <a:t> grau)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0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k_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344" imgH="344" progId="TCLayout.ActiveDocument.1">
                  <p:embed/>
                </p:oleObj>
              </mc:Choice>
              <mc:Fallback>
                <p:oleObj name="think-cell Folie" r:id="rId3" imgW="344" imgH="344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Headline for max two lines </a:t>
            </a:r>
            <a:r>
              <a:rPr lang="en-US" dirty="0" err="1"/>
              <a:t>tk</a:t>
            </a:r>
            <a:r>
              <a:rPr lang="en-US" dirty="0"/>
              <a:t> Brand Blue (Subline one line only 18 </a:t>
            </a:r>
            <a:r>
              <a:rPr lang="en-US" dirty="0" err="1"/>
              <a:t>pt</a:t>
            </a:r>
            <a:r>
              <a:rPr lang="en-US" dirty="0"/>
              <a:t> grey)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335999" y="6163200"/>
            <a:ext cx="10704000" cy="1440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Placeholder for sources and footnote: footnotes are numbered (no *) </a:t>
            </a:r>
          </a:p>
        </p:txBody>
      </p:sp>
    </p:spTree>
    <p:extLst>
      <p:ext uri="{BB962C8B-B14F-4D97-AF65-F5344CB8AC3E}">
        <p14:creationId xmlns:p14="http://schemas.microsoft.com/office/powerpoint/2010/main" val="99333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16" imgH="216" progId="TCLayout.ActiveDocument.1">
                  <p:embed/>
                </p:oleObj>
              </mc:Choice>
              <mc:Fallback>
                <p:oleObj name="think-cell Folie" r:id="rId3" imgW="216" imgH="216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092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5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ags" Target="../tags/tag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66276814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44" imgH="344" progId="TCLayout.ActiveDocument.1">
                  <p:embed/>
                </p:oleObj>
              </mc:Choice>
              <mc:Fallback>
                <p:oleObj name="think-cell Folie" r:id="rId5" imgW="344" imgH="344" progId="TCLayout.ActiveDocument.1">
                  <p:embed/>
                  <p:pic>
                    <p:nvPicPr>
                      <p:cNvPr id="9" name="Objekt 8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>
            <a:spLocks/>
          </p:cNvSpPr>
          <p:nvPr/>
        </p:nvSpPr>
        <p:spPr>
          <a:xfrm>
            <a:off x="334434" y="6408795"/>
            <a:ext cx="107061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bg2"/>
                </a:solidFill>
              </a:rPr>
              <a:t>thyssenkrupp AG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/>
              <a:t>Edytuj format wzorca tytułu, klikając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4" y="1520824"/>
            <a:ext cx="11519999" cy="4536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Edycja formatu wzorca tekstu</a:t>
            </a:r>
          </a:p>
          <a:p>
            <a:pPr lvl="1"/>
            <a:r>
              <a:rPr lang="de-DE"/>
              <a:t>Drugi poziom</a:t>
            </a:r>
          </a:p>
          <a:p>
            <a:pPr lvl="2"/>
            <a:r>
              <a:rPr lang="de-DE"/>
              <a:t>Trzeci poziom</a:t>
            </a:r>
          </a:p>
          <a:p>
            <a:pPr lvl="3"/>
            <a:r>
              <a:rPr lang="de-DE"/>
              <a:t>Czwarty poziom</a:t>
            </a:r>
          </a:p>
          <a:p>
            <a:pPr lvl="4"/>
            <a:r>
              <a:rPr lang="de-DE"/>
              <a:t>Piąty poziom</a:t>
            </a:r>
          </a:p>
          <a:p>
            <a:pPr lvl="5"/>
            <a:r>
              <a:rPr lang="de-DE"/>
              <a:t>Szósty poziom</a:t>
            </a:r>
          </a:p>
          <a:p>
            <a:pPr lvl="6"/>
            <a:r>
              <a:rPr lang="de-DE"/>
              <a:t>Siódmy poziom</a:t>
            </a:r>
          </a:p>
          <a:p>
            <a:pPr lvl="7"/>
            <a:r>
              <a:rPr lang="de-DE"/>
              <a:t>Ósmy poziom</a:t>
            </a:r>
          </a:p>
          <a:p>
            <a:pPr lvl="8"/>
            <a:r>
              <a:rPr lang="de-DE"/>
              <a:t>Dziewiąty poziom</a:t>
            </a:r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334433" y="6541362"/>
            <a:ext cx="336000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fld id="{93956F12-A918-41A9-A38F-C36C1096EDCE}" type="slidenum">
              <a:rPr lang="de-DE" sz="800" smtClean="0">
                <a:solidFill>
                  <a:schemeClr val="bg2"/>
                </a:solidFill>
              </a:rPr>
              <a:t>‹Nr.›</a:t>
            </a:fld>
            <a:endParaRPr lang="de-DE" sz="800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670433" y="6541362"/>
            <a:ext cx="10418052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de-DE" sz="800" dirty="0">
                <a:solidFill>
                  <a:schemeClr val="bg2"/>
                </a:solidFill>
              </a:rPr>
              <a:t>| Styczeń 2024 r. | Szkolenie dostawców </a:t>
            </a:r>
            <a:r>
              <a:rPr lang="de-DE" sz="800" baseline="0" dirty="0">
                <a:solidFill>
                  <a:schemeClr val="bg2"/>
                </a:solidFill>
              </a:rPr>
              <a:t>Zapewnienie </a:t>
            </a:r>
            <a:r>
              <a:rPr lang="de-DE" sz="800" dirty="0">
                <a:solidFill>
                  <a:schemeClr val="bg2"/>
                </a:solidFill>
              </a:rPr>
              <a:t>umowne </a:t>
            </a:r>
            <a:r>
              <a:rPr lang="en-US" sz="800" baseline="0" dirty="0">
                <a:solidFill>
                  <a:schemeClr val="bg2"/>
                </a:solidFill>
              </a:rPr>
              <a:t>Kodeks postępowania dostawcy </a:t>
            </a:r>
            <a:r>
              <a:rPr lang="de-DE" sz="800" baseline="0" dirty="0">
                <a:solidFill>
                  <a:schemeClr val="bg2"/>
                </a:solidFill>
              </a:rPr>
              <a:t>V 1.0</a:t>
            </a:r>
            <a:endParaRPr lang="de-DE" sz="800" dirty="0">
              <a:solidFill>
                <a:schemeClr val="bg2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471" y="6272825"/>
            <a:ext cx="372567" cy="3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28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9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kt 8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7" imgW="344" imgH="344" progId="TCLayout.ActiveDocument.1">
                  <p:embed/>
                </p:oleObj>
              </mc:Choice>
              <mc:Fallback>
                <p:oleObj name="think-cell Folie" r:id="rId7" imgW="344" imgH="344" progId="TCLayout.ActiveDocument.1">
                  <p:embed/>
                  <p:pic>
                    <p:nvPicPr>
                      <p:cNvPr id="9" name="Objekt 8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>
            <a:spLocks/>
          </p:cNvSpPr>
          <p:nvPr/>
        </p:nvSpPr>
        <p:spPr>
          <a:xfrm>
            <a:off x="334434" y="6408795"/>
            <a:ext cx="10706100" cy="12311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-252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>
                <a:solidFill>
                  <a:schemeClr val="bg2"/>
                </a:solidFill>
              </a:rPr>
              <a:t>thyssenkrupp AG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de-DE"/>
              <a:t>Edytuj format wzorca tytułu, klikając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34434" y="1520824"/>
            <a:ext cx="11519999" cy="453646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Edycja formatu wzorca tekstu</a:t>
            </a:r>
          </a:p>
          <a:p>
            <a:pPr lvl="1"/>
            <a:r>
              <a:rPr lang="de-DE"/>
              <a:t>Drugi poziom</a:t>
            </a:r>
          </a:p>
          <a:p>
            <a:pPr lvl="2"/>
            <a:r>
              <a:rPr lang="de-DE"/>
              <a:t>Trzeci poziom</a:t>
            </a:r>
          </a:p>
          <a:p>
            <a:pPr lvl="3"/>
            <a:r>
              <a:rPr lang="de-DE"/>
              <a:t>Czwarty poziom</a:t>
            </a:r>
          </a:p>
          <a:p>
            <a:pPr lvl="4"/>
            <a:r>
              <a:rPr lang="de-DE"/>
              <a:t>Piąty poziom</a:t>
            </a:r>
          </a:p>
          <a:p>
            <a:pPr lvl="5"/>
            <a:r>
              <a:rPr lang="de-DE"/>
              <a:t>Szósty poziom</a:t>
            </a:r>
          </a:p>
          <a:p>
            <a:pPr lvl="6"/>
            <a:r>
              <a:rPr lang="de-DE"/>
              <a:t>Siódmy poziom</a:t>
            </a:r>
          </a:p>
          <a:p>
            <a:pPr lvl="7"/>
            <a:r>
              <a:rPr lang="de-DE"/>
              <a:t>Ósmy poziom</a:t>
            </a:r>
          </a:p>
          <a:p>
            <a:pPr lvl="8"/>
            <a:r>
              <a:rPr lang="de-DE"/>
              <a:t>Dziewiąty poziom</a:t>
            </a:r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334433" y="6541362"/>
            <a:ext cx="336000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fld id="{93956F12-A918-41A9-A38F-C36C1096EDCE}" type="slidenum">
              <a:rPr lang="de-DE" sz="800" smtClean="0">
                <a:solidFill>
                  <a:schemeClr val="bg2"/>
                </a:solidFill>
              </a:rPr>
              <a:t>‹Nr.›</a:t>
            </a:fld>
            <a:endParaRPr lang="de-DE" sz="800">
              <a:solidFill>
                <a:schemeClr val="bg2"/>
              </a:solidFill>
            </a:endParaRPr>
          </a:p>
        </p:txBody>
      </p:sp>
      <p:sp>
        <p:nvSpPr>
          <p:cNvPr id="11" name="Rechteck 10"/>
          <p:cNvSpPr>
            <a:spLocks/>
          </p:cNvSpPr>
          <p:nvPr/>
        </p:nvSpPr>
        <p:spPr>
          <a:xfrm>
            <a:off x="670433" y="6541362"/>
            <a:ext cx="10418052" cy="110800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de-DE" sz="800" dirty="0">
                <a:solidFill>
                  <a:schemeClr val="bg2"/>
                </a:solidFill>
              </a:rPr>
              <a:t>| styczeń 2024 r. | Szkolenie dostawców Test końcowy LkSG </a:t>
            </a:r>
            <a:r>
              <a:rPr lang="de-DE" sz="800" baseline="0" dirty="0">
                <a:solidFill>
                  <a:schemeClr val="bg2"/>
                </a:solidFill>
              </a:rPr>
              <a:t>V 1.0 | Końcowy</a:t>
            </a:r>
            <a:endParaRPr lang="de-DE" sz="800" dirty="0">
              <a:solidFill>
                <a:schemeClr val="bg2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4471" y="6272825"/>
            <a:ext cx="372567" cy="3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6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5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975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TKTypeMedium" panose="020B060304020202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43379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624" imgH="623" progId="TCLayout.ActiveDocument.1">
                  <p:embed/>
                </p:oleObj>
              </mc:Choice>
              <mc:Fallback>
                <p:oleObj name="think-cell Folie" r:id="rId4" imgW="624" imgH="623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0" y="2043916"/>
            <a:ext cx="5375920" cy="419012"/>
          </a:xfrm>
        </p:spPr>
        <p:txBody>
          <a:bodyPr vert="horz" wrap="square" lIns="648000" tIns="100800" rIns="648000" bIns="100800" rtlCol="0" anchor="t">
            <a:spAutoFit/>
          </a:bodyPr>
          <a:lstStyle/>
          <a:p>
            <a:r>
              <a:rPr lang="de-DE" dirty="0"/>
              <a:t>Styczeń 2024 r.</a:t>
            </a:r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1" y="656692"/>
            <a:ext cx="10980471" cy="590834"/>
          </a:xfrm>
        </p:spPr>
        <p:txBody>
          <a:bodyPr vert="horz"/>
          <a:lstStyle/>
          <a:p>
            <a:r>
              <a:rPr lang="de-DE" sz="2800" dirty="0"/>
              <a:t>Szkolenie </a:t>
            </a:r>
            <a:r>
              <a:rPr lang="de-DE" sz="2800" dirty="0" err="1"/>
              <a:t>dostawców</a:t>
            </a:r>
            <a:r>
              <a:rPr lang="de-DE" sz="2800" dirty="0"/>
              <a:t> w </a:t>
            </a:r>
            <a:r>
              <a:rPr lang="de-DE" sz="2800" dirty="0" err="1"/>
              <a:t>zakresie</a:t>
            </a:r>
            <a:r>
              <a:rPr lang="de-DE" sz="2800" dirty="0"/>
              <a:t> </a:t>
            </a:r>
            <a:r>
              <a:rPr lang="pl-PL" sz="2800" dirty="0"/>
              <a:t>zapewnień</a:t>
            </a:r>
            <a:r>
              <a:rPr lang="de-DE" sz="2800" dirty="0"/>
              <a:t> </a:t>
            </a:r>
            <a:r>
              <a:rPr lang="pl-PL" sz="2800" dirty="0"/>
              <a:t>umownych</a:t>
            </a:r>
            <a:r>
              <a:rPr lang="de-DE" sz="2800" dirty="0"/>
              <a:t> </a:t>
            </a:r>
            <a:r>
              <a:rPr lang="de-DE" sz="2800" dirty="0" err="1"/>
              <a:t>zgodn</a:t>
            </a:r>
            <a:r>
              <a:rPr lang="pl-PL" sz="2800" dirty="0" err="1"/>
              <a:t>ych</a:t>
            </a:r>
            <a:r>
              <a:rPr lang="de-DE" sz="2800" dirty="0"/>
              <a:t> </a:t>
            </a: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1" y="1350304"/>
            <a:ext cx="8510500" cy="590834"/>
          </a:xfrm>
        </p:spPr>
        <p:txBody>
          <a:bodyPr/>
          <a:lstStyle/>
          <a:p>
            <a:r>
              <a:rPr lang="en-US" sz="2800" dirty="0"/>
              <a:t>z </a:t>
            </a:r>
            <a:r>
              <a:rPr lang="en-US" sz="2800" dirty="0" err="1"/>
              <a:t>LkSG</a:t>
            </a:r>
            <a:r>
              <a:rPr lang="en-US" sz="2800" dirty="0"/>
              <a:t> /</a:t>
            </a:r>
            <a:r>
              <a:rPr lang="pl-PL" sz="2800" dirty="0"/>
              <a:t>Supplier </a:t>
            </a:r>
            <a:r>
              <a:rPr lang="pl-PL" sz="2800" dirty="0" err="1"/>
              <a:t>Code</a:t>
            </a:r>
            <a:r>
              <a:rPr lang="pl-PL" sz="2800" dirty="0"/>
              <a:t> of </a:t>
            </a:r>
            <a:r>
              <a:rPr lang="pl-PL" sz="2800" dirty="0" err="1"/>
              <a:t>Conduct</a:t>
            </a:r>
            <a:r>
              <a:rPr lang="pl-PL" sz="2800" dirty="0"/>
              <a:t> /</a:t>
            </a:r>
            <a:r>
              <a:rPr lang="en-US" sz="2800" dirty="0"/>
              <a:t> test </a:t>
            </a:r>
            <a:r>
              <a:rPr lang="en-US" sz="2800" dirty="0" err="1"/>
              <a:t>końcowy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802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/>
              <a:t>Test końcowy (</a:t>
            </a:r>
            <a:r>
              <a:rPr lang="de-DE" dirty="0" err="1"/>
              <a:t>aby</a:t>
            </a:r>
            <a:r>
              <a:rPr lang="de-DE" dirty="0"/>
              <a:t> </a:t>
            </a:r>
            <a:r>
              <a:rPr lang="pl-PL" dirty="0"/>
              <a:t>na platformie </a:t>
            </a:r>
            <a:r>
              <a:rPr lang="de-DE" dirty="0" err="1"/>
              <a:t>uzyska</a:t>
            </a:r>
            <a:r>
              <a:rPr lang="pl-PL" dirty="0"/>
              <a:t>ć</a:t>
            </a:r>
            <a:r>
              <a:rPr lang="de-DE" dirty="0"/>
              <a:t> certyfikat, należy poprawnie odpowiedzieć na 5 z 7 pytań)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34434" y="686005"/>
            <a:ext cx="11519999" cy="60385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Kryteria ESG odnoszą się do następujących kwestii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Environment,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Social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,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Governance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Economic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,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Social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,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Guidance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Economic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,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Sustainibility</a:t>
            </a:r>
            <a:r>
              <a:rPr lang="pl-PL" sz="1600" dirty="0">
                <a:solidFill>
                  <a:srgbClr val="4B5564"/>
                </a:solidFill>
                <a:latin typeface="TKTypeMedium"/>
              </a:rPr>
              <a:t>, </a:t>
            </a:r>
            <a:r>
              <a:rPr lang="pl-PL" sz="1600" dirty="0" err="1">
                <a:solidFill>
                  <a:srgbClr val="4B5564"/>
                </a:solidFill>
                <a:latin typeface="TKTypeMedium"/>
              </a:rPr>
              <a:t>Globalization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Wynik: Odpowiedź a)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2 Czym jest ustawa o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dochowaniu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należytej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staranności w łańcuchu dostaw?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pl-PL" sz="1600" dirty="0">
                <a:solidFill>
                  <a:srgbClr val="4B5564"/>
                </a:solidFill>
                <a:latin typeface="TKTypeMedium"/>
              </a:rPr>
              <a:t>r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eguluje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obowiązki w zakresie należytej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staranności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spół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kach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zagranicznych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pl-PL" sz="1600" dirty="0">
                <a:solidFill>
                  <a:srgbClr val="4B5564"/>
                </a:solidFill>
                <a:latin typeface="TKTypeMedium"/>
              </a:rPr>
              <a:t>z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ajmuje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się bezpośrednimi i pośrednimi naruszeniami praw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człowieka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obszarze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działalności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przedsię</a:t>
            </a:r>
            <a:r>
              <a:rPr lang="pl-PL" sz="1600" dirty="0">
                <a:latin typeface="TKTypeMedium"/>
              </a:rPr>
              <a:t>b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iorcy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i 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 całym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łańcuchu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dostaw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pl-PL" sz="1600" dirty="0">
                <a:solidFill>
                  <a:srgbClr val="4B5564"/>
                </a:solidFill>
                <a:latin typeface="TKTypeMedium"/>
              </a:rPr>
              <a:t>s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łuży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wdrażaniu niemieckich standardów socjalnych na całym świecie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Wynik: Odpowiedź b)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3.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C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o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zawiera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Kodeks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postępowania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dostawc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y obowiązujący w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thyssenkrupp? 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możliwe </a:t>
            </a:r>
            <a:r>
              <a:rPr kumimoji="0" lang="pl-PL" sz="1600" b="0" i="0" u="none" strike="noStrike" kern="1200" cap="none" spc="0" normalizeH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więcej poprawnych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odpowiedzi</a:t>
            </a:r>
            <a:r>
              <a:rPr kumimoji="0" lang="de-DE" sz="1600" b="0" i="0" u="none" strike="noStrike" kern="1200" cap="none" spc="0" normalizeH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)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pl-PL" sz="1600" dirty="0">
                <a:solidFill>
                  <a:srgbClr val="4B5564"/>
                </a:solidFill>
                <a:latin typeface="TKTypeMedium"/>
              </a:rPr>
              <a:t>u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mow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ę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z dostawcą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oczekiwania thyssenkrupp wobec siebie i swoich dostawców w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zakresie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ochrony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praw człowieka, ochrony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środowiska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oraz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ładu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korporacyjnego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pl-PL" sz="1600" dirty="0">
                <a:latin typeface="TKTypeMedium"/>
              </a:rPr>
              <a:t>w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ewnętrzne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zasady postępowania dla pracowników thyssenkrupp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pl-PL" sz="1600" dirty="0">
                <a:latin typeface="TKTypeMedium"/>
              </a:rPr>
              <a:t>o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bowiązki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dostawcy,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za których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nieprzestrzegani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e może on ponosić odpowiedzialność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Wynik: Odpowiedź b) i d)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220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/>
              <a:t>Test końcowy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34433" y="1358900"/>
            <a:ext cx="12216795" cy="38041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4. </a:t>
            </a:r>
            <a:r>
              <a:rPr lang="pl-PL" sz="1600" dirty="0">
                <a:solidFill>
                  <a:srgbClr val="4B5564"/>
                </a:solidFill>
                <a:latin typeface="TKTypeMedium"/>
              </a:rPr>
              <a:t>J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ak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radzić sobie z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naruszeniami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obowiązków dot.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praw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człowieka i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ochrony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środowiska? 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możliwe </a:t>
            </a:r>
            <a:r>
              <a:rPr kumimoji="0" lang="pl-PL" sz="1600" b="0" i="0" u="none" strike="noStrike" kern="1200" cap="none" spc="0" normalizeH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więcej poprawnych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odpowiedzi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N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iezwłocznie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poinformować thyssenkrupp, np. za pośrednictwem systemu informowania o nieprawidłowościach.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Nie dotyczy to mnie, jeśli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naruszenie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obowiązków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nie miało miejsca w mojej firmie, a jedynie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w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łańcuchu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dostaw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Podjęcie środków zaradczych, np.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natychmiastowe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za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niechanie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lub przynajmniej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zminimalizowanie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skutków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naruszenia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Wynik: Odpowiedź a) i c)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5.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D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laczego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konieczne jest zapewnienie umowne? 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możliwe </a:t>
            </a:r>
            <a:r>
              <a:rPr kumimoji="0" lang="pl-PL" sz="1600" b="0" i="0" u="none" strike="noStrike" kern="1200" cap="none" spc="0" normalizeH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więcej poprawnych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odpowiedzi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Oczekiwania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thyssenkrupp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są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uzgadniane umownie,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tak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aby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dostawca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był zobowiązany je wypełniać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Zapewnienie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umowne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jest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wymagane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i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weryfikowane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przez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ustawodawcę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Zapewnienie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 umowne jest dobrowolne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Zapewnienie spełnienia oczekiwań thyssenkrupp jest ważne dla dalszych relacji biznesowych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Wynik: Odpowiedź a) i b)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60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34434" y="260351"/>
            <a:ext cx="11519999" cy="338554"/>
          </a:xfrm>
        </p:spPr>
        <p:txBody>
          <a:bodyPr/>
          <a:lstStyle/>
          <a:p>
            <a:r>
              <a:rPr lang="de-DE" dirty="0"/>
              <a:t>Test końcowy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34433" y="1358900"/>
            <a:ext cx="11193537" cy="40257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6.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C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o obejmują standardy zrównoważonego rozwoju firmy thyssenkrupp? 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możliwe </a:t>
            </a:r>
            <a:r>
              <a:rPr kumimoji="0" lang="pl-PL" sz="1600" b="0" i="0" u="none" strike="noStrike" kern="1200" cap="none" spc="0" normalizeH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więcej poprawnych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odpowiedzi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Zobowiązanie do realizacji paryskiego porozumienia klimatycznego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Poszanowanie praw człowieka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Przestrzeganie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wszystki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ch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obowiązujący</a:t>
            </a:r>
            <a:r>
              <a:rPr kumimoji="0" lang="pl-PL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ch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 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ustaw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4B5564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Wynik: Odpowiedź a), b) i c)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7. Jaka jest różnica między potwierdzeniem dostawcy a umową? (</a:t>
            </a: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możliwe </a:t>
            </a:r>
            <a:r>
              <a:rPr kumimoji="0" lang="pl-PL" sz="1600" b="0" i="0" u="none" strike="noStrike" kern="1200" cap="none" spc="0" normalizeH="0" noProof="0" dirty="0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więcej poprawnych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B5564"/>
                </a:solidFill>
                <a:effectLst/>
                <a:uLnTx/>
                <a:uFillTx/>
                <a:latin typeface="TKTypeMedium"/>
                <a:ea typeface="+mn-ea"/>
                <a:cs typeface="+mn-cs"/>
              </a:rPr>
              <a:t>odpowiedzi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Nie ma żadnej różnicy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Potwierdzenie nie jest umową, a jedynie jednostronną deklaracją faktów przez dostawcę (otrzymanie, potwierdzenie i zrozumienie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SCoC</a:t>
            </a: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).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pl-PL" sz="1600" dirty="0">
                <a:latin typeface="TKTypeMedium"/>
              </a:rPr>
              <a:t>Z potwierdzenia nie wynikają żadne zobowiązania dla dostawcy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KTypeMedium"/>
                <a:ea typeface="+mn-ea"/>
                <a:cs typeface="+mn-cs"/>
              </a:rPr>
              <a:t>Wynik: Odpowiedź b) i c)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KType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6746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LANGUAGE_ID" val="1031"/>
  <p:tag name="EE4P_STYLE_ID" val="16x9e03112-3f35-4972-a433-d1af116995fe"/>
  <p:tag name="THINKCELLPRESENTATIONDONOTDELETE" val="&lt;?xml version=&quot;1.0&quot; encoding=&quot;UTF-16&quot; standalone=&quot;yes&quot;?&gt;&lt;root reqver=&quot;27037&quot;&gt;&lt;version val=&quot;3271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7&quot;&gt;&lt;elem m_fUsage=&quot;3.49679511000000031729E+00&quot;&gt;&lt;m_msothmcolidx val=&quot;0&quot;/&gt;&lt;m_rgb r=&quot;00&quot; g=&quot;78&quot; b=&quot;DC&quot;/&gt;&lt;/elem&gt;&lt;elem m_fUsage=&quot;2.46809552332586745749E+00&quot;&gt;&lt;m_msothmcolidx val=&quot;0&quot;/&gt;&lt;m_rgb r=&quot;4B&quot; g=&quot;55&quot; b=&quot;64&quot;/&gt;&lt;/elem&gt;&lt;elem m_fUsage=&quot;1.00000000000000000000E+00&quot;&gt;&lt;m_msothmcolidx val=&quot;10&quot;/&gt;&lt;/elem&gt;&lt;elem m_fUsage=&quot;9.00000000000000022204E-01&quot;&gt;&lt;m_msothmcolidx val=&quot;0&quot;/&gt;&lt;m_rgb r=&quot;74&quot; g=&quot;C4&quot; b=&quot;EF&quot;/&gt;&lt;/elem&gt;&lt;elem m_fUsage=&quot;8.74147658362343205063E-01&quot;&gt;&lt;m_msothmcolidx val=&quot;0&quot;/&gt;&lt;m_rgb r=&quot;38&quot; g=&quot;40&quot; b=&quot;4B&quot;/&gt;&lt;/elem&gt;&lt;elem m_fUsage=&quot;1.66771816996665767086E-01&quot;&gt;&lt;m_msothmcolidx val=&quot;0&quot;/&gt;&lt;m_rgb r=&quot;38&quot; g=&quot;4A&quot; b=&quot;40&quot;/&gt;&lt;/elem&gt;&lt;elem m_fUsage=&quot;1.09418989131512434110E-01&quot;&gt;&lt;m_msothmcolidx val=&quot;0&quot;/&gt;&lt;m_rgb r=&quot;D9&quot; g=&quot;DE&quot; b=&quot;E8&quot;/&gt;&lt;/elem&gt;&lt;/m_vecMRU&gt;&lt;/m_mruColor&gt;&lt;m_eweekdayFirstOfWeek val=&quot;2&quot;/&gt;&lt;m_eweekdayFirstOfWorkweek val=&quot;2&quot;/&gt;&lt;m_eweekdayFirstOfWeekend val=&quot;7&quot;/&gt;&lt;/CPresentation&gt;&lt;/root&gt;"/>
  <p:tag name="EE4P_AGENDAWIZARD" val="&lt;ee4p&gt;&lt;layouts&gt;&lt;layout name=&quot;tk&quot; id=&quot;53_1&quot;&gt;&lt;standard&gt;&lt;textframe horizontalAnchor=&quot;1&quot; marginBottom=&quot;4.4&quot; marginLeft=&quot;0&quot; marginRight=&quot;0&quot; marginTop=&quot;4.4&quot; orientation=&quot;1&quot; verticalAnchor=&quot;1&quot; /&gt;&lt;font name=&quot;TKTypeMedium&quot; bold=&quot;0&quot; italic=&quot;0&quot; color=&quot;#4B5564&quot; /&gt;&lt;paragraphformat firstLineIndent=&quot;0&quot; leftIndent=&quot;0&quot; rightIndent=&quot;0&quot; lineRuleBefore=&quot;&quot; lineRuleWithin=&quot;&quot; lineRuleAfter=&quot;&quot; spaceBefore=&quot;&quot; spaceWithin=&quot;&quot; spaceAfter=&quot;&quot; /&gt;&lt;fill visible=&quot;0&quot; /&gt;&lt;line visible=&quot;0&quot; /&gt;&lt;bulletformat visible=&quot;0&quot; /&gt;&lt;/standard&gt;&lt;agenda name=&quot;New Agenda&quot; title=&quot;Agenda&quot; subtitle=&quot;&quot; sizingModeId=&quot;2&quot; fontSize=&quot;16&quot; startTime=&quot;540&quot; timeFormatId=&quot;1&quot; startItemNo=&quot;1&quot; createSingleAgendaSlide=&quot;1&quot; createSeparatingSlides=&quot;1&quot; createBackupSlide=&quot;1&quot; /&gt;&lt;columns&gt;&lt;column field=&quot;itemno&quot; label=&quot;No.&quot; checked=&quot;1&quot; leftSpacing=&quot;0&quot; rightSpacing=&quot;0&quot; dock=&quot;1&quot; fixedWidth=&quot;&quot; /&gt;&lt;column field=&quot;topic&quot; label=&quot;Topic&quot; leftSpacing=&quot;0&quot; rightDistribute=&quot;1&quot; dock=&quot;1&quot; /&gt;&lt;column field=&quot;responsible&quot; label=&quot;Responsible&quot; visible=&quot;1&quot; checked=&quot;1&quot; leftSpacing=&quot;10&quot; rightDistribute=&quot;1&quot; dock=&quot;1&quot; /&gt;&lt;column field=&quot;freecolumn&quot; label=&quot;&quot; visible=&quot;1&quot; checked=&quot;0&quot; leftSpacing=&quot;10&quot; rightDistribute=&quot;1&quot; dock=&quot;1&quot; /&gt;&lt;column field=&quot;timeslot&quot; label=&quot;Time Slot&quot; visible=&quot;1&quot; checked=&quot;1&quot; leftSpacing=&quot;10&quot; rightSpacing=&quot;20&quot; dock=&quot;2&quot; /&gt;&lt;column field=&quot;pageno&quot; label=&quot;Page No.&quot; visible=&quot;1&quot; checked=&quot;0&quot; leftSpacing=&quot;20&quot; rightSpacing=&quot;20&quot; dock=&quot;2&quot; /&gt;&lt;/columns&gt;&lt;position left=&quot;26.45669&quot; top=&quot;122.625&quot; width=&quot;907.0866&quot; height=&quot;357.159&quot; /&gt;&lt;subtitle&gt;&lt;position left=&quot;26.45669&quot; top=&quot;73.29504&quot; width=&quot;907.0866&quot; height=&quot;21.81095&quot; /&gt;&lt;font name=&quot;TKTypeMedium&quot; size=&quot;18&quot; bold=&quot;0&quot; italic=&quot;0&quot; underlineStyle=&quot;0&quot; color=&quot;#4B5564&quot; /&gt;&lt;textframe horizontalAnchor=&quot;1&quot; verticalAnchor=&quot;1&quot; orientation=&quot;1&quot; wordWrap=&quot;1&quot; autoSize=&quot;1&quot; marginLeft=&quot;0&quot; marginRight=&quot;0&quot; marginTop=&quot;0&quot; marginBottom=&quot;0&quot; /&gt;&lt;paragraphformat alignment=&quot;1&quot; lineRuleBefore=&quot;1&quot; lineRuleWithin=&quot;1&quot; lineRuleAfter=&quot;0&quot; spaceBefore=&quot;0&quot; spaceWithin=&quot;1&quot; spaceAfter=&quot;0&quot; /&gt;&lt;/subtitle&gt;&lt;settings allowedSizingModeIds=&quot;1|2&quot; allowedFontSizes=&quot;8|9|10|10.5|11|12|14|15|16|18&quot; allowedTimeFormatIds=&quot;1|2|3&quot; slideLayout=&quot;11&quot; customLayoutName=&quot;tk_headline|tk_Überschrift&quot; customLayoutIndex=&quot;&quot; showBreak=&quot;1&quot; singleAgendaSlideSelected=&quot;0&quot; backupSlideTitle=&quot;Backup: %agendaName%&quot; topMargin=&quot;0&quot; leftMargin=&quot;0&quot; allowedLevels=&quot;4&quot; itemNoFormats=&quot;{1}¦{1}.{2}¦{3:alphaLC}¦{3:alphaLC}.{4:alphaLC}&quot; /&gt;&lt;!-- Agenda item formats --&gt;&lt;cases&gt;&lt;case level=&quot;1&quot; selected=&quot;0&quot; break=&quot;0&quot; topMinSpacing=&quot;5&quot; topMaxSpacing=&quot;15&quot; bottomMinSpacing=&quot;0&quot; bottomMaxSpacing=&quot;0&quot;&gt;&lt;element field=&quot;topic&quot; type=&quot;autoshape&quot; autoShapeType=&quot;1&quot;&gt;&lt;paragraphformat alignment=&quot;1&quot; /&gt;&lt;/element&gt;&lt;element field=&quot;responsible&quot; type=&quot;autoshape&quot; autoShapeType=&quot;1&quot;&gt;&lt;paragraphformat alignment=&quot;1&quot; /&gt;&lt;/element&gt;&lt;element field=&quot;freecolumn&quot; type=&quot;autoshape&quot; autoShape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1&quot; selected=&quot;1&quot; break=&quot;0&quot; topMinSpacing=&quot;5&quot; topMaxSpacing=&quot;15&quot; bottomMinSpacing=&quot;0&quot; bottomMaxSpacing=&quot;0&quot;&gt;&lt;element type=&quot;autoshape&quot; autoShapeType=&quot;1&quot; value=&quot;&quot;&gt;&lt;position left=&quot;-26.45669&quot; top=&quot;0&quot; width=&quot;agendaWidth+26.45669&quot; height=&quot;itemHeight&quot; /&gt;&lt;fill foreColor=&quot;#00A0F5&quot; visible=&quot;1&quot; /&gt;&lt;/element&gt;&lt;element field=&quot;topic&quot; type=&quot;autoshape&quot; autoShapeType=&quot;1&quot;&gt;&lt;paragraphformat alignment=&quot;1&quot; /&gt;&lt;font color=&quot;#ffffff&quot; /&gt;&lt;/element&gt;&lt;element field=&quot;responsible&quot; type=&quot;autoshape&quot; autoShapeType=&quot;1&quot;&gt;&lt;paragraphformat alignment=&quot;1&quot; /&gt;&lt;font color=&quot;#ffffff&quot; /&gt;&lt;/element&gt;&lt;element field=&quot;freecolumn&quot; type=&quot;autoshape&quot; autoShapeType=&quot;1&quot;&gt;&lt;paragraphformat alignment=&quot;1&quot; /&gt;&lt;font color=&quot;#ffffff&quot; /&gt;&lt;/element&gt;&lt;element field=&quot;timeslot&quot; type=&quot;autoshape&quot; autoShapeType=&quot;1&quot;&gt;&lt;paragraphformat alignment=&quot;1&quot; /&gt;&lt;font color=&quot;#ffffff&quot; /&gt;&lt;/element&gt;&lt;element field=&quot;pageno&quot; type=&quot;autoshape&quot; autoShapeType=&quot;1&quot;&gt;&lt;paragraphformat alignment=&quot;3&quot; /&gt;&lt;font color=&quot;#ffffff&quot; /&gt;&lt;/element&gt;&lt;/case&gt;&lt;case level=&quot;2&quot; selected=&quot;0&quot; break=&quot;0&quot; topMinSpacing=&quot;0&quot; topMaxSpacing=&quot;3&quot; bottomMinSpacing=&quot;0&quot; bottomMaxSpacing=&quot;0&quot;&gt;&lt;element field=&quot;topic&quot; type=&quot;autoshape&quot; autoShapeType=&quot;1&quot;&gt;&lt;paragraphformat alignment=&quot;1&quot; firstLineIndent=&quot;-1.4&quot; leftIndent=&quot;1.4*level&quot; /&gt;&lt;bulletformat character=&quot;8226&quot; relativeSize=&quot;1&quot; useTextColor=&quot;1&quot; useTextFont=&quot;1&quot; color=&quot;&quot; /&gt;&lt;/element&gt;&lt;element field=&quot;responsible&quot; type=&quot;autoshape&quot; autoShapeType=&quot;1&quot;&gt;&lt;paragraphformat alignment=&quot;1&quot; /&gt;&lt;/element&gt;&lt;element field=&quot;freecolumn&quot; type=&quot;autoshape&quot; autoShapeType=&quot;1&quot;&gt;&lt;paragraphformat alignment=&quot;1&quot; /&gt;&lt;/element&gt;&lt;element field=&quot;timeslot&quot; type=&quot;autoshape&quot; autoShapeType=&quot;1&quot;&gt;&lt;paragraphformat alignment=&quot;1&quot; /&gt;&lt;/element&gt;&lt;element field=&quot;pageno&quot; type=&quot;autoshape&quot; autoShapeType=&quot;1&quot;&gt;&lt;paragraphformat alignment=&quot;3&quot; /&gt;&lt;/element&gt;&lt;/case&gt;&lt;case level=&quot;2&quot; selected=&quot;1&quot; break=&quot;0&quot; topMinSpacing=&quot;0&quot; topMaxSpacing=&quot;3&quot; bottomMinSpacing=&quot;0&quot; bottomMaxSpacing=&quot;0&quot;&gt;&lt;element type=&quot;autoshape&quot; autoShapeType=&quot;1&quot; value=&quot;&quot;&gt;&lt;position left=&quot;-26.45669&quot; top=&quot;0&quot; width=&quot;agendaWidth+26.45669&quot; height=&quot;itemHeight&quot; /&gt;&lt;fill foreColor=&quot;#00A0F5&quot; visible=&quot;1&quot; /&gt;&lt;/element&gt;&lt;element field=&quot;topic&quot; type=&quot;autoshape&quot; autoShapeType=&quot;1&quot;&gt;&lt;paragraphformat alignment=&quot;1&quot; firstLineIndent=&quot;-1.4&quot; leftIndent=&quot;1.4*level&quot; /&gt;&lt;bulletformat character=&quot;8226&quot; relativeSize=&quot;1&quot; useTextColor=&quot;1&quot; useTextFont=&quot;1&quot; color=&quot;&quot; /&gt;&lt;font color=&quot;#ffffff&quot; /&gt;&lt;/element&gt;&lt;element field=&quot;responsible&quot; type=&quot;autoshape&quot; autoShapeType=&quot;1&quot;&gt;&lt;paragraphformat alignment=&quot;1&quot; /&gt;&lt;font color=&quot;#ffffff&quot; /&gt;&lt;/element&gt;&lt;element field=&quot;freecolumn&quot; type=&quot;autoshape&quot; autoShapeType=&quot;1&quot;&gt;&lt;paragraphformat alignment=&quot;1&quot; /&gt;&lt;font color=&quot;#ffffff&quot; /&gt;&lt;/element&gt;&lt;element field=&quot;timeslot&quot; type=&quot;autoshape&quot; autoShapeType=&quot;1&quot;&gt;&lt;paragraphformat alignment=&quot;1&quot; /&gt;&lt;font color=&quot;#ffffff&quot; /&gt;&lt;/element&gt;&lt;element field=&quot;pageno&quot; type=&quot;autoshape&quot; autoShapeType=&quot;1&quot;&gt;&lt;paragraphformat alignment=&quot;3&quot; /&gt;&lt;font color=&quot;#ffffff&quot; /&gt;&lt;/element&gt;&lt;/case&gt;&lt;case level=&quot;1&quot; selected=&quot;0&quot; break=&quot;1&quot; topMinSpacing=&quot;5&quot; topMaxSpacing=&quot;15&quot; bottomMinSpacing=&quot;0&quot; bottomMaxSpacing=&quot;0&quot;&gt;&lt;element field=&quot;topic&quot; type=&quot;autoshape&quot; autoShapeType=&quot;1&quot;&gt;&lt;paragraphformat alignment=&quot;1&quot; /&gt;&lt;font italic=&quot;1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1&quot; selected=&quot;1&quot; break=&quot;1&quot; topMinSpacing=&quot;5&quot; topMaxSpacing=&quot;15&quot; bottomMinSpacing=&quot;0&quot; bottomMaxSpacing=&quot;0&quot;&gt;&lt;element type=&quot;autoshape&quot; autoShapeType=&quot;1&quot; value=&quot;&quot;&gt;&lt;position left=&quot;-26.45669&quot; top=&quot;0&quot; width=&quot;agendaWidth+26.45669&quot; height=&quot;itemHeight&quot; /&gt;&lt;fill foreColor=&quot;#00A0F5&quot; visible=&quot;1&quot; /&gt;&lt;/element&gt;&lt;element field=&quot;topic&quot; type=&quot;autoshape&quot; autoShapeType=&quot;1&quot;&gt;&lt;paragraphformat alignment=&quot;1&quot; /&gt;&lt;font italic=&quot;1&quot; color=&quot;#ffffff&quot; /&gt;&lt;/element&gt;&lt;element field=&quot;responsible&quot; type=&quot;autoshape&quot; autoShapeType=&quot;1&quot;&gt;&lt;paragraphformat alignment=&quot;1&quot; /&gt;&lt;font italic=&quot;1&quot; color=&quot;#ffffff&quot; /&gt;&lt;/element&gt;&lt;element field=&quot;freecolumn&quot; type=&quot;autoshape&quot; autoShapeType=&quot;1&quot;&gt;&lt;paragraphformat alignment=&quot;1&quot; /&gt;&lt;font italic=&quot;1&quot; color=&quot;#ffffff&quot; /&gt;&lt;/element&gt;&lt;element field=&quot;timeslot&quot; type=&quot;autoshape&quot; autoShapeType=&quot;1&quot;&gt;&lt;paragraphformat alignment=&quot;1&quot; /&gt;&lt;font italic=&quot;1&quot; color=&quot;#ffffff&quot; /&gt;&lt;/element&gt;&lt;element field=&quot;pageno&quot; type=&quot;autoshape&quot; autoShapeType=&quot;1&quot;&gt;&lt;paragraphformat alignment=&quot;3&quot; /&gt;&lt;font italic=&quot;1&quot; color=&quot;#ffffff&quot; /&gt;&lt;/element&gt;&lt;/case&gt;&lt;case level=&quot;2&quot; selected=&quot;0&quot; break=&quot;1&quot; topMinSpacing=&quot;0&quot; topMaxSpacing=&quot;3&quot; bottomMinSpacing=&quot;0&quot; bottomMaxSpacing=&quot;0&quot;&gt;&lt;element field=&quot;topic&quot; type=&quot;autoshape&quot; autoShapeType=&quot;1&quot;&gt;&lt;paragraphformat alignment=&quot;1&quot; firstLineIndent=&quot;-1.4&quot; leftIndent=&quot;1.4*level&quot; /&gt;&lt;font italic=&quot;1&quot; /&gt;&lt;/element&gt;&lt;element field=&quot;responsible&quot; type=&quot;autoshape&quot; autoShapeType=&quot;1&quot;&gt;&lt;paragraphformat alignment=&quot;1&quot; /&gt;&lt;font italic=&quot;1&quot; /&gt;&lt;/element&gt;&lt;element field=&quot;freecolumn&quot; type=&quot;autoshape&quot; autoShapeType=&quot;1&quot;&gt;&lt;paragraphformat alignment=&quot;1&quot; /&gt;&lt;font italic=&quot;1&quot; /&gt;&lt;/element&gt;&lt;element field=&quot;timeslot&quot; type=&quot;autoshape&quot; autoShapeType=&quot;1&quot;&gt;&lt;paragraphformat alignment=&quot;1&quot; /&gt;&lt;font italic=&quot;1&quot; /&gt;&lt;/element&gt;&lt;element field=&quot;pageno&quot; type=&quot;autoshape&quot; autoShapeType=&quot;1&quot;&gt;&lt;paragraphformat alignment=&quot;3&quot; /&gt;&lt;font italic=&quot;1&quot; /&gt;&lt;/element&gt;&lt;/case&gt;&lt;case level=&quot;2&quot; selected=&quot;1&quot; break=&quot;1&quot; topMinSpacing=&quot;0&quot; topMaxSpacing=&quot;3&quot; bottomMinSpacing=&quot;0&quot; bottomMaxSpacing=&quot;0&quot;&gt;&lt;element type=&quot;autoshape&quot; autoShapeType=&quot;1&quot; value=&quot;&quot;&gt;&lt;position left=&quot;-26.45669&quot; top=&quot;0&quot; width=&quot;agendaWidth+26.45669&quot; height=&quot;itemHeight&quot; /&gt;&lt;fill foreColor=&quot;#00A0F5&quot; visible=&quot;1&quot; /&gt;&lt;/element&gt;&lt;element field=&quot;topic&quot; type=&quot;autoshape&quot; autoShapeType=&quot;1&quot;&gt;&lt;paragraphformat alignment=&quot;1&quot; firstLineIndent=&quot;-1.4&quot; leftIndent=&quot;1.4*level&quot; /&gt;&lt;font italic=&quot;1&quot; color=&quot;#ffffff&quot; /&gt;&lt;/element&gt;&lt;element field=&quot;responsible&quot; type=&quot;autoshape&quot; autoShapeType=&quot;1&quot;&gt;&lt;paragraphformat alignment=&quot;1&quot; /&gt;&lt;font italic=&quot;1&quot; color=&quot;#ffffff&quot; /&gt;&lt;/element&gt;&lt;element field=&quot;freecolumn&quot; type=&quot;autoshape&quot; autoShapeType=&quot;1&quot;&gt;&lt;paragraphformat alignment=&quot;1&quot; /&gt;&lt;font italic=&quot;1&quot; color=&quot;#ffffff&quot; /&gt;&lt;/element&gt;&lt;element field=&quot;timeslot&quot; type=&quot;autoshape&quot; autoShapeType=&quot;1&quot;&gt;&lt;paragraphformat alignment=&quot;1&quot; /&gt;&lt;font italic=&quot;1&quot; color=&quot;#ffffff&quot; /&gt;&lt;/element&gt;&lt;element field=&quot;pageno&quot; type=&quot;autoshape&quot; autoShapeType=&quot;1&quot;&gt;&lt;paragraphformat alignment=&quot;3&quot; /&gt;&lt;font italic=&quot;1&quot; color=&quot;#ffffff&quot; /&gt;&lt;/element&gt;&lt;/case&gt;&lt;/cases&gt;&lt;!-- Elements on slide independent of items --&gt;&lt;elements&gt;&lt;!--&#10;        &lt;element type=&quot;textbox&quot; zOrder=&quot;1&quot; value=&quot;test&quot;&gt;&#10;          &lt;position left=&quot;0&quot; top=&quot;0&quot; width=&quot;30&quot; height=&quot;30&quot;/&gt;&#10;        &lt;/element&gt;&#10;      --&gt;&lt;/elements&gt;&lt;/layout&gt;&lt;/layouts&gt;&lt;contents&gt;&lt;agenda name=&quot;New Agenda&quot; title=&quot;Agenda&quot; subtitle=&quot;&quot; sizingModeId=&quot;2&quot; fontSize=&quot;16&quot; startTime=&quot;540&quot; timeFormatId=&quot;3&quot; startItemNo=&quot;1&quot; createSingleAgendaSlide=&quot;1&quot; createSeparatingSlides=&quot;1&quot; createBackupSlide=&quot;0&quot; layoutId=&quot;53_1&quot; fontSizeAuto=&quot;0&quot; hideSeparatingSlides=&quot;0&quot; createSections=&quot;1&quot; singleSlideId=&quot;03eaf11e-781d-4c89-a6bc-a54e7809607e&quot; backupSlideId=&quot;&quot;&gt;&lt;columns leftSpacing=&quot;0&quot; rightSpacing=&quot;0&quot;&gt;&lt;column field=&quot;itemno&quot; label=&quot;No.&quot; checked=&quot;1&quot; leftSpacing=&quot;0&quot; rightSpacing=&quot;0&quot; dock=&quot;1&quot; fixedWidth=&quot;40.000001&quot; /&gt;&lt;column field=&quot;topic&quot; label=&quot;Topic&quot; leftSpacing=&quot;0&quot; rightDistribute=&quot;1&quot; dock=&quot;1&quot; rightSpacing=&quot;553.1183&quot; /&gt;&lt;column field=&quot;responsible&quot; label=&quot;Responsible&quot; visible=&quot;1&quot; checked=&quot;0&quot; leftSpacing=&quot;10&quot; rightDistribute=&quot;1&quot; dock=&quot;1&quot; rightSpacing=&quot;292.0482&quot; /&gt;&lt;column field=&quot;freecolumn&quot; label=&quot;&quot; visible=&quot;1&quot; checked=&quot;0&quot; leftSpacing=&quot;10&quot; rightDistribute=&quot;1&quot; dock=&quot;1&quot; /&gt;&lt;column field=&quot;timeslot&quot; label=&quot;Time Slot&quot; visible=&quot;1&quot; checked=&quot;1&quot; leftSpacing=&quot;10&quot; rightSpacing=&quot;20&quot; dock=&quot;2&quot; /&gt;&lt;column field=&quot;pageno&quot; label=&quot;Page No.&quot; visible=&quot;1&quot; checked=&quot;0&quot; leftSpacing=&quot;20&quot; rightSpacing=&quot;20&quot; dock=&quot;2&quot; /&gt;&lt;/columns&gt;&lt;items&gt;&lt;item duration=&quot;0&quot; id=&quot;bcac8837-ac1e-49a4-82ed-baa7030ed3bf&quot; parentId=&quot;&quot; level=&quot;1&quot; generateAgendaSlide=&quot;1&quot; showAgendaItem=&quot;1&quot; isBreak=&quot;0&quot; topic=&quot;Nachhaltigkeit bei thyssenkrupp&quot; agendaSlideId=&quot;019b82d7-36ef-4dbe-a3fa-046891182549&quot; sectionId=&quot;{69AFD6FF-9B61-41BC-84D6-38A19638C066}&quot; /&gt;&lt;item duration=&quot;0&quot; id=&quot;2498289b-3d33-45f1-bfb6-0ec382786fad&quot; parentId=&quot;&quot; level=&quot;1&quot; generateAgendaSlide=&quot;1&quot; showAgendaItem=&quot;1&quot; isBreak=&quot;0&quot; topic=&quot;Supplier Code of Conduct&quot; agendaSlideId=&quot;ac9fbf3a-52a4-467a-ba0b-a08b7e103600&quot; sectionId=&quot;{EE303855-0F44-4DDF-ABC0-BCCDD60FEF9E}&quot; /&gt;&lt;item duration=&quot;0&quot; id=&quot;73301c03-ebfc-421f-99db-ed23feb96eee&quot; parentId=&quot;&quot; level=&quot;1&quot; generateAgendaSlide=&quot;1&quot; showAgendaItem=&quot;1&quot; isBreak=&quot;0&quot; topic=&quot;Vertragliche Vereinbarungen mit dem Lieferanten&quot; agendaSlideId=&quot;16c8b920-699c-47b0-a645-2b4073110654&quot; sectionId=&quot;{1FB840D0-B898-43B2-9F31-483EB1805195}&quot; /&gt;&lt;/items&gt;&lt;/agenda&gt;&lt;/contents&gt;&lt;/ee4p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0229_1150_Master_16 9_DE">
  <a:themeElements>
    <a:clrScheme name="thyssenkrupp">
      <a:dk1>
        <a:srgbClr val="4B5564"/>
      </a:dk1>
      <a:lt1>
        <a:srgbClr val="FFFFFF"/>
      </a:lt1>
      <a:dk2>
        <a:srgbClr val="B0BAC4"/>
      </a:dk2>
      <a:lt2>
        <a:srgbClr val="78879B"/>
      </a:lt2>
      <a:accent1>
        <a:srgbClr val="D9DEE8"/>
      </a:accent1>
      <a:accent2>
        <a:srgbClr val="003C7D"/>
      </a:accent2>
      <a:accent3>
        <a:srgbClr val="0078DC"/>
      </a:accent3>
      <a:accent4>
        <a:srgbClr val="74C4EF"/>
      </a:accent4>
      <a:accent5>
        <a:srgbClr val="00A0F5"/>
      </a:accent5>
      <a:accent6>
        <a:srgbClr val="FFB400"/>
      </a:accent6>
      <a:hlink>
        <a:srgbClr val="4B5564"/>
      </a:hlink>
      <a:folHlink>
        <a:srgbClr val="9FAAB8"/>
      </a:folHlink>
    </a:clrScheme>
    <a:fontScheme name="TK_neu">
      <a:majorFont>
        <a:latin typeface="TKTypeBold"/>
        <a:ea typeface=""/>
        <a:cs typeface=""/>
      </a:majorFont>
      <a:minorFont>
        <a:latin typeface="TKTypeMediu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160229_1150_Master_16 9_DE">
  <a:themeElements>
    <a:clrScheme name="thyssenkrupp">
      <a:dk1>
        <a:srgbClr val="4B5564"/>
      </a:dk1>
      <a:lt1>
        <a:srgbClr val="FFFFFF"/>
      </a:lt1>
      <a:dk2>
        <a:srgbClr val="B0BAC4"/>
      </a:dk2>
      <a:lt2>
        <a:srgbClr val="78879B"/>
      </a:lt2>
      <a:accent1>
        <a:srgbClr val="D9DEE8"/>
      </a:accent1>
      <a:accent2>
        <a:srgbClr val="003C7D"/>
      </a:accent2>
      <a:accent3>
        <a:srgbClr val="0078DC"/>
      </a:accent3>
      <a:accent4>
        <a:srgbClr val="74C4EF"/>
      </a:accent4>
      <a:accent5>
        <a:srgbClr val="00A0F5"/>
      </a:accent5>
      <a:accent6>
        <a:srgbClr val="FFB400"/>
      </a:accent6>
      <a:hlink>
        <a:srgbClr val="4B5564"/>
      </a:hlink>
      <a:folHlink>
        <a:srgbClr val="9FAAB8"/>
      </a:folHlink>
    </a:clrScheme>
    <a:fontScheme name="TK_neu">
      <a:majorFont>
        <a:latin typeface="TKTypeBold"/>
        <a:ea typeface=""/>
        <a:cs typeface=""/>
      </a:majorFont>
      <a:minorFont>
        <a:latin typeface="TKTypeMedium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defRPr sz="16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078854EF72404E8DEDE9641462480E" ma:contentTypeVersion="2" ma:contentTypeDescription="Ein neues Dokument erstellen." ma:contentTypeScope="" ma:versionID="e6bc6093dfa8742c12eb7df5d8cd0ea6">
  <xsd:schema xmlns:xsd="http://www.w3.org/2001/XMLSchema" xmlns:xs="http://www.w3.org/2001/XMLSchema" xmlns:p="http://schemas.microsoft.com/office/2006/metadata/properties" xmlns:ns2="988a0d84-3e2a-4a71-af62-9db14c41ea25" targetNamespace="http://schemas.microsoft.com/office/2006/metadata/properties" ma:root="true" ma:fieldsID="d1318631a13df2bb126747d0e76b224b" ns2:_="">
    <xsd:import namespace="988a0d84-3e2a-4a71-af62-9db14c41ea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8a0d84-3e2a-4a71-af62-9db14c41ea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98C013-76FE-46DC-9325-7D01CC0966D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CD7CE2-22B2-4823-A9B0-EBA0C19BBF70}">
  <ds:schemaRefs>
    <ds:schemaRef ds:uri="http://purl.org/dc/terms/"/>
    <ds:schemaRef ds:uri="http://schemas.openxmlformats.org/package/2006/metadata/core-properties"/>
    <ds:schemaRef ds:uri="988a0d84-3e2a-4a71-af62-9db14c41ea2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6506B59-258F-4C3B-9901-6FAF33F5B0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8a0d84-3e2a-4a71-af62-9db14c41ea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Master_16 9_DE</Template>
  <TotalTime>0</TotalTime>
  <Words>436</Words>
  <Application>Microsoft Office PowerPoint</Application>
  <PresentationFormat>Breitbild</PresentationFormat>
  <Paragraphs>49</Paragraphs>
  <Slides>4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TKTypeMedium</vt:lpstr>
      <vt:lpstr>160229_1150_Master_16 9_DE</vt:lpstr>
      <vt:lpstr>1_160229_1150_Master_16 9_DE</vt:lpstr>
      <vt:lpstr>think-cell Folie</vt:lpstr>
      <vt:lpstr>Szkolenie dostawców w zakresie zapewnień umownych zgodnych </vt:lpstr>
      <vt:lpstr>Test końcowy (aby na platformie uzyskać certyfikat, należy poprawnie odpowiedzieć na 5 z 7 pytań)</vt:lpstr>
      <vt:lpstr>Test końcowy</vt:lpstr>
      <vt:lpstr>Test końcowy</vt:lpstr>
    </vt:vector>
  </TitlesOfParts>
  <Manager/>
  <Company>thyssenkrupp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Lieferantenschulung vertragliche Zusicherung</dc:title>
  <dc:subject/>
  <dc:creator>Marie-Therese Gaul</dc:creator>
  <cp:keywords>, docId:DEED4BF3AFFAEFEB0696868BBE619ACC</cp:keywords>
  <dc:description/>
  <cp:lastModifiedBy>Darwichpour-Kirchner, Gela</cp:lastModifiedBy>
  <cp:revision>212</cp:revision>
  <dcterms:created xsi:type="dcterms:W3CDTF">2022-01-24T11:11:51Z</dcterms:created>
  <dcterms:modified xsi:type="dcterms:W3CDTF">2024-01-29T08:47:13Z</dcterms:modified>
  <cp:category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0x0101008F078854EF72404E8DEDE9641462480E</vt:lpwstr>
  </property>
</Properties>
</file>