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84" d="100"/>
          <a:sy n="84" d="100"/>
        </p:scale>
        <p:origin x="912" y="82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21.10.2022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4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1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2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|  MX-CSC-MI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 April, 2019  |  Customer Surveys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@MX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143161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D </a:t>
            </a:r>
            <a:r>
              <a:rPr lang="en-US" sz="1600" dirty="0" err="1" smtClean="0">
                <a:solidFill>
                  <a:schemeClr val="tx1"/>
                </a:solidFill>
              </a:rPr>
              <a:t>klanten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tx1"/>
                </a:solidFill>
              </a:rPr>
              <a:t>Doel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en</a:t>
            </a:r>
            <a:r>
              <a:rPr lang="en-US" sz="1600" dirty="0" smtClean="0">
                <a:solidFill>
                  <a:schemeClr val="tx1"/>
                </a:solidFill>
              </a:rPr>
              <a:t>/of A, B, C </a:t>
            </a:r>
            <a:r>
              <a:rPr lang="en-US" sz="1600" dirty="0" err="1" smtClean="0">
                <a:solidFill>
                  <a:schemeClr val="tx1"/>
                </a:solidFill>
              </a:rPr>
              <a:t>klant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122585"/>
            <a:ext cx="3447089" cy="108074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err="1" smtClean="0"/>
              <a:t>Vul</a:t>
            </a:r>
            <a:r>
              <a:rPr lang="en-US" sz="1200" dirty="0" smtClean="0"/>
              <a:t> de </a:t>
            </a:r>
            <a:r>
              <a:rPr lang="en-US" sz="1200" dirty="0" err="1" smtClean="0"/>
              <a:t>kolommen</a:t>
            </a:r>
            <a:r>
              <a:rPr lang="en-US" sz="1200" dirty="0" smtClean="0"/>
              <a:t> A tot </a:t>
            </a:r>
            <a:r>
              <a:rPr lang="en-US" sz="1200" dirty="0" err="1" smtClean="0"/>
              <a:t>en</a:t>
            </a:r>
            <a:r>
              <a:rPr lang="en-US" sz="1200" dirty="0" smtClean="0"/>
              <a:t> met F in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err="1" smtClean="0"/>
              <a:t>Zorg</a:t>
            </a:r>
            <a:r>
              <a:rPr lang="en-US" sz="1200" dirty="0" smtClean="0"/>
              <a:t> </a:t>
            </a:r>
            <a:r>
              <a:rPr lang="en-US" sz="1200" dirty="0" err="1" smtClean="0"/>
              <a:t>ervoor</a:t>
            </a:r>
            <a:r>
              <a:rPr lang="en-US" sz="1200" dirty="0" smtClean="0"/>
              <a:t> </a:t>
            </a:r>
            <a:r>
              <a:rPr lang="en-US" sz="1200" dirty="0" err="1" smtClean="0"/>
              <a:t>dat</a:t>
            </a:r>
            <a:r>
              <a:rPr lang="en-US" sz="1200" dirty="0" smtClean="0"/>
              <a:t> je het </a:t>
            </a:r>
            <a:r>
              <a:rPr lang="en-US" sz="1200" dirty="0" err="1" smtClean="0"/>
              <a:t>juiste</a:t>
            </a:r>
            <a:r>
              <a:rPr lang="en-US" sz="1200" dirty="0" smtClean="0"/>
              <a:t> SAP </a:t>
            </a:r>
            <a:r>
              <a:rPr lang="en-US" sz="1200" dirty="0" err="1" smtClean="0"/>
              <a:t>klantnummer</a:t>
            </a:r>
            <a:r>
              <a:rPr lang="en-US" sz="1200" dirty="0" smtClean="0"/>
              <a:t> </a:t>
            </a:r>
            <a:r>
              <a:rPr lang="en-US" sz="1200" dirty="0" err="1" smtClean="0"/>
              <a:t>vermeld</a:t>
            </a:r>
            <a:r>
              <a:rPr lang="en-US" sz="1200" dirty="0" smtClean="0"/>
              <a:t>. </a:t>
            </a:r>
            <a:r>
              <a:rPr lang="en-US" sz="1200" dirty="0" err="1" smtClean="0"/>
              <a:t>Deze</a:t>
            </a:r>
            <a:r>
              <a:rPr lang="en-US" sz="1200" dirty="0" smtClean="0"/>
              <a:t> </a:t>
            </a:r>
            <a:r>
              <a:rPr lang="en-US" sz="1200" dirty="0" err="1" smtClean="0"/>
              <a:t>staat</a:t>
            </a:r>
            <a:r>
              <a:rPr lang="en-US" sz="1200" dirty="0" smtClean="0"/>
              <a:t> </a:t>
            </a:r>
            <a:r>
              <a:rPr lang="en-US" sz="1200" dirty="0" err="1" smtClean="0"/>
              <a:t>ook</a:t>
            </a:r>
            <a:r>
              <a:rPr lang="en-US" sz="1200" dirty="0" smtClean="0"/>
              <a:t> in de Red Alert e-mail (</a:t>
            </a:r>
            <a:r>
              <a:rPr lang="en-US" sz="1200" dirty="0" err="1" smtClean="0"/>
              <a:t>bv</a:t>
            </a:r>
            <a:r>
              <a:rPr lang="en-US" sz="1200" dirty="0" smtClean="0"/>
              <a:t>. Customer ID "4189034“)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nl-NL" sz="1200" dirty="0" smtClean="0"/>
              <a:t>Stuur </a:t>
            </a:r>
            <a:r>
              <a:rPr lang="nl-NL" sz="1200" dirty="0"/>
              <a:t>het ingevulde bestand naar de in de e-mail genoemde </a:t>
            </a:r>
            <a:r>
              <a:rPr lang="nl-NL" sz="1200" dirty="0" smtClean="0"/>
              <a:t>contactpersoon</a:t>
            </a:r>
            <a:endParaRPr lang="en-US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954107"/>
          </a:xfrm>
        </p:spPr>
        <p:txBody>
          <a:bodyPr/>
          <a:lstStyle/>
          <a:p>
            <a:r>
              <a:rPr lang="en-US" dirty="0" err="1" smtClean="0"/>
              <a:t>Informatie</a:t>
            </a:r>
            <a:r>
              <a:rPr lang="en-US" dirty="0" smtClean="0"/>
              <a:t> over de </a:t>
            </a:r>
            <a:r>
              <a:rPr lang="en-US" dirty="0" err="1" smtClean="0"/>
              <a:t>definitie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Red Alert, </a:t>
            </a:r>
            <a:r>
              <a:rPr lang="en-US" dirty="0" err="1" smtClean="0"/>
              <a:t>procesbeschrijving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gebruik</a:t>
            </a:r>
            <a:r>
              <a:rPr lang="en-US" dirty="0" smtClean="0"/>
              <a:t> van Excel templates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Red alert </a:t>
            </a:r>
            <a:r>
              <a:rPr lang="en-US" sz="1800" dirty="0" err="1" smtClean="0">
                <a:solidFill>
                  <a:schemeClr val="tx1"/>
                </a:solidFill>
              </a:rPr>
              <a:t>aanpak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</a:rPr>
              <a:t>Informatie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voor</a:t>
            </a:r>
            <a:r>
              <a:rPr lang="en-US" sz="1800" dirty="0" smtClean="0">
                <a:solidFill>
                  <a:schemeClr val="tx1"/>
                </a:solidFill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</a:rPr>
              <a:t>klantverantwoordelijke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sz="1300" dirty="0" smtClean="0">
                <a:solidFill>
                  <a:srgbClr val="00A0F5"/>
                </a:solidFill>
              </a:rPr>
              <a:t>(1) Wat is </a:t>
            </a:r>
            <a:r>
              <a:rPr lang="en-US" sz="1300" dirty="0" err="1" smtClean="0">
                <a:solidFill>
                  <a:srgbClr val="00A0F5"/>
                </a:solidFill>
              </a:rPr>
              <a:t>een</a:t>
            </a:r>
            <a:r>
              <a:rPr lang="en-US" sz="1300" dirty="0" smtClean="0">
                <a:solidFill>
                  <a:srgbClr val="00A0F5"/>
                </a:solidFill>
              </a:rPr>
              <a:t> Red Alert?</a:t>
            </a:r>
            <a:endParaRPr lang="en-US" sz="1300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5761037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sz="1300" dirty="0" smtClean="0">
                <a:solidFill>
                  <a:srgbClr val="00A0F5"/>
                </a:solidFill>
              </a:rPr>
              <a:t>(2</a:t>
            </a:r>
            <a:r>
              <a:rPr lang="en-US" sz="1300" dirty="0">
                <a:solidFill>
                  <a:srgbClr val="00A0F5"/>
                </a:solidFill>
              </a:rPr>
              <a:t>) </a:t>
            </a:r>
            <a:r>
              <a:rPr lang="en-US" sz="1300" dirty="0" smtClean="0">
                <a:solidFill>
                  <a:srgbClr val="00A0F5"/>
                </a:solidFill>
              </a:rPr>
              <a:t>Procedure Red Alerts </a:t>
            </a:r>
            <a:r>
              <a:rPr lang="en-US" sz="1300" dirty="0" err="1" smtClean="0">
                <a:solidFill>
                  <a:srgbClr val="00A0F5"/>
                </a:solidFill>
              </a:rPr>
              <a:t>na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ontvangst</a:t>
            </a:r>
            <a:r>
              <a:rPr lang="en-US" sz="1300" dirty="0" smtClean="0">
                <a:solidFill>
                  <a:srgbClr val="00A0F5"/>
                </a:solidFill>
              </a:rPr>
              <a:t> van de </a:t>
            </a:r>
            <a:r>
              <a:rPr lang="en-US" sz="1300" dirty="0" err="1" smtClean="0">
                <a:solidFill>
                  <a:srgbClr val="00A0F5"/>
                </a:solidFill>
              </a:rPr>
              <a:t>geautomatiseerde</a:t>
            </a:r>
            <a:r>
              <a:rPr lang="en-US" sz="1300" dirty="0" smtClean="0">
                <a:solidFill>
                  <a:srgbClr val="00A0F5"/>
                </a:solidFill>
              </a:rPr>
              <a:t> e-mail</a:t>
            </a:r>
            <a:endParaRPr lang="en-US" sz="1300" dirty="0">
              <a:solidFill>
                <a:srgbClr val="00A0F5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sz="1300" dirty="0" smtClean="0">
                <a:solidFill>
                  <a:srgbClr val="00A0F5"/>
                </a:solidFill>
              </a:rPr>
              <a:t>(4</a:t>
            </a:r>
            <a:r>
              <a:rPr lang="en-US" sz="1300" dirty="0">
                <a:solidFill>
                  <a:srgbClr val="00A0F5"/>
                </a:solidFill>
              </a:rPr>
              <a:t>) </a:t>
            </a:r>
            <a:r>
              <a:rPr lang="en-US" sz="1300" dirty="0" err="1" smtClean="0">
                <a:solidFill>
                  <a:srgbClr val="00A0F5"/>
                </a:solidFill>
              </a:rPr>
              <a:t>Wanneer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dien</a:t>
            </a:r>
            <a:r>
              <a:rPr lang="en-US" sz="1300" dirty="0" smtClean="0">
                <a:solidFill>
                  <a:srgbClr val="00A0F5"/>
                </a:solidFill>
              </a:rPr>
              <a:t> je </a:t>
            </a:r>
            <a:r>
              <a:rPr lang="en-US" sz="1300" dirty="0" err="1" smtClean="0">
                <a:solidFill>
                  <a:srgbClr val="00A0F5"/>
                </a:solidFill>
              </a:rPr>
              <a:t>welke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klanten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te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benaderen</a:t>
            </a:r>
            <a:r>
              <a:rPr lang="en-US" sz="1300" dirty="0" smtClean="0">
                <a:solidFill>
                  <a:srgbClr val="00A0F5"/>
                </a:solidFill>
              </a:rPr>
              <a:t>?</a:t>
            </a:r>
            <a:endParaRPr lang="en-US" sz="1300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sz="1300" dirty="0" smtClean="0">
                <a:solidFill>
                  <a:srgbClr val="00A0F5"/>
                </a:solidFill>
              </a:rPr>
              <a:t>(3</a:t>
            </a:r>
            <a:r>
              <a:rPr lang="en-US" sz="1300" dirty="0">
                <a:solidFill>
                  <a:srgbClr val="00A0F5"/>
                </a:solidFill>
              </a:rPr>
              <a:t>) </a:t>
            </a:r>
            <a:r>
              <a:rPr lang="en-US" sz="1300" dirty="0" err="1" smtClean="0">
                <a:solidFill>
                  <a:srgbClr val="00A0F5"/>
                </a:solidFill>
              </a:rPr>
              <a:t>Relevante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vragen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voor</a:t>
            </a:r>
            <a:r>
              <a:rPr lang="en-US" sz="1300" dirty="0" smtClean="0">
                <a:solidFill>
                  <a:srgbClr val="00A0F5"/>
                </a:solidFill>
              </a:rPr>
              <a:t> </a:t>
            </a:r>
            <a:r>
              <a:rPr lang="en-US" sz="1300" dirty="0" err="1" smtClean="0">
                <a:solidFill>
                  <a:srgbClr val="00A0F5"/>
                </a:solidFill>
              </a:rPr>
              <a:t>tijdens</a:t>
            </a:r>
            <a:r>
              <a:rPr lang="en-US" sz="1300" dirty="0" smtClean="0">
                <a:solidFill>
                  <a:srgbClr val="00A0F5"/>
                </a:solidFill>
              </a:rPr>
              <a:t> het </a:t>
            </a:r>
            <a:r>
              <a:rPr lang="en-US" sz="1300" dirty="0" err="1" smtClean="0">
                <a:solidFill>
                  <a:srgbClr val="00A0F5"/>
                </a:solidFill>
              </a:rPr>
              <a:t>klantgesprek</a:t>
            </a:r>
            <a:endParaRPr lang="en-US" sz="1300" dirty="0">
              <a:solidFill>
                <a:srgbClr val="00A0F5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3681842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Wat </a:t>
            </a:r>
            <a:r>
              <a:rPr lang="en-US" sz="1400" dirty="0" err="1" smtClean="0"/>
              <a:t>zijn</a:t>
            </a:r>
            <a:r>
              <a:rPr lang="en-US" sz="1400" dirty="0" smtClean="0"/>
              <a:t> je </a:t>
            </a:r>
            <a:r>
              <a:rPr lang="en-US" sz="1400" dirty="0" err="1" smtClean="0"/>
              <a:t>redenen</a:t>
            </a:r>
            <a:r>
              <a:rPr lang="en-US" sz="1400" dirty="0" smtClean="0"/>
              <a:t> </a:t>
            </a:r>
            <a:r>
              <a:rPr lang="en-US" sz="1400" dirty="0" err="1" smtClean="0"/>
              <a:t>voor</a:t>
            </a:r>
            <a:r>
              <a:rPr lang="en-US" sz="1400" dirty="0" smtClean="0"/>
              <a:t> </a:t>
            </a:r>
            <a:r>
              <a:rPr lang="en-US" sz="1400" dirty="0" err="1" smtClean="0"/>
              <a:t>een</a:t>
            </a:r>
            <a:r>
              <a:rPr lang="en-US" sz="1400" dirty="0" smtClean="0"/>
              <a:t> </a:t>
            </a:r>
            <a:r>
              <a:rPr lang="en-US" sz="1400" dirty="0" err="1" smtClean="0"/>
              <a:t>negatieve</a:t>
            </a:r>
            <a:r>
              <a:rPr lang="en-US" sz="1400" dirty="0" smtClean="0"/>
              <a:t> feedback?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4280852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Wat </a:t>
            </a:r>
            <a:r>
              <a:rPr lang="en-US" sz="1400" dirty="0" err="1" smtClean="0"/>
              <a:t>kunnen</a:t>
            </a:r>
            <a:r>
              <a:rPr lang="en-US" sz="1400" dirty="0" smtClean="0"/>
              <a:t> </a:t>
            </a:r>
            <a:r>
              <a:rPr lang="en-US" sz="1400" dirty="0" err="1" smtClean="0"/>
              <a:t>wij</a:t>
            </a:r>
            <a:r>
              <a:rPr lang="en-US" sz="1400" dirty="0" smtClean="0"/>
              <a:t> </a:t>
            </a:r>
            <a:r>
              <a:rPr lang="en-US" sz="1400" dirty="0" err="1" smtClean="0"/>
              <a:t>doen</a:t>
            </a:r>
            <a:r>
              <a:rPr lang="en-US" sz="1400" dirty="0" smtClean="0"/>
              <a:t> om je </a:t>
            </a:r>
            <a:r>
              <a:rPr lang="en-US" sz="1400" dirty="0" err="1" smtClean="0"/>
              <a:t>als</a:t>
            </a:r>
            <a:r>
              <a:rPr lang="en-US" sz="1400" dirty="0" smtClean="0"/>
              <a:t> </a:t>
            </a:r>
            <a:r>
              <a:rPr lang="en-US" sz="1400" dirty="0" err="1" smtClean="0"/>
              <a:t>klant</a:t>
            </a:r>
            <a:r>
              <a:rPr lang="en-US" sz="1400" dirty="0" smtClean="0"/>
              <a:t> </a:t>
            </a:r>
            <a:r>
              <a:rPr lang="en-US" sz="1400" dirty="0" err="1" smtClean="0"/>
              <a:t>te</a:t>
            </a:r>
            <a:r>
              <a:rPr lang="en-US" sz="1400" dirty="0" smtClean="0"/>
              <a:t> </a:t>
            </a:r>
            <a:r>
              <a:rPr lang="en-US" sz="1400" dirty="0" err="1" smtClean="0"/>
              <a:t>kunnen</a:t>
            </a:r>
            <a:r>
              <a:rPr lang="en-US" sz="1400" dirty="0" smtClean="0"/>
              <a:t> </a:t>
            </a:r>
            <a:r>
              <a:rPr lang="en-US" sz="1400" dirty="0" err="1" smtClean="0"/>
              <a:t>behouden</a:t>
            </a:r>
            <a:r>
              <a:rPr lang="en-US" sz="1400" dirty="0" smtClean="0"/>
              <a:t>?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(5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en-US" dirty="0" smtClean="0">
                <a:solidFill>
                  <a:srgbClr val="00A0F5"/>
                </a:solidFill>
              </a:rPr>
              <a:t>Hoe </a:t>
            </a:r>
            <a:r>
              <a:rPr lang="en-US" dirty="0" err="1" smtClean="0">
                <a:solidFill>
                  <a:srgbClr val="00A0F5"/>
                </a:solidFill>
              </a:rPr>
              <a:t>gebruik</a:t>
            </a:r>
            <a:r>
              <a:rPr lang="en-US" dirty="0" smtClean="0">
                <a:solidFill>
                  <a:srgbClr val="00A0F5"/>
                </a:solidFill>
              </a:rPr>
              <a:t> je het Excel </a:t>
            </a:r>
            <a:r>
              <a:rPr lang="en-US" dirty="0" err="1" smtClean="0">
                <a:solidFill>
                  <a:srgbClr val="00A0F5"/>
                </a:solidFill>
              </a:rPr>
              <a:t>bestand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C00000"/>
                </a:solidFill>
              </a:rPr>
              <a:t>1-2 </a:t>
            </a:r>
            <a:r>
              <a:rPr lang="en-US" sz="1600" dirty="0" err="1" smtClean="0">
                <a:solidFill>
                  <a:srgbClr val="C00000"/>
                </a:solidFill>
              </a:rPr>
              <a:t>werkdagen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FFC000"/>
                </a:solidFill>
              </a:rPr>
              <a:t>3-4 </a:t>
            </a:r>
            <a:r>
              <a:rPr lang="en-US" sz="1600" dirty="0" err="1" smtClean="0">
                <a:solidFill>
                  <a:srgbClr val="FFC000"/>
                </a:solidFill>
              </a:rPr>
              <a:t>werkdagen</a:t>
            </a:r>
            <a:endParaRPr lang="en-US" sz="1600" dirty="0" smtClean="0">
              <a:solidFill>
                <a:srgbClr val="FFC000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!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456040" y="3749773"/>
            <a:ext cx="332912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Red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 smtClean="0"/>
              <a:t>alert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bg1"/>
                </a:solidFill>
              </a:rPr>
              <a:t>1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2776" y="2244110"/>
            <a:ext cx="746486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C00000"/>
                </a:solidFill>
              </a:rPr>
              <a:t>Red alerts</a:t>
            </a: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err="1" smtClean="0"/>
              <a:t>Klantverlies</a:t>
            </a:r>
            <a:r>
              <a:rPr lang="en-US" sz="1200" dirty="0" smtClean="0"/>
              <a:t> is zo </a:t>
            </a:r>
            <a:r>
              <a:rPr lang="en-US" sz="1200" dirty="0" err="1" smtClean="0"/>
              <a:t>goed</a:t>
            </a:r>
            <a:r>
              <a:rPr lang="en-US" sz="1200" dirty="0" smtClean="0"/>
              <a:t>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zeker</a:t>
            </a:r>
            <a:endParaRPr lang="en-US" sz="1200" dirty="0"/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en-US" sz="1200" dirty="0" err="1" smtClean="0"/>
              <a:t>Zal</a:t>
            </a:r>
            <a:r>
              <a:rPr lang="en-US" sz="1200" dirty="0" smtClean="0"/>
              <a:t> </a:t>
            </a:r>
            <a:r>
              <a:rPr lang="en-US" sz="1200" dirty="0" err="1" smtClean="0"/>
              <a:t>zich</a:t>
            </a:r>
            <a:r>
              <a:rPr lang="en-US" sz="1200" dirty="0" smtClean="0"/>
              <a:t> </a:t>
            </a:r>
            <a:r>
              <a:rPr lang="en-US" sz="1200" dirty="0" err="1" smtClean="0"/>
              <a:t>negatief</a:t>
            </a:r>
            <a:r>
              <a:rPr lang="en-US" sz="1200" dirty="0" smtClean="0"/>
              <a:t> </a:t>
            </a:r>
            <a:r>
              <a:rPr lang="en-US" sz="1200" dirty="0" err="1" smtClean="0"/>
              <a:t>uit</a:t>
            </a:r>
            <a:r>
              <a:rPr lang="en-US" sz="1200" dirty="0" smtClean="0"/>
              <a:t> over </a:t>
            </a:r>
            <a:r>
              <a:rPr lang="en-US" sz="1200" dirty="0" err="1" smtClean="0"/>
              <a:t>onze</a:t>
            </a:r>
            <a:r>
              <a:rPr lang="en-US" sz="1200" dirty="0" smtClean="0"/>
              <a:t> </a:t>
            </a:r>
            <a:r>
              <a:rPr lang="en-US" sz="1200" dirty="0" err="1" smtClean="0"/>
              <a:t>organisatie</a:t>
            </a:r>
            <a:endParaRPr lang="en-US" sz="1200" dirty="0"/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79291"/>
            <a:ext cx="5386171" cy="35028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en-US" sz="1200" dirty="0" smtClean="0"/>
              <a:t>Hoe </a:t>
            </a:r>
            <a:r>
              <a:rPr lang="en-US" sz="1200" dirty="0" err="1" smtClean="0"/>
              <a:t>aannemelijk</a:t>
            </a:r>
            <a:r>
              <a:rPr lang="en-US" sz="1200" dirty="0" smtClean="0"/>
              <a:t> is het </a:t>
            </a:r>
            <a:r>
              <a:rPr lang="en-US" sz="1200" dirty="0" err="1" smtClean="0"/>
              <a:t>dat</a:t>
            </a:r>
            <a:r>
              <a:rPr lang="en-US" sz="1200" dirty="0" smtClean="0"/>
              <a:t> je [our company] </a:t>
            </a:r>
            <a:r>
              <a:rPr lang="en-US" sz="1200" dirty="0" err="1" smtClean="0"/>
              <a:t>aanbeveelt</a:t>
            </a:r>
            <a:r>
              <a:rPr lang="en-US" sz="1200" dirty="0" smtClean="0"/>
              <a:t> </a:t>
            </a:r>
            <a:r>
              <a:rPr lang="en-US" sz="1200" dirty="0" err="1" smtClean="0"/>
              <a:t>bij</a:t>
            </a:r>
            <a:r>
              <a:rPr lang="en-US" sz="1200" dirty="0" smtClean="0"/>
              <a:t> </a:t>
            </a:r>
            <a:r>
              <a:rPr lang="en-US" sz="1200" dirty="0" err="1" smtClean="0"/>
              <a:t>een</a:t>
            </a:r>
            <a:r>
              <a:rPr lang="en-US" sz="1200" dirty="0" smtClean="0"/>
              <a:t> college of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relatie</a:t>
            </a:r>
            <a:r>
              <a:rPr lang="en-US" sz="1200" dirty="0" smtClean="0"/>
              <a:t>? </a:t>
            </a:r>
            <a:r>
              <a:rPr lang="en-US" sz="1200" dirty="0" err="1" smtClean="0"/>
              <a:t>Geef</a:t>
            </a:r>
            <a:r>
              <a:rPr lang="en-US" sz="1200" dirty="0" smtClean="0"/>
              <a:t> </a:t>
            </a:r>
            <a:r>
              <a:rPr lang="en-US" sz="1200" dirty="0" err="1" smtClean="0"/>
              <a:t>antwoord</a:t>
            </a:r>
            <a:r>
              <a:rPr lang="en-US" sz="1200" dirty="0" smtClean="0"/>
              <a:t> op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schaal</a:t>
            </a:r>
            <a:r>
              <a:rPr lang="en-US" sz="1200" dirty="0" smtClean="0"/>
              <a:t> van “</a:t>
            </a:r>
            <a:r>
              <a:rPr lang="en-US" sz="1200" dirty="0" err="1" smtClean="0"/>
              <a:t>zeer</a:t>
            </a:r>
            <a:r>
              <a:rPr lang="en-US" sz="1200" dirty="0" smtClean="0"/>
              <a:t> </a:t>
            </a:r>
            <a:r>
              <a:rPr lang="en-US" sz="1200" dirty="0" err="1" smtClean="0"/>
              <a:t>onwaarschijnlijk</a:t>
            </a:r>
            <a:r>
              <a:rPr lang="en-US" sz="1200" dirty="0" smtClean="0"/>
              <a:t>" tot “</a:t>
            </a:r>
            <a:r>
              <a:rPr lang="en-US" sz="1200" dirty="0" err="1" smtClean="0"/>
              <a:t>zeer</a:t>
            </a:r>
            <a:r>
              <a:rPr lang="en-US" sz="1200" dirty="0" smtClean="0"/>
              <a:t> </a:t>
            </a:r>
            <a:r>
              <a:rPr lang="en-US" sz="1200" dirty="0" err="1" smtClean="0"/>
              <a:t>waarschijnlijk</a:t>
            </a:r>
            <a:r>
              <a:rPr lang="en-US" sz="1200" dirty="0" smtClean="0"/>
              <a:t>".</a:t>
            </a:r>
            <a:endParaRPr lang="en-US" sz="1200" i="1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 err="1" smtClean="0">
                <a:latin typeface="TKTypeRegular" panose="020B0306040502020204" pitchFamily="34" charset="0"/>
              </a:rPr>
              <a:t>zeer</a:t>
            </a:r>
            <a:r>
              <a:rPr lang="en-US" sz="1050" dirty="0" smtClean="0">
                <a:latin typeface="TKTypeRegular" panose="020B0306040502020204" pitchFamily="34" charset="0"/>
              </a:rPr>
              <a:t> </a:t>
            </a:r>
            <a:r>
              <a:rPr lang="en-US" sz="1050" dirty="0" err="1" smtClean="0">
                <a:latin typeface="TKTypeRegular" panose="020B0306040502020204" pitchFamily="34" charset="0"/>
              </a:rPr>
              <a:t>waarschijnlijk</a:t>
            </a:r>
            <a:endParaRPr lang="en-US" sz="1050" dirty="0">
              <a:latin typeface="TKTypeRegular" panose="020B0306040502020204" pitchFamily="34" charset="0"/>
            </a:endParaRP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 err="1" smtClean="0">
                <a:latin typeface="TKTypeRegular" panose="020B0306040502020204" pitchFamily="34" charset="0"/>
              </a:rPr>
              <a:t>zeer</a:t>
            </a:r>
            <a:r>
              <a:rPr lang="en-US" sz="1050" dirty="0" smtClean="0">
                <a:latin typeface="TKTypeRegular" panose="020B0306040502020204" pitchFamily="34" charset="0"/>
              </a:rPr>
              <a:t> </a:t>
            </a:r>
            <a:r>
              <a:rPr lang="en-US" sz="1050" dirty="0" err="1" smtClean="0">
                <a:latin typeface="TKTypeRegular" panose="020B0306040502020204" pitchFamily="34" charset="0"/>
              </a:rPr>
              <a:t>onwaarschijnlijk</a:t>
            </a:r>
            <a:endParaRPr lang="en-US" sz="1050" dirty="0">
              <a:latin typeface="TKTypeRegular" panose="020B03060405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  <p:cxnSp>
        <p:nvCxnSpPr>
          <p:cNvPr id="165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4"/>
          <p:cNvSpPr>
            <a:spLocks noChangeAspect="1" noChangeArrowheads="1"/>
          </p:cNvSpPr>
          <p:nvPr/>
        </p:nvSpPr>
        <p:spPr bwMode="auto">
          <a:xfrm>
            <a:off x="335337" y="45091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76" name="Oval 4"/>
          <p:cNvSpPr>
            <a:spLocks noChangeAspect="1" noChangeArrowheads="1"/>
          </p:cNvSpPr>
          <p:nvPr/>
        </p:nvSpPr>
        <p:spPr bwMode="auto">
          <a:xfrm>
            <a:off x="335337" y="48699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80" name="Oval 4"/>
          <p:cNvSpPr>
            <a:spLocks noChangeAspect="1" noChangeArrowheads="1"/>
          </p:cNvSpPr>
          <p:nvPr/>
        </p:nvSpPr>
        <p:spPr bwMode="auto">
          <a:xfrm>
            <a:off x="335337" y="523073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95376" y="4530453"/>
            <a:ext cx="2483565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/>
              <a:t>Voorbereiding</a:t>
            </a:r>
            <a:r>
              <a:rPr lang="en-US" sz="1200" dirty="0"/>
              <a:t> van het </a:t>
            </a:r>
            <a:r>
              <a:rPr lang="en-US" sz="1200" dirty="0" err="1"/>
              <a:t>klanteninterview</a:t>
            </a:r>
            <a:r>
              <a:rPr lang="en-US" sz="1200" dirty="0"/>
              <a:t> </a:t>
            </a:r>
          </a:p>
        </p:txBody>
      </p:sp>
      <p:sp>
        <p:nvSpPr>
          <p:cNvPr id="183" name="Textfeld 182"/>
          <p:cNvSpPr txBox="1"/>
          <p:nvPr/>
        </p:nvSpPr>
        <p:spPr>
          <a:xfrm>
            <a:off x="695376" y="4890493"/>
            <a:ext cx="2033762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err="1"/>
              <a:t>Uitvoering</a:t>
            </a:r>
            <a:r>
              <a:rPr lang="en-US" sz="1200" dirty="0"/>
              <a:t> van het </a:t>
            </a:r>
            <a:r>
              <a:rPr lang="en-US" sz="1200" dirty="0" err="1"/>
              <a:t>klantgesprek</a:t>
            </a:r>
            <a:r>
              <a:rPr lang="en-US" sz="1200" dirty="0"/>
              <a:t> </a:t>
            </a:r>
          </a:p>
        </p:txBody>
      </p:sp>
      <p:sp>
        <p:nvSpPr>
          <p:cNvPr id="184" name="Textfeld 183"/>
          <p:cNvSpPr txBox="1"/>
          <p:nvPr/>
        </p:nvSpPr>
        <p:spPr>
          <a:xfrm>
            <a:off x="695376" y="5250533"/>
            <a:ext cx="202965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/>
              <a:t>Documentatie</a:t>
            </a:r>
            <a:r>
              <a:rPr lang="en-US" sz="1200" dirty="0"/>
              <a:t> van </a:t>
            </a:r>
            <a:r>
              <a:rPr lang="en-US" sz="1200" dirty="0" err="1"/>
              <a:t>klantgesprek</a:t>
            </a:r>
            <a:r>
              <a:rPr lang="en-US" sz="1200" dirty="0"/>
              <a:t> </a:t>
            </a:r>
          </a:p>
        </p:txBody>
      </p:sp>
      <p:sp>
        <p:nvSpPr>
          <p:cNvPr id="185" name="Textfeld 184"/>
          <p:cNvSpPr txBox="1"/>
          <p:nvPr/>
        </p:nvSpPr>
        <p:spPr>
          <a:xfrm>
            <a:off x="670192" y="5573171"/>
            <a:ext cx="250441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nl-NL" sz="1200" dirty="0"/>
              <a:t>Stuur het Excel-bestand terug naar de lokale verantwoordelijke</a:t>
            </a:r>
            <a:endParaRPr lang="en-US" sz="1200" dirty="0"/>
          </a:p>
        </p:txBody>
      </p:sp>
      <p:sp>
        <p:nvSpPr>
          <p:cNvPr id="186" name="Freeform 163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87559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7" name="Freeform 79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3454826" y="523365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8" name="Freeform 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3454826" y="451753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9" name="Textfeld 188"/>
          <p:cNvSpPr txBox="1"/>
          <p:nvPr/>
        </p:nvSpPr>
        <p:spPr>
          <a:xfrm>
            <a:off x="3758728" y="4526358"/>
            <a:ext cx="1823897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/>
              <a:t>Gebruik</a:t>
            </a:r>
            <a:r>
              <a:rPr lang="en-US" sz="1200" dirty="0"/>
              <a:t> </a:t>
            </a:r>
            <a:r>
              <a:rPr lang="en-US" sz="1200" dirty="0" err="1"/>
              <a:t>verstrekte</a:t>
            </a:r>
            <a:r>
              <a:rPr lang="en-US" sz="1200" dirty="0"/>
              <a:t> </a:t>
            </a:r>
            <a:r>
              <a:rPr lang="en-US" sz="1200" dirty="0" err="1"/>
              <a:t>informatie</a:t>
            </a:r>
            <a:endParaRPr lang="en-US" sz="1200" dirty="0"/>
          </a:p>
        </p:txBody>
      </p:sp>
      <p:sp>
        <p:nvSpPr>
          <p:cNvPr id="190" name="Textfeld 189"/>
          <p:cNvSpPr txBox="1"/>
          <p:nvPr/>
        </p:nvSpPr>
        <p:spPr>
          <a:xfrm>
            <a:off x="3758728" y="4887763"/>
            <a:ext cx="705962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err="1" smtClean="0"/>
              <a:t>Telefonisch</a:t>
            </a:r>
            <a:endParaRPr lang="en-US" sz="1200" dirty="0"/>
          </a:p>
        </p:txBody>
      </p:sp>
      <p:sp>
        <p:nvSpPr>
          <p:cNvPr id="191" name="Textfeld 190"/>
          <p:cNvSpPr txBox="1"/>
          <p:nvPr/>
        </p:nvSpPr>
        <p:spPr>
          <a:xfrm>
            <a:off x="3758728" y="524916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Excel</a:t>
            </a:r>
          </a:p>
        </p:txBody>
      </p:sp>
      <p:cxnSp>
        <p:nvCxnSpPr>
          <p:cNvPr id="192" name="Gerade Verbindung 32"/>
          <p:cNvCxnSpPr/>
          <p:nvPr/>
        </p:nvCxnSpPr>
        <p:spPr>
          <a:xfrm>
            <a:off x="3287688" y="4474611"/>
            <a:ext cx="2150" cy="133293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9171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4" name="Textfeld 193"/>
          <p:cNvSpPr txBox="1"/>
          <p:nvPr/>
        </p:nvSpPr>
        <p:spPr>
          <a:xfrm>
            <a:off x="3758728" y="5610573"/>
            <a:ext cx="39914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E-mail</a:t>
            </a:r>
          </a:p>
        </p:txBody>
      </p:sp>
      <p:sp>
        <p:nvSpPr>
          <p:cNvPr id="195" name="Oval 4"/>
          <p:cNvSpPr>
            <a:spLocks noChangeAspect="1" noChangeArrowheads="1"/>
          </p:cNvSpPr>
          <p:nvPr/>
        </p:nvSpPr>
        <p:spPr bwMode="auto">
          <a:xfrm>
            <a:off x="334962" y="5591543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18AD3DE3FA7E449EDDE0A56D54965C" ma:contentTypeVersion="14" ma:contentTypeDescription="Ein neues Dokument erstellen." ma:contentTypeScope="" ma:versionID="07a6616d854834c2e19137a26a36ccf4">
  <xsd:schema xmlns:xsd="http://www.w3.org/2001/XMLSchema" xmlns:xs="http://www.w3.org/2001/XMLSchema" xmlns:p="http://schemas.microsoft.com/office/2006/metadata/properties" xmlns:ns3="b71aea41-a3c9-47a8-bd97-f397bd2839f5" xmlns:ns4="78bfd1d4-1bc6-422c-a195-3b31060e0d5e" targetNamespace="http://schemas.microsoft.com/office/2006/metadata/properties" ma:root="true" ma:fieldsID="964de7de7cf5d82d1454131a4690fcde" ns3:_="" ns4:_="">
    <xsd:import namespace="b71aea41-a3c9-47a8-bd97-f397bd2839f5"/>
    <xsd:import namespace="78bfd1d4-1bc6-422c-a195-3b31060e0d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aea41-a3c9-47a8-bd97-f397bd2839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fd1d4-1bc6-422c-a195-3b31060e0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1B9940-89F3-4F54-B247-5C85A375FEE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71aea41-a3c9-47a8-bd97-f397bd2839f5"/>
    <ds:schemaRef ds:uri="http://purl.org/dc/terms/"/>
    <ds:schemaRef ds:uri="78bfd1d4-1bc6-422c-a195-3b31060e0d5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A435D6-CFC0-415D-8599-E9734A3E16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03311-E045-4644-9515-3542EFF122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aea41-a3c9-47a8-bd97-f397bd2839f5"/>
    <ds:schemaRef ds:uri="78bfd1d4-1bc6-422c-a195-3b31060e0d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254</Words>
  <Application>Microsoft Office PowerPoint</Application>
  <PresentationFormat>Breitbild</PresentationFormat>
  <Paragraphs>47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Informatie over de definitie van een Red Alert, procesbeschrijving en het gebruik van Excel templates Red alert aanpak – Informatie voor de klantverantwoordelijke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Marquardt, Thomas</cp:lastModifiedBy>
  <cp:revision>342</cp:revision>
  <dcterms:created xsi:type="dcterms:W3CDTF">2019-03-11T07:33:18Z</dcterms:created>
  <dcterms:modified xsi:type="dcterms:W3CDTF">2022-10-21T13:35:15Z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0x0101009718AD3DE3FA7E449EDDE0A56D54965C</vt:lpwstr>
  </property>
</Properties>
</file>